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4" r:id="rId8"/>
    <p:sldId id="260" r:id="rId9"/>
    <p:sldId id="265" r:id="rId10"/>
    <p:sldId id="266" r:id="rId11"/>
    <p:sldId id="267" r:id="rId12"/>
    <p:sldId id="268" r:id="rId13"/>
    <p:sldId id="269" r:id="rId14"/>
    <p:sldId id="270" r:id="rId15"/>
    <p:sldId id="261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53E5036B-BC32-4013-AA81-2543C8FD25DD}" type="datetimeFigureOut">
              <a:rPr lang="en-CA" smtClean="0"/>
              <a:t>17/02/2012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F9159238-C21B-406C-91E5-51B5FF29D2AF}" type="slidenum">
              <a:rPr lang="en-CA" smtClean="0"/>
              <a:t>‹#›</a:t>
            </a:fld>
            <a:endParaRPr lang="en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941168"/>
            <a:ext cx="7056784" cy="136879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CA" dirty="0"/>
              <a:t>Robert S. </a:t>
            </a:r>
            <a:r>
              <a:rPr lang="en-CA" dirty="0" smtClean="0"/>
              <a:t>Wright, MSW, RSW</a:t>
            </a:r>
            <a:endParaRPr lang="en-CA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CA" dirty="0" smtClean="0"/>
              <a:t>Health and Wellness Panel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1" i="0" dirty="0"/>
              <a:t>Stronger </a:t>
            </a:r>
            <a:r>
              <a:rPr lang="en-US" b="1" i="0" dirty="0" smtClean="0"/>
              <a:t>Together:  BLSAC’s </a:t>
            </a:r>
            <a:r>
              <a:rPr lang="en-US" b="1" i="0" dirty="0"/>
              <a:t>21st National Conference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i="0" dirty="0"/>
              <a:t>Windsor, Ontario February 16 - 19 </a:t>
            </a:r>
            <a:r>
              <a:rPr lang="en-US" i="0" dirty="0" smtClean="0"/>
              <a:t>2012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1" i="0" dirty="0" smtClean="0"/>
              <a:t>www.robertswright.ca</a:t>
            </a:r>
            <a:endParaRPr lang="en-CA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88840"/>
            <a:ext cx="7680960" cy="2438399"/>
          </a:xfrm>
        </p:spPr>
        <p:txBody>
          <a:bodyPr>
            <a:noAutofit/>
          </a:bodyPr>
          <a:lstStyle/>
          <a:p>
            <a:r>
              <a:rPr lang="en-CA" sz="4400" dirty="0"/>
              <a:t>Keeping Sane­­­­ as an African </a:t>
            </a:r>
            <a:r>
              <a:rPr lang="en-CA" sz="4400" dirty="0" smtClean="0"/>
              <a:t>Canadian Working </a:t>
            </a:r>
            <a:r>
              <a:rPr lang="en-CA" sz="4400" dirty="0"/>
              <a:t>in White </a:t>
            </a:r>
            <a:r>
              <a:rPr lang="en-CA" sz="4400" dirty="0" smtClean="0"/>
              <a:t>Institutions:  Tips for Surviving </a:t>
            </a:r>
            <a:r>
              <a:rPr lang="en-CA" sz="4400" dirty="0"/>
              <a:t>in Hostile </a:t>
            </a:r>
            <a:r>
              <a:rPr lang="en-CA" sz="4400" dirty="0" smtClean="0"/>
              <a:t>Environments</a:t>
            </a:r>
            <a:endParaRPr lang="en-CA" sz="4400" dirty="0"/>
          </a:p>
        </p:txBody>
      </p:sp>
    </p:spTree>
    <p:extLst>
      <p:ext uri="{BB962C8B-B14F-4D97-AF65-F5344CB8AC3E}">
        <p14:creationId xmlns:p14="http://schemas.microsoft.com/office/powerpoint/2010/main" val="34973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CA" sz="2800" dirty="0" smtClean="0"/>
              <a:t>Work </a:t>
            </a:r>
            <a:r>
              <a:rPr lang="en-CA" sz="2800" dirty="0"/>
              <a:t>to be </a:t>
            </a:r>
            <a:r>
              <a:rPr lang="en-CA" sz="2800" dirty="0" smtClean="0"/>
              <a:t>Competent</a:t>
            </a:r>
          </a:p>
          <a:p>
            <a:pPr lvl="1"/>
            <a:r>
              <a:rPr lang="en-CA" sz="2800" dirty="0" smtClean="0"/>
              <a:t>Competitive academic and workplace environments constantly undermine ones sense of confidence and ability.</a:t>
            </a:r>
          </a:p>
          <a:p>
            <a:pPr lvl="1"/>
            <a:r>
              <a:rPr lang="en-CA" sz="2800" dirty="0" smtClean="0"/>
              <a:t>One must have a strong, positive sense of one’s abilities to survive such settings.  </a:t>
            </a:r>
          </a:p>
          <a:p>
            <a:pPr lvl="1"/>
            <a:r>
              <a:rPr lang="en-CA" sz="2800" dirty="0" smtClean="0"/>
              <a:t>To do this you actually have to be competent.  I actually argue for excellence.</a:t>
            </a:r>
            <a:endParaRPr lang="en-US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Competence/Excellence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71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CA" sz="2800" dirty="0" smtClean="0"/>
              <a:t>Work </a:t>
            </a:r>
            <a:r>
              <a:rPr lang="en-CA" sz="2800" dirty="0"/>
              <a:t>within a </a:t>
            </a:r>
            <a:r>
              <a:rPr lang="en-CA" sz="2800" dirty="0" smtClean="0"/>
              <a:t>theoretical analysis </a:t>
            </a:r>
            <a:r>
              <a:rPr lang="en-CA" sz="2800" dirty="0"/>
              <a:t>of the larger, structural issues - depersonalize </a:t>
            </a:r>
            <a:r>
              <a:rPr lang="en-CA" sz="2800" dirty="0" smtClean="0"/>
              <a:t>conflict</a:t>
            </a:r>
            <a:endParaRPr lang="en-US" sz="2800" dirty="0" smtClean="0"/>
          </a:p>
          <a:p>
            <a:pPr lvl="1"/>
            <a:r>
              <a:rPr lang="en-US" sz="2800" dirty="0" smtClean="0"/>
              <a:t>If </a:t>
            </a:r>
            <a:r>
              <a:rPr lang="en-US" sz="2800" dirty="0" err="1" smtClean="0"/>
              <a:t>Maslach</a:t>
            </a:r>
            <a:r>
              <a:rPr lang="en-US" sz="2800" dirty="0" smtClean="0"/>
              <a:t> and </a:t>
            </a:r>
            <a:r>
              <a:rPr lang="en-US" sz="2800" dirty="0" err="1" smtClean="0"/>
              <a:t>Leiter</a:t>
            </a:r>
            <a:r>
              <a:rPr lang="en-US" sz="2800" dirty="0" smtClean="0"/>
              <a:t> are right, much of the craziness you will encounter at work and school is a result of the dysfunction of the institution</a:t>
            </a:r>
            <a:r>
              <a:rPr lang="en-US" sz="2800" dirty="0" smtClean="0"/>
              <a:t>.</a:t>
            </a:r>
          </a:p>
          <a:p>
            <a:pPr lvl="1"/>
            <a:r>
              <a:rPr lang="en-US" sz="2800" dirty="0" smtClean="0"/>
              <a:t>Racism is real and is almost certainly at work in the difficulties you are experiencing – understand its complexities.</a:t>
            </a:r>
            <a:endParaRPr lang="en-US" sz="2800" dirty="0" smtClean="0"/>
          </a:p>
          <a:p>
            <a:pPr lvl="1"/>
            <a:r>
              <a:rPr lang="en-US" sz="2800" dirty="0" smtClean="0"/>
              <a:t>Own your piece.  But understand the context.</a:t>
            </a:r>
            <a:endParaRPr lang="en-CA" sz="28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13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CA" sz="2800" dirty="0" smtClean="0"/>
              <a:t>It </a:t>
            </a:r>
            <a:r>
              <a:rPr lang="en-CA" sz="2800" dirty="0"/>
              <a:t>is critical to live with a strong sense of independence.  Feeling trapped undermines your </a:t>
            </a:r>
            <a:r>
              <a:rPr lang="en-CA" sz="2800" dirty="0" smtClean="0"/>
              <a:t>wellness.</a:t>
            </a:r>
          </a:p>
          <a:p>
            <a:pPr lvl="1"/>
            <a:r>
              <a:rPr lang="en-CA" sz="2800" dirty="0" smtClean="0"/>
              <a:t>Keep your professional options open.  Keep debt to a minimum.  Don’t become a slave to any particular pay check.</a:t>
            </a:r>
            <a:endParaRPr lang="en-CA" sz="2800" dirty="0"/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Independence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45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CA" sz="2800" dirty="0" smtClean="0"/>
              <a:t>Staying </a:t>
            </a:r>
            <a:r>
              <a:rPr lang="en-CA" sz="2800" dirty="0"/>
              <a:t>sane and healthy is a work in progress.  </a:t>
            </a:r>
            <a:r>
              <a:rPr lang="en-CA" sz="2800" dirty="0" smtClean="0"/>
              <a:t>Everybody needs help </a:t>
            </a:r>
            <a:r>
              <a:rPr lang="en-CA" sz="2800" dirty="0"/>
              <a:t>with this</a:t>
            </a:r>
            <a:r>
              <a:rPr lang="en-CA" sz="2800" dirty="0" smtClean="0"/>
              <a:t>. </a:t>
            </a:r>
          </a:p>
          <a:p>
            <a:pPr lvl="1"/>
            <a:r>
              <a:rPr lang="en-CA" sz="2800" dirty="0" smtClean="0"/>
              <a:t>Maintain a group of like minded colleagues who “get it” with whom you can share and vent.</a:t>
            </a:r>
          </a:p>
          <a:p>
            <a:pPr lvl="1"/>
            <a:r>
              <a:rPr lang="en-CA" sz="2800" dirty="0" smtClean="0"/>
              <a:t>Sometimes </a:t>
            </a:r>
            <a:r>
              <a:rPr lang="en-CA" sz="2800" dirty="0"/>
              <a:t>counselling is helpful</a:t>
            </a:r>
            <a:r>
              <a:rPr lang="en-CA" sz="2800" dirty="0" smtClean="0"/>
              <a:t>.  As a student (and later as an employee) you have access to a health care plan . . . Use it!</a:t>
            </a:r>
          </a:p>
          <a:p>
            <a:pPr lvl="1"/>
            <a:endParaRPr lang="en-CA" sz="2800" dirty="0"/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84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1200"/>
              </a:spcBef>
              <a:buClr>
                <a:schemeClr val="accent5"/>
              </a:buClr>
              <a:buNone/>
            </a:pPr>
            <a:r>
              <a:rPr lang="en-CA" sz="2800" dirty="0" smtClean="0"/>
              <a:t>Remain </a:t>
            </a:r>
            <a:r>
              <a:rPr lang="en-CA" sz="2800" dirty="0"/>
              <a:t>connected to those activities and engagements that support and preserve your identity, even when those activities are antagonistic to the work or learning </a:t>
            </a:r>
            <a:r>
              <a:rPr lang="en-CA" sz="2800" dirty="0" smtClean="0"/>
              <a:t>environment.</a:t>
            </a:r>
          </a:p>
          <a:p>
            <a:pPr lvl="1">
              <a:spcBef>
                <a:spcPts val="1200"/>
              </a:spcBef>
              <a:buClr>
                <a:schemeClr val="accent5"/>
              </a:buClr>
            </a:pPr>
            <a:r>
              <a:rPr lang="en-CA" sz="2800" dirty="0" smtClean="0"/>
              <a:t>One tonic against the onset of PTSD is active engagement with the identified “threat”.  The establishment of MADD is an example of people turning their victimization into activism.</a:t>
            </a:r>
            <a:endParaRPr lang="en-CA" sz="2800" dirty="0"/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01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en-CA" sz="2800" dirty="0" smtClean="0"/>
              <a:t>Those are the six points.  I hope that this brief introduction to the topic adds to our conversation today.</a:t>
            </a:r>
            <a:endParaRPr lang="en-CA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Conclusion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2788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941168"/>
            <a:ext cx="7056784" cy="136879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CA" dirty="0"/>
              <a:t>Robert S. </a:t>
            </a:r>
            <a:r>
              <a:rPr lang="en-CA" dirty="0" smtClean="0"/>
              <a:t>Wright, MSW, RSW</a:t>
            </a:r>
            <a:endParaRPr lang="en-CA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CA" dirty="0" smtClean="0"/>
              <a:t>Health and Wellness Panel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1" i="0" dirty="0"/>
              <a:t>Stronger </a:t>
            </a:r>
            <a:r>
              <a:rPr lang="en-US" b="1" i="0" dirty="0" smtClean="0"/>
              <a:t>Together:  BLSAC’s </a:t>
            </a:r>
            <a:r>
              <a:rPr lang="en-US" b="1" i="0" dirty="0"/>
              <a:t>21st National Conference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i="0" dirty="0"/>
              <a:t>Windsor, Ontario February 16 - 19 </a:t>
            </a:r>
            <a:r>
              <a:rPr lang="en-US" i="0" dirty="0" smtClean="0"/>
              <a:t>2012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b="1" i="0" dirty="0" smtClean="0"/>
              <a:t>www.robertswright.ca</a:t>
            </a:r>
            <a:endParaRPr lang="en-CA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988840"/>
            <a:ext cx="7680960" cy="2438399"/>
          </a:xfrm>
        </p:spPr>
        <p:txBody>
          <a:bodyPr>
            <a:noAutofit/>
          </a:bodyPr>
          <a:lstStyle/>
          <a:p>
            <a:r>
              <a:rPr lang="en-CA" sz="4400" dirty="0"/>
              <a:t>Keeping Sane­­­­ as an African </a:t>
            </a:r>
            <a:r>
              <a:rPr lang="en-CA" sz="4400" dirty="0" smtClean="0"/>
              <a:t>Canadian Working </a:t>
            </a:r>
            <a:r>
              <a:rPr lang="en-CA" sz="4400" dirty="0"/>
              <a:t>in White </a:t>
            </a:r>
            <a:r>
              <a:rPr lang="en-CA" sz="4400" dirty="0" smtClean="0"/>
              <a:t>Institutions:  Tips for Surviving </a:t>
            </a:r>
            <a:r>
              <a:rPr lang="en-CA" sz="4400" dirty="0"/>
              <a:t>in Hostile </a:t>
            </a:r>
            <a:r>
              <a:rPr lang="en-CA" sz="4400" dirty="0" smtClean="0"/>
              <a:t>Environments</a:t>
            </a:r>
            <a:endParaRPr lang="en-CA" sz="4400" dirty="0"/>
          </a:p>
        </p:txBody>
      </p:sp>
    </p:spTree>
    <p:extLst>
      <p:ext uri="{BB962C8B-B14F-4D97-AF65-F5344CB8AC3E}">
        <p14:creationId xmlns:p14="http://schemas.microsoft.com/office/powerpoint/2010/main" val="296105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584920"/>
            <a:ext cx="4291582" cy="47244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Maslach</a:t>
            </a:r>
            <a:r>
              <a:rPr lang="en-US" sz="2800" dirty="0" smtClean="0"/>
              <a:t> and </a:t>
            </a:r>
            <a:r>
              <a:rPr lang="en-US" sz="2800" dirty="0" err="1" smtClean="0"/>
              <a:t>Leiter</a:t>
            </a:r>
            <a:r>
              <a:rPr lang="en-US" sz="2800" dirty="0" smtClean="0"/>
              <a:t> in their 1997 text make a convincing argument that burnout is not a function of personal attributes of the sufferer, but rather a function of workplace dysfunction.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Truth About Burnout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340768"/>
            <a:ext cx="3709906" cy="52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533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Burnout is characterized by fatigue and diminished interest in work and life in general</a:t>
            </a:r>
          </a:p>
          <a:p>
            <a:r>
              <a:rPr lang="en-US" sz="2800" dirty="0" smtClean="0"/>
              <a:t>The work place can also be the source of other mental health conditions caused by extended exposures to stressful environments, including depression and post-traumatic stress disorder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Burnout and other conditions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62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CA" sz="2800" dirty="0"/>
              <a:t>A </a:t>
            </a:r>
            <a:r>
              <a:rPr lang="en-CA" sz="2800" dirty="0" smtClean="0"/>
              <a:t>hostile </a:t>
            </a:r>
            <a:r>
              <a:rPr lang="en-CA" sz="2800" dirty="0"/>
              <a:t>work environment </a:t>
            </a:r>
            <a:r>
              <a:rPr lang="en-CA" sz="2800" dirty="0" smtClean="0"/>
              <a:t>is beyond dysfunctional.  It exists when:</a:t>
            </a:r>
          </a:p>
          <a:p>
            <a:pPr lvl="1"/>
            <a:r>
              <a:rPr lang="en-CA" sz="2800" dirty="0" smtClean="0"/>
              <a:t>Discriminatory </a:t>
            </a:r>
            <a:r>
              <a:rPr lang="en-CA" sz="2800" dirty="0"/>
              <a:t>behaviour against a protected class exists in the </a:t>
            </a:r>
            <a:r>
              <a:rPr lang="en-CA" sz="2800" dirty="0" smtClean="0"/>
              <a:t>environment</a:t>
            </a:r>
          </a:p>
          <a:p>
            <a:pPr lvl="1"/>
            <a:r>
              <a:rPr lang="en-CA" sz="2800" dirty="0" smtClean="0"/>
              <a:t>The </a:t>
            </a:r>
            <a:r>
              <a:rPr lang="en-CA" sz="2800" dirty="0"/>
              <a:t>behaviour constitutes a persistent </a:t>
            </a:r>
            <a:r>
              <a:rPr lang="en-CA" sz="2800" dirty="0" smtClean="0"/>
              <a:t>pattern</a:t>
            </a:r>
          </a:p>
          <a:p>
            <a:pPr lvl="1"/>
            <a:r>
              <a:rPr lang="en-CA" sz="2800" dirty="0" smtClean="0"/>
              <a:t>The </a:t>
            </a:r>
            <a:r>
              <a:rPr lang="en-CA" sz="2800" dirty="0"/>
              <a:t>behaviour must be severe enough to disrupt the work of the targeted </a:t>
            </a:r>
            <a:r>
              <a:rPr lang="en-CA" sz="2800" dirty="0" smtClean="0"/>
              <a:t>employee(s)</a:t>
            </a:r>
          </a:p>
          <a:p>
            <a:pPr lvl="1"/>
            <a:r>
              <a:rPr lang="en-CA" sz="2800" dirty="0" smtClean="0"/>
              <a:t>It </a:t>
            </a:r>
            <a:r>
              <a:rPr lang="en-CA" sz="2800" dirty="0"/>
              <a:t>is expected that the behaviour will continue if </a:t>
            </a:r>
            <a:r>
              <a:rPr lang="en-CA" sz="2800" dirty="0" smtClean="0"/>
              <a:t>uninterrupted. </a:t>
            </a:r>
            <a:endParaRPr lang="en-CA" sz="2800" dirty="0"/>
          </a:p>
          <a:p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Beyond Dysfunctional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877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/>
            <a:r>
              <a:rPr lang="en-CA" sz="2800" dirty="0"/>
              <a:t>A hostile environment may also be created structurally when a position </a:t>
            </a:r>
            <a:r>
              <a:rPr lang="en-CA" sz="2800" dirty="0" smtClean="0"/>
              <a:t>exists within </a:t>
            </a:r>
            <a:r>
              <a:rPr lang="en-CA" sz="2800" dirty="0"/>
              <a:t>an institution that has an antagonistic role within the organization.  </a:t>
            </a:r>
            <a:r>
              <a:rPr lang="en-CA" sz="2800" dirty="0" smtClean="0"/>
              <a:t>Consider:</a:t>
            </a:r>
          </a:p>
          <a:p>
            <a:pPr lvl="1"/>
            <a:r>
              <a:rPr lang="en-CA" sz="2800" dirty="0" smtClean="0"/>
              <a:t>A </a:t>
            </a:r>
            <a:r>
              <a:rPr lang="en-CA" sz="2800" dirty="0"/>
              <a:t>quality control officer working in a </a:t>
            </a:r>
            <a:r>
              <a:rPr lang="en-CA" sz="2800" dirty="0" smtClean="0"/>
              <a:t>mine</a:t>
            </a:r>
          </a:p>
          <a:p>
            <a:pPr lvl="1"/>
            <a:r>
              <a:rPr lang="en-CA" sz="2800" dirty="0" smtClean="0"/>
              <a:t>An </a:t>
            </a:r>
            <a:r>
              <a:rPr lang="en-CA" sz="2800" dirty="0"/>
              <a:t>SEC officer working within a security </a:t>
            </a:r>
            <a:r>
              <a:rPr lang="en-CA" sz="2800" dirty="0" smtClean="0"/>
              <a:t>firm</a:t>
            </a:r>
          </a:p>
          <a:p>
            <a:pPr lvl="1"/>
            <a:r>
              <a:rPr lang="en-CA" sz="2800" dirty="0" smtClean="0"/>
              <a:t>An </a:t>
            </a:r>
            <a:r>
              <a:rPr lang="en-CA" sz="2800" dirty="0"/>
              <a:t>officer in an institution responsible for investigating claims of harassment or discrimination</a:t>
            </a:r>
          </a:p>
          <a:p>
            <a:endParaRPr lang="en-C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Hostile Environment: 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Another Consideration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597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CA" sz="2800" dirty="0" smtClean="0"/>
              <a:t>The Marshall </a:t>
            </a:r>
            <a:r>
              <a:rPr lang="en-CA" sz="2800" dirty="0"/>
              <a:t>I</a:t>
            </a:r>
            <a:r>
              <a:rPr lang="en-CA" sz="2800" dirty="0" smtClean="0"/>
              <a:t>nquiry established that “structural and systemic” </a:t>
            </a:r>
            <a:r>
              <a:rPr lang="en-CA" sz="2800" dirty="0"/>
              <a:t>racism is at work within the criminal justice </a:t>
            </a:r>
            <a:r>
              <a:rPr lang="en-CA" sz="2800" dirty="0" smtClean="0"/>
              <a:t>system.</a:t>
            </a:r>
          </a:p>
          <a:p>
            <a:pPr lvl="0"/>
            <a:r>
              <a:rPr lang="en-CA" sz="2800" dirty="0" smtClean="0"/>
              <a:t>It follows then that Aboriginals and persons of African descent within the legal profession are, by there very presence, change agents within a racist system and are in environments that are structurally hostile to them.</a:t>
            </a:r>
          </a:p>
          <a:p>
            <a:pPr lvl="0"/>
            <a:r>
              <a:rPr lang="en-CA" sz="2800" dirty="0" smtClean="0"/>
              <a:t>What does that mean?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600" dirty="0" smtClean="0"/>
              <a:t>Are Legal Environments Hostile to African Canadians?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381297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Being a Black law student </a:t>
            </a:r>
            <a:r>
              <a:rPr lang="en-US" sz="4000" dirty="0" smtClean="0"/>
              <a:t>and, </a:t>
            </a:r>
            <a:r>
              <a:rPr lang="en-US" sz="4000" dirty="0" smtClean="0"/>
              <a:t>later, being a black lawyer is a crazy making proposition!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Meaning of it 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90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CA" sz="2800" dirty="0"/>
              <a:t>I have developed a 6 point plan for my personal sanity preservation (you can be the judge of my </a:t>
            </a:r>
            <a:r>
              <a:rPr lang="en-CA" sz="2800" dirty="0" smtClean="0"/>
              <a:t>success):</a:t>
            </a:r>
          </a:p>
          <a:p>
            <a:pPr marL="0" lvl="1" indent="0">
              <a:buNone/>
            </a:pPr>
            <a:endParaRPr lang="en-CA" sz="2800" dirty="0" smtClean="0"/>
          </a:p>
          <a:p>
            <a:pPr marL="0" lvl="1" indent="0">
              <a:buNone/>
            </a:pPr>
            <a:r>
              <a:rPr lang="en-CA" sz="2800" dirty="0" smtClean="0"/>
              <a:t>Identity			Competence/Excellence</a:t>
            </a:r>
          </a:p>
          <a:p>
            <a:pPr marL="0" lvl="1" indent="0">
              <a:buNone/>
            </a:pPr>
            <a:endParaRPr lang="en-CA" sz="2800" dirty="0" smtClean="0"/>
          </a:p>
          <a:p>
            <a:pPr marL="0" lvl="1" indent="0">
              <a:buNone/>
            </a:pPr>
            <a:r>
              <a:rPr lang="en-CA" sz="2800" dirty="0" smtClean="0"/>
              <a:t>Analysis			Independence</a:t>
            </a:r>
          </a:p>
          <a:p>
            <a:pPr marL="0" lvl="1" indent="0">
              <a:buNone/>
            </a:pPr>
            <a:endParaRPr lang="en-CA" sz="2800" dirty="0" smtClean="0"/>
          </a:p>
          <a:p>
            <a:pPr marL="0" lvl="1" indent="0">
              <a:buNone/>
            </a:pPr>
            <a:r>
              <a:rPr lang="en-CA" sz="2800" dirty="0" smtClean="0"/>
              <a:t>Process			Action</a:t>
            </a:r>
            <a:endParaRPr lang="en-CA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How </a:t>
            </a:r>
            <a:r>
              <a:rPr lang="en-CA" dirty="0" smtClean="0"/>
              <a:t>Do You </a:t>
            </a:r>
            <a:r>
              <a:rPr lang="en-CA" dirty="0"/>
              <a:t>Stay Sane in a </a:t>
            </a:r>
            <a:r>
              <a:rPr lang="en-CA" dirty="0" smtClean="0"/>
              <a:t>Hostile Environment?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4234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lvl="1" indent="0">
              <a:buNone/>
            </a:pPr>
            <a:r>
              <a:rPr lang="en-CA" sz="2800" dirty="0" smtClean="0"/>
              <a:t>Develop </a:t>
            </a:r>
            <a:r>
              <a:rPr lang="en-CA" sz="2800" dirty="0"/>
              <a:t>and maintain a strong sense of Identity. </a:t>
            </a:r>
            <a:endParaRPr lang="en-CA" sz="2800" dirty="0" smtClean="0"/>
          </a:p>
          <a:p>
            <a:pPr lvl="1"/>
            <a:r>
              <a:rPr lang="en-CA" sz="2800" dirty="0" smtClean="0"/>
              <a:t>Dysfunctional and hostile environments erode one’s sense of self on all levels.  You begin to hate what you thought you loved and question your perspective on work and life.</a:t>
            </a:r>
          </a:p>
          <a:p>
            <a:pPr lvl="1"/>
            <a:r>
              <a:rPr lang="en-CA" sz="2800" dirty="0" smtClean="0"/>
              <a:t>A strong professional and racial identity must be gained and maintained as a tonic against this effect.</a:t>
            </a:r>
            <a:endParaRPr lang="en-CA" sz="2800" dirty="0"/>
          </a:p>
          <a:p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79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189</TotalTime>
  <Words>785</Words>
  <Application>Microsoft Office PowerPoint</Application>
  <PresentationFormat>On-screen Show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Mylar</vt:lpstr>
      <vt:lpstr>Keeping Sane­­­­ as an African Canadian Working in White Institutions:  Tips for Surviving in Hostile Environments</vt:lpstr>
      <vt:lpstr>The Truth About Burnout</vt:lpstr>
      <vt:lpstr>Burnout and other conditions</vt:lpstr>
      <vt:lpstr>Beyond Dysfunctional</vt:lpstr>
      <vt:lpstr>Hostile Environment:  Another Consideration</vt:lpstr>
      <vt:lpstr>Are Legal Environments Hostile to African Canadians?</vt:lpstr>
      <vt:lpstr>The Meaning of it All</vt:lpstr>
      <vt:lpstr>How Do You Stay Sane in a Hostile Environment?</vt:lpstr>
      <vt:lpstr>Identity</vt:lpstr>
      <vt:lpstr>Competence/Excellence</vt:lpstr>
      <vt:lpstr>Analysis</vt:lpstr>
      <vt:lpstr>Independence</vt:lpstr>
      <vt:lpstr>Process</vt:lpstr>
      <vt:lpstr>Action</vt:lpstr>
      <vt:lpstr>Conclusion</vt:lpstr>
      <vt:lpstr>Keeping Sane­­­­ as an African Canadian Working in White Institutions:  Tips for Surviving in Hostile Environments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Keeping Sane­­­­ as an African Canadian Working in White Institutions: Tips to Surviving in Hostile Environments</dc:title>
  <dc:creator>Robert</dc:creator>
  <cp:lastModifiedBy>Robert S. Wright</cp:lastModifiedBy>
  <cp:revision>18</cp:revision>
  <dcterms:created xsi:type="dcterms:W3CDTF">2011-10-20T06:23:21Z</dcterms:created>
  <dcterms:modified xsi:type="dcterms:W3CDTF">2012-02-17T12:07:04Z</dcterms:modified>
</cp:coreProperties>
</file>