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66" r:id="rId5"/>
    <p:sldId id="259" r:id="rId6"/>
    <p:sldId id="260" r:id="rId7"/>
    <p:sldId id="262" r:id="rId8"/>
    <p:sldId id="261" r:id="rId9"/>
    <p:sldId id="263" r:id="rId10"/>
    <p:sldId id="264" r:id="rId11"/>
    <p:sldId id="265" r:id="rId12"/>
    <p:sldId id="270" r:id="rId13"/>
    <p:sldId id="267"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081B381B-8CF9-49E3-84C4-138A3B2367DB}" type="datetimeFigureOut">
              <a:rPr lang="en-CA" smtClean="0"/>
              <a:t>15/03/2012</a:t>
            </a:fld>
            <a:endParaRPr lang="en-CA"/>
          </a:p>
        </p:txBody>
      </p:sp>
      <p:sp>
        <p:nvSpPr>
          <p:cNvPr id="23" name="Slide Number Placeholder 22"/>
          <p:cNvSpPr>
            <a:spLocks noGrp="1"/>
          </p:cNvSpPr>
          <p:nvPr>
            <p:ph type="sldNum" sz="quarter" idx="11"/>
          </p:nvPr>
        </p:nvSpPr>
        <p:spPr/>
        <p:txBody>
          <a:bodyPr/>
          <a:lstStyle/>
          <a:p>
            <a:fld id="{32B59901-802F-4800-A8DF-89E7A2C25A13}" type="slidenum">
              <a:rPr lang="en-CA" smtClean="0"/>
              <a:t>‹#›</a:t>
            </a:fld>
            <a:endParaRPr lang="en-CA"/>
          </a:p>
        </p:txBody>
      </p:sp>
      <p:sp>
        <p:nvSpPr>
          <p:cNvPr id="24" name="Footer Placeholder 23"/>
          <p:cNvSpPr>
            <a:spLocks noGrp="1"/>
          </p:cNvSpPr>
          <p:nvPr>
            <p:ph type="ftr" sz="quarter" idx="12"/>
          </p:nvPr>
        </p:nvSpPr>
        <p:spPr/>
        <p:txBody>
          <a:bodyPr/>
          <a:lstStyle/>
          <a:p>
            <a:endParaRPr lang="en-CA"/>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B381B-8CF9-49E3-84C4-138A3B2367DB}" type="datetimeFigureOut">
              <a:rPr lang="en-CA" smtClean="0"/>
              <a:t>15/03/2012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2B59901-802F-4800-A8DF-89E7A2C25A13}"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B381B-8CF9-49E3-84C4-138A3B2367DB}" type="datetimeFigureOut">
              <a:rPr lang="en-CA" smtClean="0"/>
              <a:t>15/03/2012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2B59901-802F-4800-A8DF-89E7A2C25A13}"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081B381B-8CF9-49E3-84C4-138A3B2367DB}" type="datetimeFigureOut">
              <a:rPr lang="en-CA" smtClean="0"/>
              <a:t>15/03/2012</a:t>
            </a:fld>
            <a:endParaRPr lang="en-CA"/>
          </a:p>
        </p:txBody>
      </p:sp>
      <p:sp>
        <p:nvSpPr>
          <p:cNvPr id="19" name="Slide Number Placeholder 18"/>
          <p:cNvSpPr>
            <a:spLocks noGrp="1"/>
          </p:cNvSpPr>
          <p:nvPr>
            <p:ph type="sldNum" sz="quarter" idx="15"/>
          </p:nvPr>
        </p:nvSpPr>
        <p:spPr/>
        <p:txBody>
          <a:bodyPr/>
          <a:lstStyle/>
          <a:p>
            <a:fld id="{32B59901-802F-4800-A8DF-89E7A2C25A13}" type="slidenum">
              <a:rPr lang="en-CA" smtClean="0"/>
              <a:t>‹#›</a:t>
            </a:fld>
            <a:endParaRPr lang="en-CA"/>
          </a:p>
        </p:txBody>
      </p:sp>
      <p:sp>
        <p:nvSpPr>
          <p:cNvPr id="21" name="Footer Placeholder 20"/>
          <p:cNvSpPr>
            <a:spLocks noGrp="1"/>
          </p:cNvSpPr>
          <p:nvPr>
            <p:ph type="ftr" sz="quarter" idx="16"/>
          </p:nvPr>
        </p:nvSpPr>
        <p:spPr/>
        <p:txBody>
          <a:bodyPr/>
          <a:lstStyle/>
          <a:p>
            <a:endParaRPr lang="en-CA"/>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081B381B-8CF9-49E3-84C4-138A3B2367DB}" type="datetimeFigureOut">
              <a:rPr lang="en-CA" smtClean="0"/>
              <a:t>15/03/2012</a:t>
            </a:fld>
            <a:endParaRPr lang="en-CA"/>
          </a:p>
        </p:txBody>
      </p:sp>
      <p:sp>
        <p:nvSpPr>
          <p:cNvPr id="20" name="Slide Number Placeholder 19"/>
          <p:cNvSpPr>
            <a:spLocks noGrp="1"/>
          </p:cNvSpPr>
          <p:nvPr>
            <p:ph type="sldNum" sz="quarter" idx="11"/>
          </p:nvPr>
        </p:nvSpPr>
        <p:spPr/>
        <p:txBody>
          <a:bodyPr/>
          <a:lstStyle/>
          <a:p>
            <a:fld id="{32B59901-802F-4800-A8DF-89E7A2C25A13}" type="slidenum">
              <a:rPr lang="en-CA" smtClean="0"/>
              <a:t>‹#›</a:t>
            </a:fld>
            <a:endParaRPr lang="en-CA"/>
          </a:p>
        </p:txBody>
      </p:sp>
      <p:sp>
        <p:nvSpPr>
          <p:cNvPr id="21" name="Footer Placeholder 20"/>
          <p:cNvSpPr>
            <a:spLocks noGrp="1"/>
          </p:cNvSpPr>
          <p:nvPr>
            <p:ph type="ftr" sz="quarter" idx="12"/>
          </p:nvPr>
        </p:nvSpPr>
        <p:spPr/>
        <p:txBody>
          <a:bodyPr/>
          <a:lstStyle/>
          <a:p>
            <a:endParaRPr lang="en-CA"/>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081B381B-8CF9-49E3-84C4-138A3B2367DB}" type="datetimeFigureOut">
              <a:rPr lang="en-CA" smtClean="0"/>
              <a:t>15/03/2012</a:t>
            </a:fld>
            <a:endParaRPr lang="en-CA"/>
          </a:p>
        </p:txBody>
      </p:sp>
      <p:sp>
        <p:nvSpPr>
          <p:cNvPr id="25" name="Slide Number Placeholder 24"/>
          <p:cNvSpPr>
            <a:spLocks noGrp="1"/>
          </p:cNvSpPr>
          <p:nvPr>
            <p:ph type="sldNum" sz="quarter" idx="16"/>
          </p:nvPr>
        </p:nvSpPr>
        <p:spPr/>
        <p:txBody>
          <a:bodyPr/>
          <a:lstStyle/>
          <a:p>
            <a:fld id="{32B59901-802F-4800-A8DF-89E7A2C25A13}" type="slidenum">
              <a:rPr lang="en-CA" smtClean="0"/>
              <a:t>‹#›</a:t>
            </a:fld>
            <a:endParaRPr lang="en-CA"/>
          </a:p>
        </p:txBody>
      </p:sp>
      <p:sp>
        <p:nvSpPr>
          <p:cNvPr id="26" name="Footer Placeholder 25"/>
          <p:cNvSpPr>
            <a:spLocks noGrp="1"/>
          </p:cNvSpPr>
          <p:nvPr>
            <p:ph type="ftr" sz="quarter" idx="17"/>
          </p:nvPr>
        </p:nvSpPr>
        <p:spPr/>
        <p:txBody>
          <a:bodyPr/>
          <a:lstStyle/>
          <a:p>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081B381B-8CF9-49E3-84C4-138A3B2367DB}" type="datetimeFigureOut">
              <a:rPr lang="en-CA" smtClean="0"/>
              <a:t>15/03/2012</a:t>
            </a:fld>
            <a:endParaRPr lang="en-CA"/>
          </a:p>
        </p:txBody>
      </p:sp>
      <p:sp>
        <p:nvSpPr>
          <p:cNvPr id="24" name="Slide Number Placeholder 23"/>
          <p:cNvSpPr>
            <a:spLocks noGrp="1"/>
          </p:cNvSpPr>
          <p:nvPr>
            <p:ph type="sldNum" sz="quarter" idx="17"/>
          </p:nvPr>
        </p:nvSpPr>
        <p:spPr/>
        <p:txBody>
          <a:bodyPr/>
          <a:lstStyle/>
          <a:p>
            <a:fld id="{32B59901-802F-4800-A8DF-89E7A2C25A13}" type="slidenum">
              <a:rPr lang="en-CA" smtClean="0"/>
              <a:t>‹#›</a:t>
            </a:fld>
            <a:endParaRPr lang="en-CA"/>
          </a:p>
        </p:txBody>
      </p:sp>
      <p:sp>
        <p:nvSpPr>
          <p:cNvPr id="29" name="Footer Placeholder 28"/>
          <p:cNvSpPr>
            <a:spLocks noGrp="1"/>
          </p:cNvSpPr>
          <p:nvPr>
            <p:ph type="ftr" sz="quarter" idx="18"/>
          </p:nvPr>
        </p:nvSpPr>
        <p:spPr/>
        <p:txBody>
          <a:bodyPr/>
          <a:lstStyle/>
          <a:p>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081B381B-8CF9-49E3-84C4-138A3B2367DB}" type="datetimeFigureOut">
              <a:rPr lang="en-CA" smtClean="0"/>
              <a:t>15/03/2012</a:t>
            </a:fld>
            <a:endParaRPr lang="en-CA"/>
          </a:p>
        </p:txBody>
      </p:sp>
      <p:sp>
        <p:nvSpPr>
          <p:cNvPr id="14" name="Slide Number Placeholder 13"/>
          <p:cNvSpPr>
            <a:spLocks noGrp="1"/>
          </p:cNvSpPr>
          <p:nvPr>
            <p:ph type="sldNum" sz="quarter" idx="11"/>
          </p:nvPr>
        </p:nvSpPr>
        <p:spPr/>
        <p:txBody>
          <a:bodyPr/>
          <a:lstStyle/>
          <a:p>
            <a:fld id="{32B59901-802F-4800-A8DF-89E7A2C25A13}" type="slidenum">
              <a:rPr lang="en-CA" smtClean="0"/>
              <a:t>‹#›</a:t>
            </a:fld>
            <a:endParaRPr lang="en-CA"/>
          </a:p>
        </p:txBody>
      </p:sp>
      <p:sp>
        <p:nvSpPr>
          <p:cNvPr id="18" name="Footer Placeholder 17"/>
          <p:cNvSpPr>
            <a:spLocks noGrp="1"/>
          </p:cNvSpPr>
          <p:nvPr>
            <p:ph type="ftr" sz="quarter" idx="12"/>
          </p:nvPr>
        </p:nvSpPr>
        <p:spPr/>
        <p:txBody>
          <a:bodyPr/>
          <a:lstStyle/>
          <a:p>
            <a:endParaRPr lang="en-CA"/>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081B381B-8CF9-49E3-84C4-138A3B2367DB}" type="datetimeFigureOut">
              <a:rPr lang="en-CA" smtClean="0"/>
              <a:t>15/03/2012</a:t>
            </a:fld>
            <a:endParaRPr lang="en-CA"/>
          </a:p>
        </p:txBody>
      </p:sp>
      <p:sp>
        <p:nvSpPr>
          <p:cNvPr id="12" name="Slide Number Placeholder 11"/>
          <p:cNvSpPr>
            <a:spLocks noGrp="1"/>
          </p:cNvSpPr>
          <p:nvPr>
            <p:ph type="sldNum" sz="quarter" idx="11"/>
          </p:nvPr>
        </p:nvSpPr>
        <p:spPr/>
        <p:txBody>
          <a:bodyPr/>
          <a:lstStyle/>
          <a:p>
            <a:fld id="{32B59901-802F-4800-A8DF-89E7A2C25A13}" type="slidenum">
              <a:rPr lang="en-CA" smtClean="0"/>
              <a:t>‹#›</a:t>
            </a:fld>
            <a:endParaRPr lang="en-CA"/>
          </a:p>
        </p:txBody>
      </p:sp>
      <p:sp>
        <p:nvSpPr>
          <p:cNvPr id="13" name="Footer Placeholder 12"/>
          <p:cNvSpPr>
            <a:spLocks noGrp="1"/>
          </p:cNvSpPr>
          <p:nvPr>
            <p:ph type="ftr" sz="quarter" idx="12"/>
          </p:nvPr>
        </p:nvSpPr>
        <p:spPr/>
        <p:txBody>
          <a:bodyPr/>
          <a:lstStyle/>
          <a:p>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081B381B-8CF9-49E3-84C4-138A3B2367DB}" type="datetimeFigureOut">
              <a:rPr lang="en-CA" smtClean="0"/>
              <a:t>15/03/2012</a:t>
            </a:fld>
            <a:endParaRPr lang="en-CA"/>
          </a:p>
        </p:txBody>
      </p:sp>
      <p:sp>
        <p:nvSpPr>
          <p:cNvPr id="18" name="Slide Number Placeholder 17"/>
          <p:cNvSpPr>
            <a:spLocks noGrp="1"/>
          </p:cNvSpPr>
          <p:nvPr>
            <p:ph type="sldNum" sz="quarter" idx="16"/>
          </p:nvPr>
        </p:nvSpPr>
        <p:spPr/>
        <p:txBody>
          <a:bodyPr/>
          <a:lstStyle/>
          <a:p>
            <a:fld id="{32B59901-802F-4800-A8DF-89E7A2C25A13}" type="slidenum">
              <a:rPr lang="en-CA" smtClean="0"/>
              <a:t>‹#›</a:t>
            </a:fld>
            <a:endParaRPr lang="en-CA"/>
          </a:p>
        </p:txBody>
      </p:sp>
      <p:sp>
        <p:nvSpPr>
          <p:cNvPr id="20" name="Footer Placeholder 19"/>
          <p:cNvSpPr>
            <a:spLocks noGrp="1"/>
          </p:cNvSpPr>
          <p:nvPr>
            <p:ph type="ftr" sz="quarter" idx="17"/>
          </p:nvPr>
        </p:nvSpPr>
        <p:spPr/>
        <p:txBody>
          <a:bodyPr/>
          <a:lstStyle/>
          <a:p>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081B381B-8CF9-49E3-84C4-138A3B2367DB}" type="datetimeFigureOut">
              <a:rPr lang="en-CA" smtClean="0"/>
              <a:t>15/03/2012</a:t>
            </a:fld>
            <a:endParaRPr lang="en-CA"/>
          </a:p>
        </p:txBody>
      </p:sp>
      <p:sp>
        <p:nvSpPr>
          <p:cNvPr id="20" name="Slide Number Placeholder 19"/>
          <p:cNvSpPr>
            <a:spLocks noGrp="1"/>
          </p:cNvSpPr>
          <p:nvPr>
            <p:ph type="sldNum" sz="quarter" idx="15"/>
          </p:nvPr>
        </p:nvSpPr>
        <p:spPr/>
        <p:txBody>
          <a:bodyPr/>
          <a:lstStyle/>
          <a:p>
            <a:fld id="{32B59901-802F-4800-A8DF-89E7A2C25A13}" type="slidenum">
              <a:rPr lang="en-CA" smtClean="0"/>
              <a:t>‹#›</a:t>
            </a:fld>
            <a:endParaRPr lang="en-CA"/>
          </a:p>
        </p:txBody>
      </p:sp>
      <p:sp>
        <p:nvSpPr>
          <p:cNvPr id="21" name="Footer Placeholder 20"/>
          <p:cNvSpPr>
            <a:spLocks noGrp="1"/>
          </p:cNvSpPr>
          <p:nvPr>
            <p:ph type="ftr" sz="quarter" idx="16"/>
          </p:nvPr>
        </p:nvSpPr>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081B381B-8CF9-49E3-84C4-138A3B2367DB}" type="datetimeFigureOut">
              <a:rPr lang="en-CA" smtClean="0"/>
              <a:t>15/03/2012</a:t>
            </a:fld>
            <a:endParaRPr lang="en-CA"/>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CA"/>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32B59901-802F-4800-A8DF-89E7A2C25A13}" type="slidenum">
              <a:rPr lang="en-CA" smtClean="0"/>
              <a:t>‹#›</a:t>
            </a:fld>
            <a:endParaRPr lang="en-CA"/>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Microsoft_Word_97_-_2003_Document1.doc"/><Relationship Id="rId4" Type="http://schemas.openxmlformats.org/officeDocument/2006/relationships/image" Target="../media/image4.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4797152"/>
            <a:ext cx="4572000" cy="1656184"/>
          </a:xfrm>
        </p:spPr>
        <p:txBody>
          <a:bodyPr>
            <a:normAutofit fontScale="92500" lnSpcReduction="10000"/>
          </a:bodyPr>
          <a:lstStyle/>
          <a:p>
            <a:r>
              <a:rPr lang="en-CA" dirty="0" smtClean="0"/>
              <a:t>Robert S. Wright, MSW, RSW</a:t>
            </a:r>
          </a:p>
          <a:p>
            <a:r>
              <a:rPr lang="en-CA" dirty="0" smtClean="0"/>
              <a:t>Lecturer, MSVU Child &amp; Youth Studies</a:t>
            </a:r>
          </a:p>
          <a:p>
            <a:r>
              <a:rPr lang="en-CA" dirty="0" smtClean="0"/>
              <a:t>Social Worker in Private </a:t>
            </a:r>
            <a:r>
              <a:rPr lang="en-CA" dirty="0" smtClean="0"/>
              <a:t>Practice</a:t>
            </a:r>
          </a:p>
          <a:p>
            <a:r>
              <a:rPr lang="en-CA" dirty="0" smtClean="0"/>
              <a:t>www.robertswright.ca</a:t>
            </a:r>
            <a:endParaRPr lang="en-CA" dirty="0"/>
          </a:p>
        </p:txBody>
      </p:sp>
      <p:sp>
        <p:nvSpPr>
          <p:cNvPr id="2" name="Title 1"/>
          <p:cNvSpPr>
            <a:spLocks noGrp="1"/>
          </p:cNvSpPr>
          <p:nvPr>
            <p:ph type="title"/>
          </p:nvPr>
        </p:nvSpPr>
        <p:spPr>
          <a:xfrm>
            <a:off x="323528" y="2358752"/>
            <a:ext cx="7680960" cy="2438399"/>
          </a:xfrm>
        </p:spPr>
        <p:txBody>
          <a:bodyPr>
            <a:normAutofit fontScale="90000"/>
          </a:bodyPr>
          <a:lstStyle/>
          <a:p>
            <a:r>
              <a:rPr lang="en-CA" dirty="0" smtClean="0"/>
              <a:t>Mocking Birds, Literacy Rates, Cultural Competence and Racism Informed Education</a:t>
            </a:r>
            <a:endParaRPr lang="en-CA" dirty="0"/>
          </a:p>
        </p:txBody>
      </p:sp>
    </p:spTree>
    <p:extLst>
      <p:ext uri="{BB962C8B-B14F-4D97-AF65-F5344CB8AC3E}">
        <p14:creationId xmlns:p14="http://schemas.microsoft.com/office/powerpoint/2010/main" val="3340684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457200" indent="-457200">
              <a:buFont typeface="Arial" pitchFamily="34" charset="0"/>
              <a:buChar char="•"/>
            </a:pPr>
            <a:r>
              <a:rPr lang="en-CA" sz="3200" dirty="0" smtClean="0"/>
              <a:t>Let me ask the question . . . </a:t>
            </a:r>
          </a:p>
          <a:p>
            <a:pPr marL="457200" indent="-457200">
              <a:buFont typeface="Arial" pitchFamily="34" charset="0"/>
              <a:buChar char="•"/>
            </a:pPr>
            <a:r>
              <a:rPr lang="en-CA" sz="3200" dirty="0" smtClean="0"/>
              <a:t>Should “To Kill a Mockingbird” be Taught in Public Schools in Nova Scotia Today?</a:t>
            </a:r>
          </a:p>
          <a:p>
            <a:pPr marL="457200" indent="-457200">
              <a:buFont typeface="Arial" pitchFamily="34" charset="0"/>
              <a:buChar char="•"/>
            </a:pPr>
            <a:r>
              <a:rPr lang="en-CA" sz="3200" dirty="0" smtClean="0"/>
              <a:t>If no . . . Why not?</a:t>
            </a:r>
          </a:p>
          <a:p>
            <a:pPr marL="457200" indent="-457200">
              <a:buFont typeface="Arial" pitchFamily="34" charset="0"/>
              <a:buChar char="•"/>
            </a:pPr>
            <a:r>
              <a:rPr lang="en-CA" sz="3200" dirty="0" smtClean="0"/>
              <a:t>If yes . . . Could you teach it?</a:t>
            </a:r>
          </a:p>
          <a:p>
            <a:pPr marL="457200" indent="-457200">
              <a:buFont typeface="Arial" pitchFamily="34" charset="0"/>
              <a:buChar char="•"/>
            </a:pPr>
            <a:r>
              <a:rPr lang="en-CA" sz="3200" dirty="0" smtClean="0"/>
              <a:t>What is the comparable question in elementary education?</a:t>
            </a:r>
            <a:endParaRPr lang="en-CA" sz="3200" dirty="0"/>
          </a:p>
        </p:txBody>
      </p:sp>
      <p:sp>
        <p:nvSpPr>
          <p:cNvPr id="3" name="Title 2"/>
          <p:cNvSpPr>
            <a:spLocks noGrp="1"/>
          </p:cNvSpPr>
          <p:nvPr>
            <p:ph type="title"/>
          </p:nvPr>
        </p:nvSpPr>
        <p:spPr/>
        <p:txBody>
          <a:bodyPr/>
          <a:lstStyle/>
          <a:p>
            <a:r>
              <a:rPr lang="en-CA" dirty="0" smtClean="0"/>
              <a:t>What Teachers Can Do</a:t>
            </a:r>
            <a:endParaRPr lang="en-CA" dirty="0"/>
          </a:p>
        </p:txBody>
      </p:sp>
    </p:spTree>
    <p:extLst>
      <p:ext uri="{BB962C8B-B14F-4D97-AF65-F5344CB8AC3E}">
        <p14:creationId xmlns:p14="http://schemas.microsoft.com/office/powerpoint/2010/main" val="369850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285750" indent="-285750">
              <a:buFont typeface="Arial" pitchFamily="34" charset="0"/>
              <a:buChar char="•"/>
            </a:pPr>
            <a:r>
              <a:rPr lang="en-CA" sz="2000" dirty="0"/>
              <a:t>Cultural competence refers to an ability to interact effectively with people of different cultures. Cultural competence comprises four essential </a:t>
            </a:r>
            <a:r>
              <a:rPr lang="en-CA" sz="2000" dirty="0" smtClean="0"/>
              <a:t>capacities:</a:t>
            </a:r>
          </a:p>
          <a:p>
            <a:pPr marL="457200" lvl="1" indent="-285750"/>
            <a:r>
              <a:rPr lang="en-CA" sz="2000" dirty="0" smtClean="0"/>
              <a:t>We </a:t>
            </a:r>
            <a:r>
              <a:rPr lang="en-CA" sz="2000" dirty="0"/>
              <a:t>must understand our cultural differences and similarities </a:t>
            </a:r>
          </a:p>
          <a:p>
            <a:pPr marL="457200" lvl="1" indent="-285750"/>
            <a:r>
              <a:rPr lang="en-CA" sz="2000" dirty="0"/>
              <a:t>We must understand the social and cultural reality in which we </a:t>
            </a:r>
            <a:r>
              <a:rPr lang="en-CA" sz="2000" dirty="0" smtClean="0"/>
              <a:t>work***</a:t>
            </a:r>
            <a:endParaRPr lang="en-CA" sz="2000" dirty="0"/>
          </a:p>
          <a:p>
            <a:pPr marL="457200" lvl="1" indent="-285750"/>
            <a:r>
              <a:rPr lang="en-CA" sz="2000" dirty="0"/>
              <a:t>We must cultivate appropriate attitudes towards cultural difference</a:t>
            </a:r>
          </a:p>
          <a:p>
            <a:pPr marL="457200" lvl="1" indent="-285750"/>
            <a:r>
              <a:rPr lang="en-CA" sz="2000" dirty="0"/>
              <a:t>We must be able to generate and interpret a wide variety of verbal and non-verbal responses</a:t>
            </a:r>
            <a:r>
              <a:rPr lang="en-CA" sz="2000" dirty="0" smtClean="0"/>
              <a:t>.</a:t>
            </a:r>
          </a:p>
          <a:p>
            <a:pPr marL="285750" indent="-285750"/>
            <a:endParaRPr lang="en-CA" sz="2200" dirty="0"/>
          </a:p>
          <a:p>
            <a:pPr marL="285750" indent="-285750"/>
            <a:r>
              <a:rPr lang="en-CA" sz="2200" dirty="0" smtClean="0"/>
              <a:t>Cultural Competence is essential . . . And not an easy thing . . . Consider . . .</a:t>
            </a:r>
            <a:endParaRPr lang="en-CA" sz="2200" dirty="0"/>
          </a:p>
          <a:p>
            <a:pPr marL="285750" indent="-285750">
              <a:buFont typeface="Arial" pitchFamily="34" charset="0"/>
              <a:buChar char="•"/>
            </a:pPr>
            <a:endParaRPr lang="en-CA" sz="2000" dirty="0"/>
          </a:p>
        </p:txBody>
      </p:sp>
      <p:sp>
        <p:nvSpPr>
          <p:cNvPr id="3" name="Title 2"/>
          <p:cNvSpPr>
            <a:spLocks noGrp="1"/>
          </p:cNvSpPr>
          <p:nvPr>
            <p:ph type="title"/>
          </p:nvPr>
        </p:nvSpPr>
        <p:spPr/>
        <p:txBody>
          <a:bodyPr/>
          <a:lstStyle/>
          <a:p>
            <a:r>
              <a:rPr lang="en-CA" dirty="0" smtClean="0"/>
              <a:t>Beyond Cultural Competence</a:t>
            </a:r>
            <a:endParaRPr lang="en-CA" dirty="0"/>
          </a:p>
        </p:txBody>
      </p:sp>
    </p:spTree>
    <p:extLst>
      <p:ext uri="{BB962C8B-B14F-4D97-AF65-F5344CB8AC3E}">
        <p14:creationId xmlns:p14="http://schemas.microsoft.com/office/powerpoint/2010/main" val="3191981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855663" y="-879475"/>
          <a:ext cx="7481888" cy="4584700"/>
        </p:xfrm>
        <a:graphic>
          <a:graphicData uri="http://schemas.openxmlformats.org/presentationml/2006/ole">
            <mc:AlternateContent xmlns:mc="http://schemas.openxmlformats.org/markup-compatibility/2006">
              <mc:Choice xmlns:v="urn:schemas-microsoft-com:vml" Requires="v">
                <p:oleObj spid="_x0000_s3084" name="Drawing" r:id="rId3" imgW="7477200" imgH="4581360" progId="">
                  <p:embed/>
                </p:oleObj>
              </mc:Choice>
              <mc:Fallback>
                <p:oleObj name="Drawing" r:id="rId3" imgW="7477200" imgH="4581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663" y="-879475"/>
                        <a:ext cx="7481888"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noChangeAspect="1"/>
          </p:cNvGraphicFramePr>
          <p:nvPr>
            <p:extLst>
              <p:ext uri="{D42A27DB-BD31-4B8C-83A1-F6EECF244321}">
                <p14:modId xmlns:p14="http://schemas.microsoft.com/office/powerpoint/2010/main" val="1378694721"/>
              </p:ext>
            </p:extLst>
          </p:nvPr>
        </p:nvGraphicFramePr>
        <p:xfrm>
          <a:off x="382588" y="149225"/>
          <a:ext cx="7761287" cy="6188075"/>
        </p:xfrm>
        <a:graphic>
          <a:graphicData uri="http://schemas.openxmlformats.org/presentationml/2006/ole">
            <mc:AlternateContent xmlns:mc="http://schemas.openxmlformats.org/markup-compatibility/2006">
              <mc:Choice xmlns:v="urn:schemas-microsoft-com:vml" Requires="v">
                <p:oleObj spid="_x0000_s3085" name="Document" r:id="rId5" imgW="9420518" imgH="7516270" progId="Word.Document.8">
                  <p:embed/>
                </p:oleObj>
              </mc:Choice>
              <mc:Fallback>
                <p:oleObj name="Document" r:id="rId5" imgW="9420518" imgH="7516270" progId="Word.Document.8">
                  <p:embed/>
                  <p:pic>
                    <p:nvPicPr>
                      <p:cNvPr id="0" name=""/>
                      <p:cNvPicPr>
                        <a:picLocks noChangeAspect="1" noChangeArrowheads="1"/>
                      </p:cNvPicPr>
                      <p:nvPr/>
                    </p:nvPicPr>
                    <p:blipFill>
                      <a:blip r:embed="rId6"/>
                      <a:srcRect/>
                      <a:stretch>
                        <a:fillRect/>
                      </a:stretch>
                    </p:blipFill>
                    <p:spPr bwMode="auto">
                      <a:xfrm>
                        <a:off x="382588" y="149225"/>
                        <a:ext cx="7761287"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598320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285750" indent="-285750">
              <a:buFont typeface="Arial" pitchFamily="34" charset="0"/>
              <a:buChar char="•"/>
            </a:pPr>
            <a:r>
              <a:rPr lang="en-CA" sz="2000" dirty="0" smtClean="0"/>
              <a:t>The Problem with Cultural Competence is that it doesn’t speak to the real problem . . . Racism and its living legacy</a:t>
            </a:r>
          </a:p>
          <a:p>
            <a:pPr marL="285750" indent="-285750">
              <a:buFont typeface="Arial" pitchFamily="34" charset="0"/>
              <a:buChar char="•"/>
            </a:pPr>
            <a:endParaRPr lang="en-CA" sz="2000" dirty="0"/>
          </a:p>
          <a:p>
            <a:pPr marL="285750" lvl="1" indent="-285750">
              <a:spcBef>
                <a:spcPts val="1200"/>
              </a:spcBef>
              <a:buClr>
                <a:schemeClr val="accent5"/>
              </a:buClr>
            </a:pPr>
            <a:r>
              <a:rPr lang="en-CA" sz="2000" dirty="0"/>
              <a:t>We must understand the social and cultural reality in which we work***</a:t>
            </a:r>
          </a:p>
          <a:p>
            <a:pPr marL="285750" indent="-285750">
              <a:buFont typeface="Arial" pitchFamily="34" charset="0"/>
              <a:buChar char="•"/>
            </a:pPr>
            <a:endParaRPr lang="en-CA" sz="2000" dirty="0" smtClean="0"/>
          </a:p>
          <a:p>
            <a:pPr marL="285750" indent="-285750">
              <a:buFont typeface="Arial" pitchFamily="34" charset="0"/>
              <a:buChar char="•"/>
            </a:pPr>
            <a:r>
              <a:rPr lang="en-CA" sz="2000" dirty="0" smtClean="0"/>
              <a:t>What we mean to say is that to effectively work with historically oppressed peoples one must not only be aware of the “social and cultural reality”, one must be and be seen to be an active agent in the movement to challenge racism wherever it is found and be an active promoter of a Just Society</a:t>
            </a:r>
          </a:p>
          <a:p>
            <a:pPr marL="285750" indent="-285750">
              <a:buFont typeface="Arial" pitchFamily="34" charset="0"/>
              <a:buChar char="•"/>
            </a:pPr>
            <a:endParaRPr lang="en-CA" sz="2000" dirty="0"/>
          </a:p>
        </p:txBody>
      </p:sp>
      <p:sp>
        <p:nvSpPr>
          <p:cNvPr id="3" name="Title 2"/>
          <p:cNvSpPr>
            <a:spLocks noGrp="1"/>
          </p:cNvSpPr>
          <p:nvPr>
            <p:ph type="title"/>
          </p:nvPr>
        </p:nvSpPr>
        <p:spPr/>
        <p:txBody>
          <a:bodyPr/>
          <a:lstStyle/>
          <a:p>
            <a:r>
              <a:rPr lang="en-CA" dirty="0" smtClean="0"/>
              <a:t>Racism Informed/Anti-racism</a:t>
            </a:r>
            <a:endParaRPr lang="en-CA" dirty="0"/>
          </a:p>
        </p:txBody>
      </p:sp>
    </p:spTree>
    <p:extLst>
      <p:ext uri="{BB962C8B-B14F-4D97-AF65-F5344CB8AC3E}">
        <p14:creationId xmlns:p14="http://schemas.microsoft.com/office/powerpoint/2010/main" val="879992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285750" indent="-285750">
              <a:buFont typeface="Arial" pitchFamily="34" charset="0"/>
              <a:buChar char="•"/>
            </a:pPr>
            <a:r>
              <a:rPr lang="en-CA" sz="2000" dirty="0" smtClean="0"/>
              <a:t>Not just a repository of the artifacts of ANS history</a:t>
            </a:r>
          </a:p>
          <a:p>
            <a:pPr marL="285750" indent="-285750">
              <a:buFont typeface="Arial" pitchFamily="34" charset="0"/>
              <a:buChar char="•"/>
            </a:pPr>
            <a:r>
              <a:rPr lang="en-CA" sz="2000" dirty="0" smtClean="0"/>
              <a:t>A catalyst for the promotion of an ANS/</a:t>
            </a:r>
            <a:r>
              <a:rPr lang="en-CA" sz="2000" dirty="0" err="1" smtClean="0"/>
              <a:t>afrocentric</a:t>
            </a:r>
            <a:r>
              <a:rPr lang="en-CA" sz="2000" dirty="0" smtClean="0"/>
              <a:t> lens from which to view the challenges we have discussed.</a:t>
            </a:r>
          </a:p>
          <a:p>
            <a:pPr marL="285750" indent="-285750">
              <a:buFont typeface="Arial" pitchFamily="34" charset="0"/>
              <a:buChar char="•"/>
            </a:pPr>
            <a:r>
              <a:rPr lang="en-CA" sz="2000" dirty="0" smtClean="0"/>
              <a:t>A place from which all persons should leave not only with new information, but with a new perspective, a new lens</a:t>
            </a:r>
            <a:endParaRPr lang="en-CA" sz="2000" dirty="0"/>
          </a:p>
        </p:txBody>
      </p:sp>
      <p:sp>
        <p:nvSpPr>
          <p:cNvPr id="3" name="Title 2"/>
          <p:cNvSpPr>
            <a:spLocks noGrp="1"/>
          </p:cNvSpPr>
          <p:nvPr>
            <p:ph type="title"/>
          </p:nvPr>
        </p:nvSpPr>
        <p:spPr/>
        <p:txBody>
          <a:bodyPr>
            <a:normAutofit fontScale="90000"/>
          </a:bodyPr>
          <a:lstStyle/>
          <a:p>
            <a:r>
              <a:rPr lang="en-CA" dirty="0" smtClean="0"/>
              <a:t>The Role of the Black Cultural Centre</a:t>
            </a:r>
            <a:endParaRPr lang="en-CA" dirty="0"/>
          </a:p>
        </p:txBody>
      </p:sp>
    </p:spTree>
    <p:extLst>
      <p:ext uri="{BB962C8B-B14F-4D97-AF65-F5344CB8AC3E}">
        <p14:creationId xmlns:p14="http://schemas.microsoft.com/office/powerpoint/2010/main" val="2923253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CA" dirty="0"/>
          </a:p>
        </p:txBody>
      </p:sp>
      <p:sp>
        <p:nvSpPr>
          <p:cNvPr id="3" name="Title 2"/>
          <p:cNvSpPr>
            <a:spLocks noGrp="1"/>
          </p:cNvSpPr>
          <p:nvPr>
            <p:ph type="title"/>
          </p:nvPr>
        </p:nvSpPr>
        <p:spPr/>
        <p:txBody>
          <a:bodyPr/>
          <a:lstStyle/>
          <a:p>
            <a:r>
              <a:rPr lang="en-CA" dirty="0" smtClean="0"/>
              <a:t>Q &amp; A</a:t>
            </a:r>
            <a:endParaRPr lang="en-C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84784"/>
            <a:ext cx="5622578" cy="463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147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285750" indent="-285750">
              <a:buFont typeface="Arial" pitchFamily="34" charset="0"/>
              <a:buChar char="•"/>
            </a:pPr>
            <a:r>
              <a:rPr lang="en-CA" sz="2400" dirty="0" smtClean="0"/>
              <a:t>Lecturer, MSVU, CHYS, Afrocentric Cohort in MEd LLL</a:t>
            </a:r>
          </a:p>
          <a:p>
            <a:pPr marL="285750" indent="-285750">
              <a:buFont typeface="Arial" pitchFamily="34" charset="0"/>
              <a:buChar char="•"/>
            </a:pPr>
            <a:r>
              <a:rPr lang="en-CA" sz="2400" dirty="0"/>
              <a:t>Registered social work private practitioner (NS, NB)</a:t>
            </a:r>
          </a:p>
          <a:p>
            <a:pPr marL="285750" indent="-285750">
              <a:buFont typeface="Arial" pitchFamily="34" charset="0"/>
              <a:buChar char="•"/>
            </a:pPr>
            <a:r>
              <a:rPr lang="en-CA" sz="2400" dirty="0" smtClean="0"/>
              <a:t>Former Student Support Worker, Halifax Reg. SB</a:t>
            </a:r>
            <a:endParaRPr lang="en-CA" sz="2400" dirty="0"/>
          </a:p>
          <a:p>
            <a:pPr marL="285750" indent="-285750">
              <a:buFont typeface="Arial" pitchFamily="34" charset="0"/>
              <a:buChar char="•"/>
            </a:pPr>
            <a:r>
              <a:rPr lang="en-CA" sz="2400" dirty="0" smtClean="0"/>
              <a:t>Clinical </a:t>
            </a:r>
            <a:r>
              <a:rPr lang="en-CA" sz="2400" dirty="0"/>
              <a:t>training </a:t>
            </a:r>
            <a:r>
              <a:rPr lang="en-CA" sz="2400" dirty="0" smtClean="0"/>
              <a:t>at, </a:t>
            </a:r>
            <a:r>
              <a:rPr lang="en-CA" sz="2400" dirty="0"/>
              <a:t>&amp; employee of </a:t>
            </a:r>
            <a:r>
              <a:rPr lang="en-CA" sz="2400" dirty="0" smtClean="0"/>
              <a:t>WA State Pen.</a:t>
            </a:r>
            <a:endParaRPr lang="en-CA" sz="2400" dirty="0"/>
          </a:p>
          <a:p>
            <a:pPr marL="285750" indent="-285750">
              <a:buFont typeface="Arial" pitchFamily="34" charset="0"/>
              <a:buChar char="•"/>
            </a:pPr>
            <a:r>
              <a:rPr lang="en-CA" sz="2400" dirty="0" smtClean="0"/>
              <a:t>Former </a:t>
            </a:r>
            <a:r>
              <a:rPr lang="en-CA" sz="2400" dirty="0"/>
              <a:t>executive director, Child &amp; Youth Strategy</a:t>
            </a:r>
          </a:p>
          <a:p>
            <a:pPr marL="285750" indent="-285750">
              <a:buFont typeface="Arial" pitchFamily="34" charset="0"/>
              <a:buChar char="•"/>
            </a:pPr>
            <a:r>
              <a:rPr lang="en-CA" sz="2400" dirty="0" smtClean="0"/>
              <a:t>Member, MHCC Diversity Task Group</a:t>
            </a:r>
          </a:p>
          <a:p>
            <a:pPr marL="285750" indent="-285750">
              <a:buFont typeface="Arial" pitchFamily="34" charset="0"/>
              <a:buChar char="•"/>
            </a:pPr>
            <a:r>
              <a:rPr lang="en-CA" sz="2400" dirty="0" smtClean="0"/>
              <a:t>Former Race Relations </a:t>
            </a:r>
            <a:r>
              <a:rPr lang="en-CA" sz="2400" dirty="0" err="1" smtClean="0"/>
              <a:t>Coord</a:t>
            </a:r>
            <a:r>
              <a:rPr lang="en-CA" sz="2400" dirty="0"/>
              <a:t>. </a:t>
            </a:r>
            <a:r>
              <a:rPr lang="en-CA" sz="2400" dirty="0" smtClean="0"/>
              <a:t>– Dart. DSB</a:t>
            </a:r>
            <a:endParaRPr lang="en-CA" sz="2400" dirty="0"/>
          </a:p>
          <a:p>
            <a:pPr marL="285750" indent="-285750">
              <a:buFont typeface="Arial" pitchFamily="34" charset="0"/>
              <a:buChar char="•"/>
            </a:pPr>
            <a:r>
              <a:rPr lang="en-CA" sz="2400" dirty="0" smtClean="0"/>
              <a:t>Co-author</a:t>
            </a:r>
            <a:r>
              <a:rPr lang="en-CA" sz="2400" dirty="0"/>
              <a:t>: Prevention and treatment of addictions among North Americans of African descent</a:t>
            </a:r>
            <a:r>
              <a:rPr lang="en-CA" sz="2400" dirty="0" smtClean="0"/>
              <a:t>.</a:t>
            </a:r>
            <a:endParaRPr lang="en-CA" sz="2400" dirty="0"/>
          </a:p>
        </p:txBody>
      </p:sp>
      <p:sp>
        <p:nvSpPr>
          <p:cNvPr id="2" name="Title 1"/>
          <p:cNvSpPr>
            <a:spLocks noGrp="1"/>
          </p:cNvSpPr>
          <p:nvPr>
            <p:ph type="title"/>
          </p:nvPr>
        </p:nvSpPr>
        <p:spPr/>
        <p:txBody>
          <a:bodyPr/>
          <a:lstStyle/>
          <a:p>
            <a:r>
              <a:rPr lang="en-CA" dirty="0" smtClean="0"/>
              <a:t>Who is Robert Wright?</a:t>
            </a:r>
            <a:endParaRPr lang="en-CA" dirty="0"/>
          </a:p>
        </p:txBody>
      </p:sp>
    </p:spTree>
    <p:extLst>
      <p:ext uri="{BB962C8B-B14F-4D97-AF65-F5344CB8AC3E}">
        <p14:creationId xmlns:p14="http://schemas.microsoft.com/office/powerpoint/2010/main" val="1025617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285750" indent="-285750">
              <a:buFont typeface="Arial" pitchFamily="34" charset="0"/>
              <a:buChar char="•"/>
            </a:pPr>
            <a:r>
              <a:rPr lang="en-CA" sz="2400" dirty="0"/>
              <a:t>History of ANS Learners</a:t>
            </a:r>
          </a:p>
          <a:p>
            <a:pPr marL="285750" indent="-285750">
              <a:buFont typeface="Arial" pitchFamily="34" charset="0"/>
              <a:buChar char="•"/>
            </a:pPr>
            <a:r>
              <a:rPr lang="en-CA" sz="2400" dirty="0"/>
              <a:t>Resistance, Reform, Advocacy – The BLAC Report</a:t>
            </a:r>
          </a:p>
          <a:p>
            <a:pPr marL="285750" indent="-285750">
              <a:buFont typeface="Arial" pitchFamily="34" charset="0"/>
              <a:buChar char="•"/>
            </a:pPr>
            <a:r>
              <a:rPr lang="en-CA" sz="2400" dirty="0"/>
              <a:t>Current state of ANS Learners</a:t>
            </a:r>
          </a:p>
          <a:p>
            <a:pPr marL="285750" indent="-285750">
              <a:buFont typeface="Arial" pitchFamily="34" charset="0"/>
              <a:buChar char="•"/>
            </a:pPr>
            <a:r>
              <a:rPr lang="en-CA" sz="2400" dirty="0"/>
              <a:t>What teachers can </a:t>
            </a:r>
            <a:r>
              <a:rPr lang="en-CA" sz="2400" dirty="0" smtClean="0"/>
              <a:t>do</a:t>
            </a:r>
          </a:p>
          <a:p>
            <a:pPr marL="285750" indent="-285750">
              <a:buFont typeface="Arial" pitchFamily="34" charset="0"/>
              <a:buChar char="•"/>
            </a:pPr>
            <a:r>
              <a:rPr lang="en-CA" sz="2400" dirty="0" smtClean="0"/>
              <a:t>The Role of the BCC</a:t>
            </a:r>
            <a:endParaRPr lang="en-CA" sz="2400" dirty="0"/>
          </a:p>
        </p:txBody>
      </p:sp>
      <p:sp>
        <p:nvSpPr>
          <p:cNvPr id="3" name="Title 2"/>
          <p:cNvSpPr>
            <a:spLocks noGrp="1"/>
          </p:cNvSpPr>
          <p:nvPr>
            <p:ph type="title"/>
          </p:nvPr>
        </p:nvSpPr>
        <p:spPr/>
        <p:txBody>
          <a:bodyPr/>
          <a:lstStyle/>
          <a:p>
            <a:r>
              <a:rPr lang="en-CA" dirty="0" smtClean="0"/>
              <a:t>Today’s Task</a:t>
            </a:r>
            <a:endParaRPr lang="en-CA" dirty="0"/>
          </a:p>
        </p:txBody>
      </p:sp>
    </p:spTree>
    <p:extLst>
      <p:ext uri="{BB962C8B-B14F-4D97-AF65-F5344CB8AC3E}">
        <p14:creationId xmlns:p14="http://schemas.microsoft.com/office/powerpoint/2010/main" val="779907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285750" indent="-285750">
              <a:buFont typeface="Arial" pitchFamily="34" charset="0"/>
              <a:buChar char="•"/>
            </a:pPr>
            <a:r>
              <a:rPr lang="en-CA" sz="2400" dirty="0"/>
              <a:t>Issues of race and culture are highly charged in North America.  It is my hope that in this session individuals will allow each other space to ask their sincere questions without the fear of being judged and accused.  Similarly, people may also feel that the subject matter is so close to them that they need to be assured that they are not being singled out or expected to have all the answers . . . </a:t>
            </a:r>
          </a:p>
          <a:p>
            <a:pPr marL="285750" indent="-285750">
              <a:buFont typeface="Arial" pitchFamily="34" charset="0"/>
              <a:buChar char="•"/>
            </a:pPr>
            <a:r>
              <a:rPr lang="en-CA" sz="2400" dirty="0"/>
              <a:t>What can we do to ensure that we conduct </a:t>
            </a:r>
            <a:r>
              <a:rPr lang="en-CA" sz="2400" dirty="0" smtClean="0"/>
              <a:t>this session in </a:t>
            </a:r>
            <a:r>
              <a:rPr lang="en-CA" sz="2400" dirty="0"/>
              <a:t>a way that ensures your safety?</a:t>
            </a:r>
          </a:p>
          <a:p>
            <a:pPr marL="285750" indent="-285750">
              <a:buFont typeface="Arial" pitchFamily="34" charset="0"/>
              <a:buChar char="•"/>
            </a:pPr>
            <a:endParaRPr lang="en-CA" sz="2400" dirty="0"/>
          </a:p>
        </p:txBody>
      </p:sp>
      <p:sp>
        <p:nvSpPr>
          <p:cNvPr id="3" name="Title 2"/>
          <p:cNvSpPr>
            <a:spLocks noGrp="1"/>
          </p:cNvSpPr>
          <p:nvPr>
            <p:ph type="title"/>
          </p:nvPr>
        </p:nvSpPr>
        <p:spPr/>
        <p:txBody>
          <a:bodyPr/>
          <a:lstStyle/>
          <a:p>
            <a:r>
              <a:rPr lang="en-CA" dirty="0"/>
              <a:t>Drawing a </a:t>
            </a:r>
            <a:r>
              <a:rPr lang="en-CA" dirty="0" smtClean="0"/>
              <a:t>Circle </a:t>
            </a:r>
            <a:r>
              <a:rPr lang="en-CA" dirty="0"/>
              <a:t>of </a:t>
            </a:r>
            <a:r>
              <a:rPr lang="en-CA" dirty="0" smtClean="0"/>
              <a:t>Safety</a:t>
            </a:r>
            <a:endParaRPr lang="en-CA" dirty="0"/>
          </a:p>
        </p:txBody>
      </p:sp>
    </p:spTree>
    <p:extLst>
      <p:ext uri="{BB962C8B-B14F-4D97-AF65-F5344CB8AC3E}">
        <p14:creationId xmlns:p14="http://schemas.microsoft.com/office/powerpoint/2010/main" val="226034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5" y="1463040"/>
            <a:ext cx="4867647" cy="4724400"/>
          </a:xfrm>
        </p:spPr>
        <p:txBody>
          <a:bodyPr>
            <a:normAutofit/>
          </a:bodyPr>
          <a:lstStyle/>
          <a:p>
            <a:pPr marL="342900" indent="-342900">
              <a:buFont typeface="Arial" pitchFamily="34" charset="0"/>
              <a:buChar char="•"/>
            </a:pPr>
            <a:r>
              <a:rPr lang="en-CA" sz="2400" dirty="0" smtClean="0"/>
              <a:t>Schools in Canada were never established to be egalitarian institutions</a:t>
            </a:r>
          </a:p>
          <a:p>
            <a:pPr marL="342900" indent="-342900">
              <a:buFont typeface="Arial" pitchFamily="34" charset="0"/>
              <a:buChar char="•"/>
            </a:pPr>
            <a:r>
              <a:rPr lang="en-CA" sz="2400" dirty="0" smtClean="0"/>
              <a:t>Established as segregated institutions, along religious lines and later, racial lines</a:t>
            </a:r>
          </a:p>
          <a:p>
            <a:pPr marL="342900" indent="-342900">
              <a:buFont typeface="Arial" pitchFamily="34" charset="0"/>
              <a:buChar char="•"/>
            </a:pPr>
            <a:r>
              <a:rPr lang="en-CA" sz="2400" dirty="0" smtClean="0"/>
              <a:t>Last segregated school in Canada was closed in </a:t>
            </a:r>
            <a:r>
              <a:rPr lang="en-CA" sz="2400" dirty="0" err="1" smtClean="0"/>
              <a:t>Guysborough</a:t>
            </a:r>
            <a:r>
              <a:rPr lang="en-CA" sz="2400" dirty="0" smtClean="0"/>
              <a:t> in 1983</a:t>
            </a:r>
          </a:p>
          <a:p>
            <a:pPr marL="514350" lvl="1" indent="-342900"/>
            <a:endParaRPr lang="en-CA" sz="2200" dirty="0" smtClean="0"/>
          </a:p>
          <a:p>
            <a:pPr marL="342900" indent="-342900">
              <a:buFont typeface="Arial" pitchFamily="34" charset="0"/>
              <a:buChar char="•"/>
            </a:pPr>
            <a:endParaRPr lang="en-CA" sz="2400" dirty="0" smtClean="0"/>
          </a:p>
          <a:p>
            <a:pPr marL="342900" indent="-342900">
              <a:buFont typeface="Arial" pitchFamily="34" charset="0"/>
              <a:buChar char="•"/>
            </a:pPr>
            <a:endParaRPr lang="en-CA" sz="2400" dirty="0" smtClean="0"/>
          </a:p>
          <a:p>
            <a:pPr marL="342900" indent="-342900">
              <a:buFont typeface="Arial" pitchFamily="34" charset="0"/>
              <a:buChar char="•"/>
            </a:pPr>
            <a:endParaRPr lang="en-CA" sz="2400" dirty="0"/>
          </a:p>
        </p:txBody>
      </p:sp>
      <p:sp>
        <p:nvSpPr>
          <p:cNvPr id="3" name="Title 2"/>
          <p:cNvSpPr>
            <a:spLocks noGrp="1"/>
          </p:cNvSpPr>
          <p:nvPr>
            <p:ph type="title"/>
          </p:nvPr>
        </p:nvSpPr>
        <p:spPr/>
        <p:txBody>
          <a:bodyPr>
            <a:normAutofit/>
          </a:bodyPr>
          <a:lstStyle/>
          <a:p>
            <a:r>
              <a:rPr lang="en-CA" dirty="0"/>
              <a:t>History of ANS </a:t>
            </a:r>
            <a:r>
              <a:rPr lang="en-CA" dirty="0" smtClean="0"/>
              <a:t>Learners</a:t>
            </a:r>
            <a:endParaRPr lang="en-CA" dirty="0"/>
          </a:p>
        </p:txBody>
      </p:sp>
      <p:pic>
        <p:nvPicPr>
          <p:cNvPr id="6" name="Picture 2" descr="http://www.blackhistorycanada.ca/images/End-of-segreg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2921" y="1484784"/>
            <a:ext cx="3511536"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413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285750" indent="-285750">
              <a:buFont typeface="Arial" pitchFamily="34" charset="0"/>
              <a:buChar char="•"/>
            </a:pPr>
            <a:r>
              <a:rPr lang="en-CA" sz="2400" dirty="0" smtClean="0"/>
              <a:t>Historically, ANS have had:</a:t>
            </a:r>
          </a:p>
          <a:p>
            <a:pPr marL="457200" lvl="1" indent="-285750"/>
            <a:r>
              <a:rPr lang="en-CA" sz="2400" dirty="0"/>
              <a:t>L</a:t>
            </a:r>
            <a:r>
              <a:rPr lang="en-CA" sz="2400" dirty="0" smtClean="0"/>
              <a:t>ittle access </a:t>
            </a:r>
            <a:r>
              <a:rPr lang="en-CA" sz="2400" dirty="0"/>
              <a:t>to quality </a:t>
            </a:r>
            <a:r>
              <a:rPr lang="en-CA" sz="2400" dirty="0" smtClean="0"/>
              <a:t>education</a:t>
            </a:r>
          </a:p>
          <a:p>
            <a:pPr marL="457200" lvl="1" indent="-285750"/>
            <a:r>
              <a:rPr lang="en-CA" sz="2400" dirty="0" smtClean="0"/>
              <a:t>Little decent </a:t>
            </a:r>
            <a:r>
              <a:rPr lang="en-CA" sz="2400" dirty="0"/>
              <a:t>employment </a:t>
            </a:r>
            <a:r>
              <a:rPr lang="en-CA" sz="2400" dirty="0" smtClean="0"/>
              <a:t>opportunities</a:t>
            </a:r>
          </a:p>
          <a:p>
            <a:pPr marL="457200" lvl="1" indent="-285750"/>
            <a:r>
              <a:rPr lang="en-CA" sz="2400" dirty="0" smtClean="0"/>
              <a:t>To live </a:t>
            </a:r>
            <a:r>
              <a:rPr lang="en-CA" sz="2400" dirty="0"/>
              <a:t>in low income, with all of its negative </a:t>
            </a:r>
            <a:r>
              <a:rPr lang="en-CA" sz="2400" dirty="0" smtClean="0"/>
              <a:t>consequences</a:t>
            </a:r>
            <a:endParaRPr lang="en-CA" sz="2400" dirty="0"/>
          </a:p>
          <a:p>
            <a:pPr marL="457200" lvl="1" indent="-285750"/>
            <a:r>
              <a:rPr lang="en-CA" sz="2400" dirty="0" smtClean="0"/>
              <a:t>Lack of race relations policies</a:t>
            </a:r>
          </a:p>
          <a:p>
            <a:pPr marL="457200" lvl="1" indent="-285750"/>
            <a:r>
              <a:rPr lang="en-CA" sz="2400" dirty="0" smtClean="0"/>
              <a:t>Lack of culturally specific curriculum</a:t>
            </a:r>
          </a:p>
          <a:p>
            <a:pPr marL="457200" lvl="1" indent="-285750"/>
            <a:r>
              <a:rPr lang="en-CA" sz="2400" dirty="0" smtClean="0"/>
              <a:t>Need for teacher training and appropriate resources</a:t>
            </a:r>
          </a:p>
          <a:p>
            <a:pPr marL="457200" lvl="1" indent="-285750"/>
            <a:endParaRPr lang="en-CA" sz="2400" dirty="0"/>
          </a:p>
        </p:txBody>
      </p:sp>
      <p:sp>
        <p:nvSpPr>
          <p:cNvPr id="3" name="Title 2"/>
          <p:cNvSpPr>
            <a:spLocks noGrp="1"/>
          </p:cNvSpPr>
          <p:nvPr>
            <p:ph type="title"/>
          </p:nvPr>
        </p:nvSpPr>
        <p:spPr/>
        <p:txBody>
          <a:bodyPr/>
          <a:lstStyle/>
          <a:p>
            <a:r>
              <a:rPr lang="en-CA" dirty="0" smtClean="0"/>
              <a:t>The Legacy of Racial Discrimination</a:t>
            </a:r>
            <a:endParaRPr lang="en-CA" dirty="0"/>
          </a:p>
        </p:txBody>
      </p:sp>
    </p:spTree>
    <p:extLst>
      <p:ext uri="{BB962C8B-B14F-4D97-AF65-F5344CB8AC3E}">
        <p14:creationId xmlns:p14="http://schemas.microsoft.com/office/powerpoint/2010/main" val="823791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marL="285750" indent="-285750">
              <a:buFont typeface="Arial" pitchFamily="34" charset="0"/>
              <a:buChar char="•"/>
            </a:pPr>
            <a:r>
              <a:rPr lang="en-CA" sz="2000" dirty="0" smtClean="0"/>
              <a:t>Black Educators Association formed in 1969</a:t>
            </a:r>
          </a:p>
          <a:p>
            <a:pPr marL="285750" indent="-285750">
              <a:buFont typeface="Arial" pitchFamily="34" charset="0"/>
              <a:buChar char="•"/>
            </a:pPr>
            <a:r>
              <a:rPr lang="en-CA" sz="2000" dirty="0" smtClean="0"/>
              <a:t>Advocates for study into the conditions of ANS Learners</a:t>
            </a:r>
          </a:p>
          <a:p>
            <a:pPr marL="285750" indent="-285750">
              <a:buFont typeface="Arial" pitchFamily="34" charset="0"/>
              <a:buChar char="•"/>
            </a:pPr>
            <a:r>
              <a:rPr lang="en-CA" sz="2000" dirty="0" smtClean="0"/>
              <a:t>Takes 20 years but in 1989 a Provincial Advisory Committee is appointed, renamed as BLAC</a:t>
            </a:r>
          </a:p>
          <a:p>
            <a:pPr marL="285750" indent="-285750">
              <a:buFont typeface="Arial" pitchFamily="34" charset="0"/>
              <a:buChar char="•"/>
            </a:pPr>
            <a:r>
              <a:rPr lang="en-CA" sz="2000" dirty="0"/>
              <a:t>BLAC Report “demonstrates vividly, the realities of the African Nova Scotian experience in a discordant education system that is devoid of any effective policies that are essential and sympathetic to their needs” (BLAC, 1994, p. 13).  </a:t>
            </a:r>
            <a:endParaRPr lang="en-CA" sz="2000" dirty="0" smtClean="0"/>
          </a:p>
          <a:p>
            <a:pPr marL="285750" indent="-285750">
              <a:buFont typeface="Arial" pitchFamily="34" charset="0"/>
              <a:buChar char="•"/>
            </a:pPr>
            <a:r>
              <a:rPr lang="en-CA" sz="2000" dirty="0" smtClean="0"/>
              <a:t>BLAC’s </a:t>
            </a:r>
            <a:r>
              <a:rPr lang="en-CA" sz="2000" dirty="0"/>
              <a:t>30 recommendations were accepted by </a:t>
            </a:r>
            <a:r>
              <a:rPr lang="en-CA" sz="2000" dirty="0" smtClean="0"/>
              <a:t>Government</a:t>
            </a:r>
          </a:p>
          <a:p>
            <a:pPr marL="285750" indent="-285750">
              <a:buFont typeface="Arial" pitchFamily="34" charset="0"/>
              <a:buChar char="•"/>
            </a:pPr>
            <a:r>
              <a:rPr lang="en-CA" sz="2000" dirty="0" smtClean="0"/>
              <a:t>CACE, ALI, ACSD, Anti-racist education policies, financial assistance to ANS post-secondary students, designated seats for ANS Learners</a:t>
            </a:r>
            <a:endParaRPr lang="en-CA" sz="2000" dirty="0"/>
          </a:p>
        </p:txBody>
      </p:sp>
      <p:sp>
        <p:nvSpPr>
          <p:cNvPr id="3" name="Title 2"/>
          <p:cNvSpPr>
            <a:spLocks noGrp="1"/>
          </p:cNvSpPr>
          <p:nvPr>
            <p:ph type="title"/>
          </p:nvPr>
        </p:nvSpPr>
        <p:spPr/>
        <p:txBody>
          <a:bodyPr/>
          <a:lstStyle/>
          <a:p>
            <a:r>
              <a:rPr lang="en-CA" dirty="0" smtClean="0"/>
              <a:t>Black Learners Advisory Committee</a:t>
            </a:r>
            <a:endParaRPr lang="en-CA" dirty="0"/>
          </a:p>
        </p:txBody>
      </p:sp>
    </p:spTree>
    <p:extLst>
      <p:ext uri="{BB962C8B-B14F-4D97-AF65-F5344CB8AC3E}">
        <p14:creationId xmlns:p14="http://schemas.microsoft.com/office/powerpoint/2010/main" val="2441844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Response to the BLAC</a:t>
            </a:r>
            <a:endParaRPr lang="en-CA" dirty="0"/>
          </a:p>
        </p:txBody>
      </p:sp>
      <p:pic>
        <p:nvPicPr>
          <p:cNvPr id="2050"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844824"/>
            <a:ext cx="8496944" cy="2621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1844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285750" indent="-285750">
              <a:buFont typeface="Arial" pitchFamily="34" charset="0"/>
              <a:buChar char="•"/>
            </a:pPr>
            <a:r>
              <a:rPr lang="en-CA" sz="2000" dirty="0" smtClean="0"/>
              <a:t>Despite desegregation, Black schools, poor schools, good schools, bad schools still exist in Nova Scotia . . . The legacy of catholic schools, protestant schools, I’m glad to report is almost over</a:t>
            </a:r>
          </a:p>
          <a:p>
            <a:pPr marL="285750" indent="-285750">
              <a:buFont typeface="Arial" pitchFamily="34" charset="0"/>
              <a:buChar char="•"/>
            </a:pPr>
            <a:r>
              <a:rPr lang="en-CA" sz="2000" dirty="0" smtClean="0"/>
              <a:t>Still lowest literacy rates are in largely Black Schools</a:t>
            </a:r>
          </a:p>
          <a:p>
            <a:pPr marL="285750" indent="-285750">
              <a:buFont typeface="Arial" pitchFamily="34" charset="0"/>
              <a:buChar char="•"/>
            </a:pPr>
            <a:r>
              <a:rPr lang="en-CA" sz="2000" dirty="0" smtClean="0"/>
              <a:t>IBM programme, TYP, Designated seats in education and NSCC programmes never have been fully filled</a:t>
            </a:r>
          </a:p>
          <a:p>
            <a:pPr marL="285750" indent="-285750">
              <a:buFont typeface="Arial" pitchFamily="34" charset="0"/>
              <a:buChar char="•"/>
            </a:pPr>
            <a:r>
              <a:rPr lang="en-CA" sz="2000" dirty="0" smtClean="0"/>
              <a:t>Drop out rates still higher, post secondary education uptake still lower</a:t>
            </a:r>
          </a:p>
          <a:p>
            <a:pPr marL="285750" indent="-285750">
              <a:buFont typeface="Arial" pitchFamily="34" charset="0"/>
              <a:buChar char="•"/>
            </a:pPr>
            <a:endParaRPr lang="en-CA" sz="2000" dirty="0" smtClean="0"/>
          </a:p>
          <a:p>
            <a:pPr marL="285750" indent="-285750">
              <a:buFont typeface="Arial" pitchFamily="34" charset="0"/>
              <a:buChar char="•"/>
            </a:pPr>
            <a:endParaRPr lang="en-CA" sz="2000" dirty="0"/>
          </a:p>
        </p:txBody>
      </p:sp>
      <p:sp>
        <p:nvSpPr>
          <p:cNvPr id="3" name="Title 2"/>
          <p:cNvSpPr>
            <a:spLocks noGrp="1"/>
          </p:cNvSpPr>
          <p:nvPr>
            <p:ph type="title"/>
          </p:nvPr>
        </p:nvSpPr>
        <p:spPr/>
        <p:txBody>
          <a:bodyPr/>
          <a:lstStyle/>
          <a:p>
            <a:r>
              <a:rPr lang="en-CA" dirty="0" smtClean="0"/>
              <a:t>Current State of ANS Learners</a:t>
            </a:r>
            <a:endParaRPr lang="en-CA" dirty="0"/>
          </a:p>
        </p:txBody>
      </p:sp>
    </p:spTree>
    <p:extLst>
      <p:ext uri="{BB962C8B-B14F-4D97-AF65-F5344CB8AC3E}">
        <p14:creationId xmlns:p14="http://schemas.microsoft.com/office/powerpoint/2010/main" val="14157255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446</TotalTime>
  <Words>830</Words>
  <Application>Microsoft Office PowerPoint</Application>
  <PresentationFormat>On-screen Show (4:3)</PresentationFormat>
  <Paragraphs>75</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18" baseType="lpstr">
      <vt:lpstr>Mylar</vt:lpstr>
      <vt:lpstr>Drawing</vt:lpstr>
      <vt:lpstr>Document</vt:lpstr>
      <vt:lpstr>Mocking Birds, Literacy Rates, Cultural Competence and Racism Informed Education</vt:lpstr>
      <vt:lpstr>Who is Robert Wright?</vt:lpstr>
      <vt:lpstr>Today’s Task</vt:lpstr>
      <vt:lpstr>Drawing a Circle of Safety</vt:lpstr>
      <vt:lpstr>History of ANS Learners</vt:lpstr>
      <vt:lpstr>The Legacy of Racial Discrimination</vt:lpstr>
      <vt:lpstr>Black Learners Advisory Committee</vt:lpstr>
      <vt:lpstr>Response to the BLAC</vt:lpstr>
      <vt:lpstr>Current State of ANS Learners</vt:lpstr>
      <vt:lpstr>What Teachers Can Do</vt:lpstr>
      <vt:lpstr>Beyond Cultural Competence</vt:lpstr>
      <vt:lpstr>PowerPoint Presentation</vt:lpstr>
      <vt:lpstr>Racism Informed/Anti-racism</vt:lpstr>
      <vt:lpstr>The Role of the Black Cultural Centre</vt:lpstr>
      <vt:lpstr>Q &amp; 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dc:creator>
  <cp:lastModifiedBy>Robert S. Wright</cp:lastModifiedBy>
  <cp:revision>19</cp:revision>
  <dcterms:created xsi:type="dcterms:W3CDTF">2012-03-15T07:30:20Z</dcterms:created>
  <dcterms:modified xsi:type="dcterms:W3CDTF">2012-03-15T15:59:19Z</dcterms:modified>
</cp:coreProperties>
</file>