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5"/>
  </p:notesMasterIdLst>
  <p:sldIdLst>
    <p:sldId id="256" r:id="rId3"/>
    <p:sldId id="463" r:id="rId4"/>
    <p:sldId id="257" r:id="rId5"/>
    <p:sldId id="258" r:id="rId6"/>
    <p:sldId id="493" r:id="rId7"/>
    <p:sldId id="494" r:id="rId8"/>
    <p:sldId id="495" r:id="rId9"/>
    <p:sldId id="262" r:id="rId10"/>
    <p:sldId id="471" r:id="rId11"/>
    <p:sldId id="260" r:id="rId12"/>
    <p:sldId id="466" r:id="rId13"/>
    <p:sldId id="467" r:id="rId14"/>
    <p:sldId id="468" r:id="rId15"/>
    <p:sldId id="469" r:id="rId16"/>
    <p:sldId id="300" r:id="rId17"/>
    <p:sldId id="496" r:id="rId18"/>
    <p:sldId id="415" r:id="rId19"/>
    <p:sldId id="416" r:id="rId20"/>
    <p:sldId id="498" r:id="rId21"/>
    <p:sldId id="418" r:id="rId22"/>
    <p:sldId id="497" r:id="rId23"/>
    <p:sldId id="419" r:id="rId24"/>
    <p:sldId id="499" r:id="rId25"/>
    <p:sldId id="472" r:id="rId26"/>
    <p:sldId id="473" r:id="rId27"/>
    <p:sldId id="500" r:id="rId28"/>
    <p:sldId id="501" r:id="rId29"/>
    <p:sldId id="505" r:id="rId30"/>
    <p:sldId id="504" r:id="rId31"/>
    <p:sldId id="502" r:id="rId32"/>
    <p:sldId id="503" r:id="rId33"/>
    <p:sldId id="506" r:id="rId34"/>
    <p:sldId id="507" r:id="rId35"/>
    <p:sldId id="484" r:id="rId36"/>
    <p:sldId id="417" r:id="rId37"/>
    <p:sldId id="485" r:id="rId38"/>
    <p:sldId id="474" r:id="rId39"/>
    <p:sldId id="475" r:id="rId40"/>
    <p:sldId id="476" r:id="rId41"/>
    <p:sldId id="489" r:id="rId42"/>
    <p:sldId id="421" r:id="rId43"/>
    <p:sldId id="490" r:id="rId44"/>
  </p:sldIdLst>
  <p:sldSz cx="9144000" cy="6858000" type="screen4x3"/>
  <p:notesSz cx="7315200" cy="9601200"/>
  <p:embeddedFontLst>
    <p:embeddedFont>
      <p:font typeface="Calibri" panose="020F0502020204030204" pitchFamily="34" charset="0"/>
      <p:regular r:id="rId46"/>
      <p:bold r:id="rId47"/>
      <p:italic r:id="rId48"/>
      <p:boldItalic r:id="rId49"/>
    </p:embeddedFont>
    <p:embeddedFont>
      <p:font typeface="Garamond" panose="02020404030301010803" pitchFamily="18"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2" roundtripDataSignature="AMtx7mgCwOmdA7yCrB5sSMTZKqhhXaV8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4CB42D-10D8-41DD-8CBE-4FF18DDD89CD}">
  <a:tblStyle styleId="{474CB42D-10D8-41DD-8CBE-4FF18DDD89CD}"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6"/>
          </a:solidFill>
        </a:fill>
      </a:tcStyle>
    </a:wholeTbl>
    <a:band1H>
      <a:tcTxStyle b="off" i="off"/>
      <a:tcStyle>
        <a:tcBdr/>
        <a:fill>
          <a:solidFill>
            <a:srgbClr val="F9E2CA"/>
          </a:solidFill>
        </a:fill>
      </a:tcStyle>
    </a:band1H>
    <a:band2H>
      <a:tcTxStyle b="off" i="off"/>
      <a:tcStyle>
        <a:tcBdr/>
      </a:tcStyle>
    </a:band2H>
    <a:band1V>
      <a:tcTxStyle b="off" i="off"/>
      <a:tcStyle>
        <a:tcBdr/>
        <a:fill>
          <a:solidFill>
            <a:srgbClr val="F9E2CA"/>
          </a:solidFill>
        </a:fill>
      </a:tcStyle>
    </a:band1V>
    <a:band2V>
      <a:tcTxStyle b="off" i="off"/>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54968B0-B9BF-46C6-8FC5-90208CC78AAD}"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6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92"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9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169920" cy="480059"/>
          </a:xfrm>
          <a:prstGeom prst="rect">
            <a:avLst/>
          </a:prstGeom>
          <a:noFill/>
          <a:ln>
            <a:noFill/>
          </a:ln>
        </p:spPr>
        <p:txBody>
          <a:bodyPr spcFirstLastPara="1" wrap="square" lIns="95200" tIns="47600" rIns="95200" bIns="47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9" y="1"/>
            <a:ext cx="3169920" cy="480059"/>
          </a:xfrm>
          <a:prstGeom prst="rect">
            <a:avLst/>
          </a:prstGeom>
          <a:noFill/>
          <a:ln>
            <a:noFill/>
          </a:ln>
        </p:spPr>
        <p:txBody>
          <a:bodyPr spcFirstLastPara="1" wrap="square" lIns="95200" tIns="47600" rIns="95200" bIns="47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19475"/>
            <a:ext cx="3169920" cy="480059"/>
          </a:xfrm>
          <a:prstGeom prst="rect">
            <a:avLst/>
          </a:prstGeom>
          <a:noFill/>
          <a:ln>
            <a:noFill/>
          </a:ln>
        </p:spPr>
        <p:txBody>
          <a:bodyPr spcFirstLastPara="1" wrap="square" lIns="95200" tIns="47600" rIns="95200" bIns="47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p>
            <a:pPr marL="0" lvl="0" indent="0" algn="l" rtl="0">
              <a:lnSpc>
                <a:spcPct val="100000"/>
              </a:lnSpc>
              <a:spcBef>
                <a:spcPts val="0"/>
              </a:spcBef>
              <a:spcAft>
                <a:spcPts val="0"/>
              </a:spcAft>
              <a:buSzPts val="1400"/>
              <a:buNone/>
            </a:pPr>
            <a:endParaRPr/>
          </a:p>
        </p:txBody>
      </p:sp>
      <p:sp>
        <p:nvSpPr>
          <p:cNvPr id="69" name="Google Shape;69;p1:notes"/>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96DCDA-BEAE-4CC3-9EB3-DD5E5D854D03}" type="slidenum">
              <a:rPr lang="en-CA" smtClean="0"/>
              <a:pPr/>
              <a:t>19</a:t>
            </a:fld>
            <a:endParaRPr lang="en-CA"/>
          </a:p>
        </p:txBody>
      </p:sp>
    </p:spTree>
    <p:extLst>
      <p:ext uri="{BB962C8B-B14F-4D97-AF65-F5344CB8AC3E}">
        <p14:creationId xmlns:p14="http://schemas.microsoft.com/office/powerpoint/2010/main" val="189906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clients will always be at a significant disadvantage when it comes to navigating the various systems and supports that are attempting to serve them and their families.  The nature of systemic racism is such that those services are not neutral.  Founded in systemic racism, those systems and many of their practitioners will be hostile towards the Black client.  </a:t>
            </a: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92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4c953b31d_1_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d4c953b31d_1_36: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d4c953b31d_1_36: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extLst>
      <p:ext uri="{BB962C8B-B14F-4D97-AF65-F5344CB8AC3E}">
        <p14:creationId xmlns:p14="http://schemas.microsoft.com/office/powerpoint/2010/main" val="7135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4c953b31d_1_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d4c953b31d_1_36: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d4c953b31d_1_36: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extLst>
      <p:ext uri="{BB962C8B-B14F-4D97-AF65-F5344CB8AC3E}">
        <p14:creationId xmlns:p14="http://schemas.microsoft.com/office/powerpoint/2010/main" val="259769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p>
            <a:pPr marL="0" lvl="0" indent="0" algn="l" rtl="0">
              <a:lnSpc>
                <a:spcPct val="100000"/>
              </a:lnSpc>
              <a:spcBef>
                <a:spcPts val="0"/>
              </a:spcBef>
              <a:spcAft>
                <a:spcPts val="0"/>
              </a:spcAft>
              <a:buSzPts val="1400"/>
              <a:buNone/>
            </a:pPr>
            <a:endParaRPr/>
          </a:p>
        </p:txBody>
      </p:sp>
      <p:sp>
        <p:nvSpPr>
          <p:cNvPr id="69" name="Google Shape;69;p1:notes"/>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312197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0:notes"/>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p>
            <a:pPr marL="0" lvl="0" indent="0" algn="l" rtl="0">
              <a:lnSpc>
                <a:spcPct val="100000"/>
              </a:lnSpc>
              <a:spcBef>
                <a:spcPts val="0"/>
              </a:spcBef>
              <a:spcAft>
                <a:spcPts val="0"/>
              </a:spcAft>
              <a:buSzPts val="1400"/>
              <a:buNone/>
            </a:pPr>
            <a:r>
              <a:rPr lang="en-US"/>
              <a:t>For the purposes of this training module I’m sharing a model of racial identity development that I prepared some years ago when I was challenged to assess the skills needed to effectively parent an African Canadian child.  My research identified 4 critical issues that were essential to develop in childhood and youth to support a strong racial identity.  The theory suggests that alongside the developmental path that Erikson suggests, African Canadians must additionally develop an increasing sense of who they are as Black people, and must develop this through the supports of external 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wrote a small monograph describing this model in Reflections of African Canadian/American Identity Development from Birth to Later Adolescence:Towards a Framework for Guiding Interventions, in 2003.  It is available on my website</a:t>
            </a:r>
            <a:endParaRPr/>
          </a:p>
        </p:txBody>
      </p:sp>
      <p:sp>
        <p:nvSpPr>
          <p:cNvPr id="198" name="Google Shape;198;p20:notes"/>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30663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3:notes"/>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122703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32584d516_0_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32584d516_0_16:notes"/>
          <p:cNvSpPr txBox="1">
            <a:spLocks noGrp="1"/>
          </p:cNvSpPr>
          <p:nvPr>
            <p:ph type="body" idx="1"/>
          </p:nvPr>
        </p:nvSpPr>
        <p:spPr>
          <a:xfrm>
            <a:off x="731520" y="4560571"/>
            <a:ext cx="5852100" cy="4320600"/>
          </a:xfrm>
          <a:prstGeom prst="rect">
            <a:avLst/>
          </a:prstGeom>
        </p:spPr>
        <p:txBody>
          <a:bodyPr spcFirstLastPara="1" wrap="square" lIns="95200" tIns="47600" rIns="95200" bIns="47600" anchor="t" anchorCtr="0">
            <a:noAutofit/>
          </a:bodyPr>
          <a:lstStyle/>
          <a:p>
            <a:pPr marL="0" lvl="0" indent="0" algn="l" rtl="0">
              <a:spcBef>
                <a:spcPts val="0"/>
              </a:spcBef>
              <a:spcAft>
                <a:spcPts val="0"/>
              </a:spcAft>
              <a:buNone/>
            </a:pPr>
            <a:endParaRPr/>
          </a:p>
        </p:txBody>
      </p:sp>
      <p:sp>
        <p:nvSpPr>
          <p:cNvPr id="125" name="Google Shape;125;g1132584d516_0_16:notes"/>
          <p:cNvSpPr txBox="1">
            <a:spLocks noGrp="1"/>
          </p:cNvSpPr>
          <p:nvPr>
            <p:ph type="sldNum" idx="12"/>
          </p:nvPr>
        </p:nvSpPr>
        <p:spPr>
          <a:xfrm>
            <a:off x="4143589" y="9119475"/>
            <a:ext cx="3169800" cy="480000"/>
          </a:xfrm>
          <a:prstGeom prst="rect">
            <a:avLst/>
          </a:prstGeom>
        </p:spPr>
        <p:txBody>
          <a:bodyPr spcFirstLastPara="1" wrap="square" lIns="95200" tIns="47600" rIns="95200" bIns="476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167813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32584d516_0_2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32584d516_0_22:notes"/>
          <p:cNvSpPr txBox="1">
            <a:spLocks noGrp="1"/>
          </p:cNvSpPr>
          <p:nvPr>
            <p:ph type="body" idx="1"/>
          </p:nvPr>
        </p:nvSpPr>
        <p:spPr>
          <a:xfrm>
            <a:off x="731520" y="4560571"/>
            <a:ext cx="5852100" cy="4320600"/>
          </a:xfrm>
          <a:prstGeom prst="rect">
            <a:avLst/>
          </a:prstGeom>
        </p:spPr>
        <p:txBody>
          <a:bodyPr spcFirstLastPara="1" wrap="square" lIns="95200" tIns="47600" rIns="95200" bIns="47600" anchor="t" anchorCtr="0">
            <a:noAutofit/>
          </a:bodyPr>
          <a:lstStyle/>
          <a:p>
            <a:pPr marL="0" lvl="0" indent="0" algn="l" rtl="0">
              <a:spcBef>
                <a:spcPts val="0"/>
              </a:spcBef>
              <a:spcAft>
                <a:spcPts val="0"/>
              </a:spcAft>
              <a:buNone/>
            </a:pPr>
            <a:endParaRPr/>
          </a:p>
        </p:txBody>
      </p:sp>
      <p:sp>
        <p:nvSpPr>
          <p:cNvPr id="132" name="Google Shape;132;g1132584d516_0_22:notes"/>
          <p:cNvSpPr txBox="1">
            <a:spLocks noGrp="1"/>
          </p:cNvSpPr>
          <p:nvPr>
            <p:ph type="sldNum" idx="12"/>
          </p:nvPr>
        </p:nvSpPr>
        <p:spPr>
          <a:xfrm>
            <a:off x="4143589" y="9119475"/>
            <a:ext cx="3169800" cy="480000"/>
          </a:xfrm>
          <a:prstGeom prst="rect">
            <a:avLst/>
          </a:prstGeom>
        </p:spPr>
        <p:txBody>
          <a:bodyPr spcFirstLastPara="1" wrap="square" lIns="95200" tIns="47600" rIns="95200" bIns="476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3070007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p>
            <a:pPr marL="0" lvl="0" indent="0" algn="l" rtl="0">
              <a:lnSpc>
                <a:spcPct val="100000"/>
              </a:lnSpc>
              <a:spcBef>
                <a:spcPts val="0"/>
              </a:spcBef>
              <a:spcAft>
                <a:spcPts val="0"/>
              </a:spcAft>
              <a:buSzPts val="1400"/>
              <a:buNone/>
            </a:pPr>
            <a:endParaRPr/>
          </a:p>
        </p:txBody>
      </p:sp>
      <p:sp>
        <p:nvSpPr>
          <p:cNvPr id="69" name="Google Shape;69;p1:notes"/>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331727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af015079c_0_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7af015079c_0_18: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r>
              <a:rPr lang="en-US"/>
              <a:t>This graphic was produced by Patrick Hunter.  Patrick is 2spirit Ojibway Woodland artist from the community of Red Lake.  I was captivated by his work “Turtle Island” and purchased rights to the image to use in this presentation.  Please do not reproduce this work for use in other presentations.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From Patrick’s website:  Turtle island is what my people, the first nations of Canada, refer to as North America.  She carries the people, and represented by the trees on her back are the 7 Grandfather teachings - love, humility, truth, bravery wisdom, respect, honesty.  The blue tiles of her shell represent all of the fresh lakes and the black line represents our good soil for growing in North America.  The tipi represents the people living amongs all of these things and that we’ve got to take good care of what we were given.</a:t>
            </a:r>
            <a:endParaRPr/>
          </a:p>
        </p:txBody>
      </p:sp>
      <p:sp>
        <p:nvSpPr>
          <p:cNvPr id="76" name="Google Shape;76;g7af015079c_0_18: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346764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855d0802d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d855d0802d_0_0: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endParaRPr/>
          </a:p>
        </p:txBody>
      </p:sp>
      <p:sp>
        <p:nvSpPr>
          <p:cNvPr id="83" name="Google Shape;83;gd855d0802d_0_0: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379695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855d0802d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d855d0802d_0_0: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 would also like to acknowledge that we now in the 8</a:t>
            </a:r>
            <a:r>
              <a:rPr lang="en-US" baseline="30000" dirty="0"/>
              <a:t>th</a:t>
            </a:r>
            <a:r>
              <a:rPr lang="en-US" dirty="0"/>
              <a:t> year of the International Decade for People of African Descent.</a:t>
            </a:r>
            <a:endParaRPr lang="en-CA" dirty="0"/>
          </a:p>
          <a:p>
            <a:pPr algn="l"/>
            <a:br>
              <a:rPr lang="en-US" b="0" i="0" dirty="0">
                <a:solidFill>
                  <a:srgbClr val="333333"/>
                </a:solidFill>
                <a:effectLst/>
                <a:latin typeface="Roboto" panose="020B0604020202020204" pitchFamily="2" charset="0"/>
              </a:rPr>
            </a:br>
            <a:r>
              <a:rPr lang="en-US" b="0" i="0" dirty="0">
                <a:solidFill>
                  <a:srgbClr val="333333"/>
                </a:solidFill>
                <a:effectLst/>
                <a:latin typeface="Roboto" panose="020B0604020202020204" pitchFamily="2" charset="0"/>
              </a:rPr>
              <a:t>Group of fellows of the 2018 OHCHR Fellowship Programme for People of African Descent meet UN High Commissioner for Human Rights Michelle Bachelet (centre) in Geneva, Switzerland. Photo: OHCHR/Geneva</a:t>
            </a:r>
          </a:p>
          <a:p>
            <a:pPr algn="l"/>
            <a:r>
              <a:rPr lang="en-US" b="0" i="0" dirty="0">
                <a:solidFill>
                  <a:srgbClr val="454545"/>
                </a:solidFill>
                <a:effectLst/>
                <a:latin typeface="Roboto" panose="020B0604020202020204" pitchFamily="2" charset="0"/>
              </a:rPr>
              <a:t>There are around 200 million people identifying themselves as being of African descent live in the Americas. Many millions more live in other parts of the world, outside of the African continent.</a:t>
            </a:r>
          </a:p>
          <a:p>
            <a:pPr algn="l"/>
            <a:r>
              <a:rPr lang="en-US" b="0" i="0" dirty="0">
                <a:solidFill>
                  <a:srgbClr val="454545"/>
                </a:solidFill>
                <a:effectLst/>
                <a:latin typeface="Roboto" panose="020B0604020202020204" pitchFamily="2" charset="0"/>
              </a:rPr>
              <a:t>Whether as descendants of the victims of the transatlantic slave trade or as more recent migrants, they constitute some of the poorest and most marginalized groups. Studies and findings by international and national bodies demonstrate that people of African descent still have limited access to quality education, health services, housing and social security.</a:t>
            </a:r>
          </a:p>
          <a:p>
            <a:pPr marL="0" lvl="0" indent="0" algn="l" rtl="0">
              <a:lnSpc>
                <a:spcPct val="100000"/>
              </a:lnSpc>
              <a:spcBef>
                <a:spcPts val="0"/>
              </a:spcBef>
              <a:spcAft>
                <a:spcPts val="0"/>
              </a:spcAft>
              <a:buSzPts val="1400"/>
              <a:buNone/>
            </a:pPr>
            <a:endParaRPr dirty="0"/>
          </a:p>
        </p:txBody>
      </p:sp>
      <p:sp>
        <p:nvSpPr>
          <p:cNvPr id="83" name="Google Shape;83;gd855d0802d_0_0: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extLst>
      <p:ext uri="{BB962C8B-B14F-4D97-AF65-F5344CB8AC3E}">
        <p14:creationId xmlns:p14="http://schemas.microsoft.com/office/powerpoint/2010/main" val="68225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855d0802d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d855d0802d_0_0: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endParaRPr/>
          </a:p>
        </p:txBody>
      </p:sp>
      <p:sp>
        <p:nvSpPr>
          <p:cNvPr id="83" name="Google Shape;83;gd855d0802d_0_0: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386993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af015079c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7af015079c_0_0: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7af015079c_0_0: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b1bc1f6b5_0_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7b1bc1f6b5_0_29:notes"/>
          <p:cNvSpPr txBox="1">
            <a:spLocks noGrp="1"/>
          </p:cNvSpPr>
          <p:nvPr>
            <p:ph type="body" idx="1"/>
          </p:nvPr>
        </p:nvSpPr>
        <p:spPr>
          <a:xfrm>
            <a:off x="731520" y="4560571"/>
            <a:ext cx="5852100" cy="432060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r>
              <a:rPr lang="en-US"/>
              <a:t>OCI Report 2013</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Correctional Outcomes Taken as a whole, visible minority inmates appear to have better correctional outcomes than the total offender population. Over the last 7 years, on average, less than 5% of visible minority inmates have been readmitted within two years of their warrant expiry date. However, grouping visible minorities together masks important differences in these very distinct groups. For example, the case study of the experience of Black inmates under federal custody demonstrates that correctional outcomes are not as encouraging for this visible minority group when compared to others. When looking at diversity in corrections, it is important to understand what is happening in both relative and absolute terms. For example, the total number of institutional charges decreased by 5,731 in the last 4 years, which can be entirely attributable to the decrease in the number of charges against Caucasian inmates (- 6463). Meantime, institutional charges involving visible minority (+510) and Aboriginal (+222) inmates increased over the same period, even after accounting for increases in these populations. Black inmates are over-represented in use of force incidents, and, overall, visible minority inmates are over-represented in segregation placements.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Findings Black inmates are one of the fastest growing sub-populations in federal corrections. Over the last 10 years, the number of federally incarcerated Black inmates has increased by 80% from 778 to 1,403. Black inmates now account for 9.5% of the total prison population (up from 6.3% in 2003/04) while representing just 2.9% of the general Canadian population.8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Programming Despite being rated as a population having a lower risk to re-offend and lower need overall, Black inmates are 1.5 times more likely to be placed in maximum security institutions where programming, employment, education, rehabilitative and social activities are limited. They are also less likely to have their Custody Rating Scale score overridden in favour of a placement in a medium or even minimum security institution.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cf.  A Comprehensive Study of Recidivism Rates among Canadian Federal Offenders  CSC Publication No. R-426 August 2019</a:t>
            </a:r>
            <a:endParaRPr/>
          </a:p>
        </p:txBody>
      </p:sp>
      <p:sp>
        <p:nvSpPr>
          <p:cNvPr id="97" name="Google Shape;97;g7b1bc1f6b5_0_29:notes"/>
          <p:cNvSpPr txBox="1">
            <a:spLocks noGrp="1"/>
          </p:cNvSpPr>
          <p:nvPr>
            <p:ph type="sldNum" idx="12"/>
          </p:nvPr>
        </p:nvSpPr>
        <p:spPr>
          <a:xfrm>
            <a:off x="4143589" y="9119475"/>
            <a:ext cx="3169800" cy="480000"/>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893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0:notes"/>
          <p:cNvSpPr txBox="1">
            <a:spLocks noGrp="1"/>
          </p:cNvSpPr>
          <p:nvPr>
            <p:ph type="body" idx="1"/>
          </p:nvPr>
        </p:nvSpPr>
        <p:spPr>
          <a:xfrm>
            <a:off x="731520" y="4560571"/>
            <a:ext cx="5852160" cy="4320540"/>
          </a:xfrm>
          <a:prstGeom prst="rect">
            <a:avLst/>
          </a:prstGeom>
          <a:noFill/>
          <a:ln>
            <a:noFill/>
          </a:ln>
        </p:spPr>
        <p:txBody>
          <a:bodyPr spcFirstLastPara="1" wrap="square" lIns="95200" tIns="47600" rIns="95200" bIns="47600" anchor="t" anchorCtr="0">
            <a:normAutofit/>
          </a:bodyPr>
          <a:lstStyle/>
          <a:p>
            <a:pPr marL="0" lvl="0" indent="0" algn="l" rtl="0">
              <a:lnSpc>
                <a:spcPct val="100000"/>
              </a:lnSpc>
              <a:spcBef>
                <a:spcPts val="0"/>
              </a:spcBef>
              <a:spcAft>
                <a:spcPts val="0"/>
              </a:spcAft>
              <a:buSzPts val="1400"/>
              <a:buNone/>
            </a:pPr>
            <a:r>
              <a:rPr lang="en-US"/>
              <a:t>The development of Impact of Race and Culture Assessments falls in-line with other developments that are occurring in the mental health sector.  The American Psychiatric Association’s DSM-V introduced the Cultural Formulation Interview (CFI) as a means to support clinicians as they assess and treat an increasingly diverse population.  A link to the CFI is made available 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https://www.psychiatry.org/File%20Library/Psychiatrists/Practice/DSM/APA_DSM5_Cultural-Formulation-Interview.pdf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describes how in each of the 4 domains, clinicians can use questions to explore how the client understands the problem they are experiencing, what resources they have to assist them and what issues may aggravate or mitigate that problem from a cultural perspective.  Though the CFI is a significant introduction to the Psychiatric world that racial context and client understanding and experience is key, it does not provide the depth of understanding the influence of a people’s history that may be prevalent in African Canadian communities.  Neither does it model for clinicians how to ask explicit questions about a clients race, culture or ethnicity.</a:t>
            </a:r>
            <a:endParaRPr/>
          </a:p>
        </p:txBody>
      </p:sp>
      <p:sp>
        <p:nvSpPr>
          <p:cNvPr id="376" name="Google Shape;376;p30:notes"/>
          <p:cNvSpPr txBox="1">
            <a:spLocks noGrp="1"/>
          </p:cNvSpPr>
          <p:nvPr>
            <p:ph type="sldNum" idx="12"/>
          </p:nvPr>
        </p:nvSpPr>
        <p:spPr>
          <a:xfrm>
            <a:off x="4143589" y="9119475"/>
            <a:ext cx="3169920" cy="480059"/>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17"/>
        <p:cNvGrpSpPr/>
        <p:nvPr/>
      </p:nvGrpSpPr>
      <p:grpSpPr>
        <a:xfrm>
          <a:off x="0" y="0"/>
          <a:ext cx="0" cy="0"/>
          <a:chOff x="0" y="0"/>
          <a:chExt cx="0" cy="0"/>
        </a:xfrm>
      </p:grpSpPr>
      <p:sp>
        <p:nvSpPr>
          <p:cNvPr id="18" name="Google Shape;18;p39"/>
          <p:cNvSpPr/>
          <p:nvPr/>
        </p:nvSpPr>
        <p:spPr>
          <a:xfrm>
            <a:off x="1" y="0"/>
            <a:ext cx="9144000" cy="5135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19" name="Google Shape;19;p39"/>
          <p:cNvSpPr txBox="1">
            <a:spLocks noGrp="1"/>
          </p:cNvSpPr>
          <p:nvPr>
            <p:ph type="subTitle" idx="1"/>
          </p:nvPr>
        </p:nvSpPr>
        <p:spPr>
          <a:xfrm>
            <a:off x="685800" y="1828800"/>
            <a:ext cx="8077200" cy="1499700"/>
          </a:xfrm>
          <a:prstGeom prst="rect">
            <a:avLst/>
          </a:prstGeom>
          <a:noFill/>
          <a:ln>
            <a:noFill/>
          </a:ln>
        </p:spPr>
        <p:txBody>
          <a:bodyPr spcFirstLastPara="1" wrap="square" lIns="118850" tIns="0" rIns="45700" bIns="0" anchor="b" anchorCtr="0">
            <a:normAutofit/>
          </a:bodyPr>
          <a:lstStyle>
            <a:lvl1pPr lvl="0" algn="l">
              <a:lnSpc>
                <a:spcPct val="100000"/>
              </a:lnSpc>
              <a:spcBef>
                <a:spcPts val="0"/>
              </a:spcBef>
              <a:spcAft>
                <a:spcPts val="0"/>
              </a:spcAft>
              <a:buSzPts val="1200"/>
              <a:buNone/>
              <a:defRPr sz="1500">
                <a:solidFill>
                  <a:srgbClr val="FFFFFF"/>
                </a:solidFill>
              </a:defRPr>
            </a:lvl1pPr>
            <a:lvl2pPr lvl="1" algn="ctr">
              <a:lnSpc>
                <a:spcPct val="100000"/>
              </a:lnSpc>
              <a:spcBef>
                <a:spcPts val="420"/>
              </a:spcBef>
              <a:spcAft>
                <a:spcPts val="0"/>
              </a:spcAft>
              <a:buSzPts val="1890"/>
              <a:buNone/>
              <a:defRPr>
                <a:solidFill>
                  <a:schemeClr val="lt1"/>
                </a:solidFill>
              </a:defRPr>
            </a:lvl2pPr>
            <a:lvl3pPr lvl="2" algn="ctr">
              <a:lnSpc>
                <a:spcPct val="100000"/>
              </a:lnSpc>
              <a:spcBef>
                <a:spcPts val="360"/>
              </a:spcBef>
              <a:spcAft>
                <a:spcPts val="0"/>
              </a:spcAft>
              <a:buSzPts val="1800"/>
              <a:buNone/>
              <a:defRPr>
                <a:solidFill>
                  <a:schemeClr val="lt1"/>
                </a:solidFill>
              </a:defRPr>
            </a:lvl3pPr>
            <a:lvl4pPr lvl="3" algn="ctr">
              <a:lnSpc>
                <a:spcPct val="100000"/>
              </a:lnSpc>
              <a:spcBef>
                <a:spcPts val="300"/>
              </a:spcBef>
              <a:spcAft>
                <a:spcPts val="0"/>
              </a:spcAft>
              <a:buSzPts val="1500"/>
              <a:buNone/>
              <a:defRPr>
                <a:solidFill>
                  <a:schemeClr val="lt1"/>
                </a:solidFill>
              </a:defRPr>
            </a:lvl4pPr>
            <a:lvl5pPr lvl="4" algn="ctr">
              <a:lnSpc>
                <a:spcPct val="100000"/>
              </a:lnSpc>
              <a:spcBef>
                <a:spcPts val="300"/>
              </a:spcBef>
              <a:spcAft>
                <a:spcPts val="0"/>
              </a:spcAft>
              <a:buSzPts val="1500"/>
              <a:buNone/>
              <a:defRPr>
                <a:solidFill>
                  <a:schemeClr val="lt1"/>
                </a:solidFill>
              </a:defRPr>
            </a:lvl5pPr>
            <a:lvl6pPr lvl="5" algn="ctr">
              <a:lnSpc>
                <a:spcPct val="100000"/>
              </a:lnSpc>
              <a:spcBef>
                <a:spcPts val="300"/>
              </a:spcBef>
              <a:spcAft>
                <a:spcPts val="0"/>
              </a:spcAft>
              <a:buSzPts val="1500"/>
              <a:buNone/>
              <a:defRPr>
                <a:solidFill>
                  <a:schemeClr val="lt1"/>
                </a:solidFill>
              </a:defRPr>
            </a:lvl6pPr>
            <a:lvl7pPr lvl="6" algn="ctr">
              <a:lnSpc>
                <a:spcPct val="100000"/>
              </a:lnSpc>
              <a:spcBef>
                <a:spcPts val="270"/>
              </a:spcBef>
              <a:spcAft>
                <a:spcPts val="0"/>
              </a:spcAft>
              <a:buSzPts val="1350"/>
              <a:buNone/>
              <a:defRPr>
                <a:solidFill>
                  <a:schemeClr val="lt1"/>
                </a:solidFill>
              </a:defRPr>
            </a:lvl7pPr>
            <a:lvl8pPr lvl="7" algn="ctr">
              <a:lnSpc>
                <a:spcPct val="100000"/>
              </a:lnSpc>
              <a:spcBef>
                <a:spcPts val="270"/>
              </a:spcBef>
              <a:spcAft>
                <a:spcPts val="0"/>
              </a:spcAft>
              <a:buSzPts val="1350"/>
              <a:buNone/>
              <a:defRPr>
                <a:solidFill>
                  <a:schemeClr val="lt1"/>
                </a:solidFill>
              </a:defRPr>
            </a:lvl8pPr>
            <a:lvl9pPr lvl="8" algn="ctr">
              <a:lnSpc>
                <a:spcPct val="100000"/>
              </a:lnSpc>
              <a:spcBef>
                <a:spcPts val="270"/>
              </a:spcBef>
              <a:spcAft>
                <a:spcPts val="0"/>
              </a:spcAft>
              <a:buSzPts val="1350"/>
              <a:buNone/>
              <a:defRPr>
                <a:solidFill>
                  <a:schemeClr val="lt1"/>
                </a:solidFill>
              </a:defRPr>
            </a:lvl9pPr>
          </a:lstStyle>
          <a:p>
            <a:endParaRPr/>
          </a:p>
        </p:txBody>
      </p:sp>
      <p:sp>
        <p:nvSpPr>
          <p:cNvPr id="20" name="Google Shape;20;p39"/>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9"/>
          <p:cNvSpPr/>
          <p:nvPr/>
        </p:nvSpPr>
        <p:spPr>
          <a:xfrm>
            <a:off x="0" y="5128334"/>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24" name="Google Shape;24;p39"/>
          <p:cNvSpPr txBox="1"/>
          <p:nvPr/>
        </p:nvSpPr>
        <p:spPr>
          <a:xfrm>
            <a:off x="5220072" y="5949282"/>
            <a:ext cx="388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 Robert S. Wright, MSW, RSW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www.robertswright.ca</a:t>
            </a:r>
            <a:endParaRPr sz="1400" b="0" i="0" u="none" strike="noStrike" cap="none">
              <a:solidFill>
                <a:srgbClr val="000000"/>
              </a:solidFill>
              <a:latin typeface="Arial"/>
              <a:ea typeface="Arial"/>
              <a:cs typeface="Arial"/>
              <a:sym typeface="Arial"/>
            </a:endParaRPr>
          </a:p>
        </p:txBody>
      </p:sp>
      <p:sp>
        <p:nvSpPr>
          <p:cNvPr id="25" name="Google Shape;25;p39"/>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0"/>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40"/>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40"/>
          <p:cNvSpPr txBox="1"/>
          <p:nvPr/>
        </p:nvSpPr>
        <p:spPr>
          <a:xfrm>
            <a:off x="5220072" y="5949282"/>
            <a:ext cx="388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Garamond"/>
                <a:ea typeface="Garamond"/>
                <a:cs typeface="Garamond"/>
                <a:sym typeface="Garamond"/>
              </a:rPr>
              <a:t>© Robert S. Wright, MSW, RSW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Garamond"/>
                <a:ea typeface="Garamond"/>
                <a:cs typeface="Garamond"/>
                <a:sym typeface="Garamond"/>
              </a:rPr>
              <a:t>www.robertswright.ca</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body" idx="1"/>
          </p:nvPr>
        </p:nvSpPr>
        <p:spPr>
          <a:xfrm>
            <a:off x="457200" y="1600201"/>
            <a:ext cx="4038600" cy="4526100"/>
          </a:xfrm>
          <a:prstGeom prst="rect">
            <a:avLst/>
          </a:prstGeom>
          <a:noFill/>
          <a:ln>
            <a:noFill/>
          </a:ln>
        </p:spPr>
        <p:txBody>
          <a:bodyPr spcFirstLastPara="1" wrap="square" lIns="54850" tIns="91425" rIns="91425" bIns="45700" anchor="t" anchorCtr="0">
            <a:normAutofit/>
          </a:bodyPr>
          <a:lstStyle>
            <a:lvl1pPr marL="457200" lvl="0" indent="-370840" algn="l">
              <a:lnSpc>
                <a:spcPct val="100000"/>
              </a:lnSpc>
              <a:spcBef>
                <a:spcPts val="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4" name="Google Shape;44;p41"/>
          <p:cNvSpPr txBox="1">
            <a:spLocks noGrp="1"/>
          </p:cNvSpPr>
          <p:nvPr>
            <p:ph type="body" idx="2"/>
          </p:nvPr>
        </p:nvSpPr>
        <p:spPr>
          <a:xfrm>
            <a:off x="4648200" y="1600201"/>
            <a:ext cx="4038600" cy="4526100"/>
          </a:xfrm>
          <a:prstGeom prst="rect">
            <a:avLst/>
          </a:prstGeom>
          <a:noFill/>
          <a:ln>
            <a:noFill/>
          </a:ln>
        </p:spPr>
        <p:txBody>
          <a:bodyPr spcFirstLastPara="1" wrap="square" lIns="54850" tIns="91425" rIns="91425" bIns="45700" anchor="t" anchorCtr="0">
            <a:normAutofit/>
          </a:bodyPr>
          <a:lstStyle>
            <a:lvl1pPr marL="457200" lvl="0" indent="-370840" algn="l">
              <a:lnSpc>
                <a:spcPct val="100000"/>
              </a:lnSpc>
              <a:spcBef>
                <a:spcPts val="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5" name="Google Shape;45;p41"/>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1"/>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2"/>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38"/>
          <p:cNvSpPr/>
          <p:nvPr/>
        </p:nvSpPr>
        <p:spPr>
          <a:xfrm>
            <a:off x="1" y="0"/>
            <a:ext cx="9144000" cy="5135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55" name="Google Shape;55;p38"/>
          <p:cNvSpPr txBox="1">
            <a:spLocks noGrp="1"/>
          </p:cNvSpPr>
          <p:nvPr>
            <p:ph type="subTitle" idx="1"/>
          </p:nvPr>
        </p:nvSpPr>
        <p:spPr>
          <a:xfrm>
            <a:off x="685800" y="1828800"/>
            <a:ext cx="8077200" cy="1499700"/>
          </a:xfrm>
          <a:prstGeom prst="rect">
            <a:avLst/>
          </a:prstGeom>
          <a:noFill/>
          <a:ln>
            <a:noFill/>
          </a:ln>
        </p:spPr>
        <p:txBody>
          <a:bodyPr spcFirstLastPara="1" wrap="square" lIns="118850" tIns="0" rIns="45700" bIns="0" anchor="b" anchorCtr="0">
            <a:normAutofit/>
          </a:bodyPr>
          <a:lstStyle>
            <a:lvl1pPr lvl="0" algn="l">
              <a:lnSpc>
                <a:spcPct val="100000"/>
              </a:lnSpc>
              <a:spcBef>
                <a:spcPts val="0"/>
              </a:spcBef>
              <a:spcAft>
                <a:spcPts val="0"/>
              </a:spcAft>
              <a:buSzPts val="1200"/>
              <a:buNone/>
              <a:defRPr sz="1500">
                <a:solidFill>
                  <a:srgbClr val="FFFFFF"/>
                </a:solidFill>
              </a:defRPr>
            </a:lvl1pPr>
            <a:lvl2pPr lvl="1" algn="ctr">
              <a:lnSpc>
                <a:spcPct val="100000"/>
              </a:lnSpc>
              <a:spcBef>
                <a:spcPts val="420"/>
              </a:spcBef>
              <a:spcAft>
                <a:spcPts val="0"/>
              </a:spcAft>
              <a:buSzPts val="1890"/>
              <a:buNone/>
              <a:defRPr>
                <a:solidFill>
                  <a:schemeClr val="lt1"/>
                </a:solidFill>
              </a:defRPr>
            </a:lvl2pPr>
            <a:lvl3pPr lvl="2" algn="ctr">
              <a:lnSpc>
                <a:spcPct val="100000"/>
              </a:lnSpc>
              <a:spcBef>
                <a:spcPts val="360"/>
              </a:spcBef>
              <a:spcAft>
                <a:spcPts val="0"/>
              </a:spcAft>
              <a:buSzPts val="1800"/>
              <a:buNone/>
              <a:defRPr>
                <a:solidFill>
                  <a:schemeClr val="lt1"/>
                </a:solidFill>
              </a:defRPr>
            </a:lvl3pPr>
            <a:lvl4pPr lvl="3" algn="ctr">
              <a:lnSpc>
                <a:spcPct val="100000"/>
              </a:lnSpc>
              <a:spcBef>
                <a:spcPts val="300"/>
              </a:spcBef>
              <a:spcAft>
                <a:spcPts val="0"/>
              </a:spcAft>
              <a:buSzPts val="1500"/>
              <a:buNone/>
              <a:defRPr>
                <a:solidFill>
                  <a:schemeClr val="lt1"/>
                </a:solidFill>
              </a:defRPr>
            </a:lvl4pPr>
            <a:lvl5pPr lvl="4" algn="ctr">
              <a:lnSpc>
                <a:spcPct val="100000"/>
              </a:lnSpc>
              <a:spcBef>
                <a:spcPts val="300"/>
              </a:spcBef>
              <a:spcAft>
                <a:spcPts val="0"/>
              </a:spcAft>
              <a:buSzPts val="1500"/>
              <a:buNone/>
              <a:defRPr>
                <a:solidFill>
                  <a:schemeClr val="lt1"/>
                </a:solidFill>
              </a:defRPr>
            </a:lvl5pPr>
            <a:lvl6pPr lvl="5" algn="ctr">
              <a:lnSpc>
                <a:spcPct val="100000"/>
              </a:lnSpc>
              <a:spcBef>
                <a:spcPts val="300"/>
              </a:spcBef>
              <a:spcAft>
                <a:spcPts val="0"/>
              </a:spcAft>
              <a:buSzPts val="1500"/>
              <a:buNone/>
              <a:defRPr>
                <a:solidFill>
                  <a:schemeClr val="lt1"/>
                </a:solidFill>
              </a:defRPr>
            </a:lvl6pPr>
            <a:lvl7pPr lvl="6" algn="ctr">
              <a:lnSpc>
                <a:spcPct val="100000"/>
              </a:lnSpc>
              <a:spcBef>
                <a:spcPts val="270"/>
              </a:spcBef>
              <a:spcAft>
                <a:spcPts val="0"/>
              </a:spcAft>
              <a:buSzPts val="1350"/>
              <a:buNone/>
              <a:defRPr>
                <a:solidFill>
                  <a:schemeClr val="lt1"/>
                </a:solidFill>
              </a:defRPr>
            </a:lvl7pPr>
            <a:lvl8pPr lvl="7" algn="ctr">
              <a:lnSpc>
                <a:spcPct val="100000"/>
              </a:lnSpc>
              <a:spcBef>
                <a:spcPts val="270"/>
              </a:spcBef>
              <a:spcAft>
                <a:spcPts val="0"/>
              </a:spcAft>
              <a:buSzPts val="1350"/>
              <a:buNone/>
              <a:defRPr>
                <a:solidFill>
                  <a:schemeClr val="lt1"/>
                </a:solidFill>
              </a:defRPr>
            </a:lvl8pPr>
            <a:lvl9pPr lvl="8" algn="ctr">
              <a:lnSpc>
                <a:spcPct val="100000"/>
              </a:lnSpc>
              <a:spcBef>
                <a:spcPts val="270"/>
              </a:spcBef>
              <a:spcAft>
                <a:spcPts val="0"/>
              </a:spcAft>
              <a:buSzPts val="1350"/>
              <a:buNone/>
              <a:defRPr>
                <a:solidFill>
                  <a:schemeClr val="lt1"/>
                </a:solidFill>
              </a:defRPr>
            </a:lvl9pPr>
          </a:lstStyle>
          <a:p>
            <a:endParaRPr/>
          </a:p>
        </p:txBody>
      </p:sp>
      <p:sp>
        <p:nvSpPr>
          <p:cNvPr id="56" name="Google Shape;56;p38"/>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38"/>
          <p:cNvSpPr/>
          <p:nvPr/>
        </p:nvSpPr>
        <p:spPr>
          <a:xfrm>
            <a:off x="0" y="5128334"/>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60" name="Google Shape;60;p38"/>
          <p:cNvSpPr txBox="1"/>
          <p:nvPr/>
        </p:nvSpPr>
        <p:spPr>
          <a:xfrm>
            <a:off x="5220072" y="5949282"/>
            <a:ext cx="388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 Robert S. Wright, MSW, RSW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www.robertswright.ca</a:t>
            </a:r>
            <a:endParaRPr sz="1400" b="0" i="0" u="none" strike="noStrike" cap="none">
              <a:solidFill>
                <a:srgbClr val="000000"/>
              </a:solidFill>
              <a:latin typeface="Arial"/>
              <a:ea typeface="Arial"/>
              <a:cs typeface="Arial"/>
              <a:sym typeface="Arial"/>
            </a:endParaRPr>
          </a:p>
        </p:txBody>
      </p:sp>
      <p:sp>
        <p:nvSpPr>
          <p:cNvPr id="61" name="Google Shape;61;p38"/>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45"/>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7"/>
          <p:cNvSpPr/>
          <p:nvPr/>
        </p:nvSpPr>
        <p:spPr>
          <a:xfrm>
            <a:off x="0" y="1435895"/>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11" name="Google Shape;11;p37"/>
          <p:cNvSpPr/>
          <p:nvPr/>
        </p:nvSpPr>
        <p:spPr>
          <a:xfrm>
            <a:off x="1" y="2"/>
            <a:ext cx="9144000" cy="1433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12" name="Google Shape;12;p37"/>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marR="0" lvl="0" algn="l" rtl="0">
              <a:lnSpc>
                <a:spcPct val="100000"/>
              </a:lnSpc>
              <a:spcBef>
                <a:spcPts val="0"/>
              </a:spcBef>
              <a:spcAft>
                <a:spcPts val="0"/>
              </a:spcAft>
              <a:buClr>
                <a:srgbClr val="FFC700"/>
              </a:buClr>
              <a:buSzPts val="3375"/>
              <a:buFont typeface="Garamond"/>
              <a:buNone/>
              <a:defRPr sz="3375" b="1" i="0" u="none" strike="noStrike" cap="none">
                <a:solidFill>
                  <a:srgbClr val="FFC7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7"/>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lvl1pPr marL="457200" marR="0" lvl="0" indent="-350520" algn="l" rtl="0">
              <a:lnSpc>
                <a:spcPct val="100000"/>
              </a:lnSpc>
              <a:spcBef>
                <a:spcPts val="0"/>
              </a:spcBef>
              <a:spcAft>
                <a:spcPts val="0"/>
              </a:spcAft>
              <a:buClr>
                <a:schemeClr val="accent1"/>
              </a:buClr>
              <a:buSzPts val="1920"/>
              <a:buFont typeface="Noto Sans Symbols"/>
              <a:buChar char="◼"/>
              <a:defRPr sz="2400" b="0" i="0" u="none" strike="noStrike" cap="none">
                <a:solidFill>
                  <a:schemeClr val="lt1"/>
                </a:solidFill>
                <a:latin typeface="Garamond"/>
                <a:ea typeface="Garamond"/>
                <a:cs typeface="Garamond"/>
                <a:sym typeface="Garamond"/>
              </a:defRPr>
            </a:lvl1pPr>
            <a:lvl2pPr marL="914400" marR="0" lvl="1" indent="-348615" algn="l" rtl="0">
              <a:lnSpc>
                <a:spcPct val="100000"/>
              </a:lnSpc>
              <a:spcBef>
                <a:spcPts val="420"/>
              </a:spcBef>
              <a:spcAft>
                <a:spcPts val="0"/>
              </a:spcAft>
              <a:buClr>
                <a:schemeClr val="accent2"/>
              </a:buClr>
              <a:buSzPts val="1890"/>
              <a:buFont typeface="Noto Sans Symbols"/>
              <a:buChar char="▪"/>
              <a:defRPr sz="2100" b="0" i="0" u="none" strike="noStrike" cap="none">
                <a:solidFill>
                  <a:schemeClr val="lt1"/>
                </a:solidFill>
                <a:latin typeface="Garamond"/>
                <a:ea typeface="Garamond"/>
                <a:cs typeface="Garamond"/>
                <a:sym typeface="Garamond"/>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lt1"/>
                </a:solidFill>
                <a:latin typeface="Garamond"/>
                <a:ea typeface="Garamond"/>
                <a:cs typeface="Garamond"/>
                <a:sym typeface="Garamond"/>
              </a:defRPr>
            </a:lvl3pPr>
            <a:lvl4pPr marL="1828800" marR="0" lvl="3" indent="-323850" algn="l" rtl="0">
              <a:lnSpc>
                <a:spcPct val="100000"/>
              </a:lnSpc>
              <a:spcBef>
                <a:spcPts val="300"/>
              </a:spcBef>
              <a:spcAft>
                <a:spcPts val="0"/>
              </a:spcAft>
              <a:buClr>
                <a:schemeClr val="accent4"/>
              </a:buClr>
              <a:buSzPts val="1500"/>
              <a:buFont typeface="Arial"/>
              <a:buChar char="▪"/>
              <a:defRPr sz="1500" b="0" i="0" u="none" strike="noStrike" cap="none">
                <a:solidFill>
                  <a:schemeClr val="lt1"/>
                </a:solidFill>
                <a:latin typeface="Garamond"/>
                <a:ea typeface="Garamond"/>
                <a:cs typeface="Garamond"/>
                <a:sym typeface="Garamond"/>
              </a:defRPr>
            </a:lvl4pPr>
            <a:lvl5pPr marL="2286000" marR="0" lvl="4" indent="-323850" algn="l" rtl="0">
              <a:lnSpc>
                <a:spcPct val="100000"/>
              </a:lnSpc>
              <a:spcBef>
                <a:spcPts val="300"/>
              </a:spcBef>
              <a:spcAft>
                <a:spcPts val="0"/>
              </a:spcAft>
              <a:buClr>
                <a:schemeClr val="accent5"/>
              </a:buClr>
              <a:buSzPts val="1500"/>
              <a:buFont typeface="Noto Sans Symbols"/>
              <a:buChar char="🢝"/>
              <a:defRPr sz="1500" b="0" i="0" u="none" strike="noStrike" cap="none">
                <a:solidFill>
                  <a:schemeClr val="lt1"/>
                </a:solidFill>
                <a:latin typeface="Garamond"/>
                <a:ea typeface="Garamond"/>
                <a:cs typeface="Garamond"/>
                <a:sym typeface="Garamond"/>
              </a:defRPr>
            </a:lvl5pPr>
            <a:lvl6pPr marL="2743200" marR="0" lvl="5"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lt1"/>
                </a:solidFill>
                <a:latin typeface="Garamond"/>
                <a:ea typeface="Garamond"/>
                <a:cs typeface="Garamond"/>
                <a:sym typeface="Garamond"/>
              </a:defRPr>
            </a:lvl6pPr>
            <a:lvl7pPr marL="3200400" marR="0" lvl="6" indent="-314325" algn="l" rtl="0">
              <a:lnSpc>
                <a:spcPct val="100000"/>
              </a:lnSpc>
              <a:spcBef>
                <a:spcPts val="270"/>
              </a:spcBef>
              <a:spcAft>
                <a:spcPts val="0"/>
              </a:spcAft>
              <a:buClr>
                <a:schemeClr val="accent1"/>
              </a:buClr>
              <a:buSzPts val="1350"/>
              <a:buFont typeface="Noto Sans Symbols"/>
              <a:buChar char="●"/>
              <a:defRPr sz="1350" b="0" i="0" u="none" strike="noStrike" cap="none">
                <a:solidFill>
                  <a:schemeClr val="lt1"/>
                </a:solidFill>
                <a:latin typeface="Garamond"/>
                <a:ea typeface="Garamond"/>
                <a:cs typeface="Garamond"/>
                <a:sym typeface="Garamond"/>
              </a:defRPr>
            </a:lvl7pPr>
            <a:lvl8pPr marL="3657600" marR="0" lvl="7" indent="-314325" algn="l" rtl="0">
              <a:lnSpc>
                <a:spcPct val="100000"/>
              </a:lnSpc>
              <a:spcBef>
                <a:spcPts val="270"/>
              </a:spcBef>
              <a:spcAft>
                <a:spcPts val="0"/>
              </a:spcAft>
              <a:buClr>
                <a:schemeClr val="accent2"/>
              </a:buClr>
              <a:buSzPts val="1350"/>
              <a:buFont typeface="Noto Sans Symbols"/>
              <a:buChar char="●"/>
              <a:defRPr sz="1350" b="0" i="0" u="none" strike="noStrike" cap="none">
                <a:solidFill>
                  <a:schemeClr val="lt1"/>
                </a:solidFill>
                <a:latin typeface="Garamond"/>
                <a:ea typeface="Garamond"/>
                <a:cs typeface="Garamond"/>
                <a:sym typeface="Garamond"/>
              </a:defRPr>
            </a:lvl8pPr>
            <a:lvl9pPr marL="4114800" marR="0" lvl="8" indent="-314325" algn="l" rtl="0">
              <a:lnSpc>
                <a:spcPct val="100000"/>
              </a:lnSpc>
              <a:spcBef>
                <a:spcPts val="270"/>
              </a:spcBef>
              <a:spcAft>
                <a:spcPts val="0"/>
              </a:spcAft>
              <a:buClr>
                <a:schemeClr val="accent3"/>
              </a:buClr>
              <a:buSzPts val="1350"/>
              <a:buFont typeface="Noto Sans Symbols"/>
              <a:buChar char="●"/>
              <a:defRPr sz="1350" b="0" i="0" u="none" strike="noStrike" cap="none">
                <a:solidFill>
                  <a:schemeClr val="lt1"/>
                </a:solidFill>
                <a:latin typeface="Garamond"/>
                <a:ea typeface="Garamond"/>
                <a:cs typeface="Garamond"/>
                <a:sym typeface="Garamond"/>
              </a:defRPr>
            </a:lvl9pPr>
          </a:lstStyle>
          <a:p>
            <a:endParaRPr/>
          </a:p>
        </p:txBody>
      </p:sp>
      <p:sp>
        <p:nvSpPr>
          <p:cNvPr id="14" name="Google Shape;14;p37"/>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5" name="Google Shape;15;p37"/>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6" name="Google Shape;16;p37"/>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6"/>
          <p:cNvSpPr/>
          <p:nvPr/>
        </p:nvSpPr>
        <p:spPr>
          <a:xfrm>
            <a:off x="0" y="1435895"/>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28" name="Google Shape;28;p36"/>
          <p:cNvSpPr/>
          <p:nvPr/>
        </p:nvSpPr>
        <p:spPr>
          <a:xfrm>
            <a:off x="1" y="2"/>
            <a:ext cx="9144000" cy="1433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29" name="Google Shape;29;p36"/>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marR="0" lvl="0" algn="l" rtl="0">
              <a:lnSpc>
                <a:spcPct val="100000"/>
              </a:lnSpc>
              <a:spcBef>
                <a:spcPts val="0"/>
              </a:spcBef>
              <a:spcAft>
                <a:spcPts val="0"/>
              </a:spcAft>
              <a:buClr>
                <a:srgbClr val="FFC700"/>
              </a:buClr>
              <a:buSzPts val="3375"/>
              <a:buFont typeface="Garamond"/>
              <a:buNone/>
              <a:defRPr sz="3375" b="1" i="0" u="none" strike="noStrike" cap="none">
                <a:solidFill>
                  <a:srgbClr val="FFC7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36"/>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lvl1pPr marL="457200" marR="0" lvl="0" indent="-350520" algn="l" rtl="0">
              <a:lnSpc>
                <a:spcPct val="100000"/>
              </a:lnSpc>
              <a:spcBef>
                <a:spcPts val="0"/>
              </a:spcBef>
              <a:spcAft>
                <a:spcPts val="0"/>
              </a:spcAft>
              <a:buClr>
                <a:schemeClr val="accent1"/>
              </a:buClr>
              <a:buSzPts val="1920"/>
              <a:buFont typeface="Noto Sans Symbols"/>
              <a:buChar char="◼"/>
              <a:defRPr sz="2400" b="0" i="0" u="none" strike="noStrike" cap="none">
                <a:solidFill>
                  <a:schemeClr val="dk1"/>
                </a:solidFill>
                <a:latin typeface="Garamond"/>
                <a:ea typeface="Garamond"/>
                <a:cs typeface="Garamond"/>
                <a:sym typeface="Garamond"/>
              </a:defRPr>
            </a:lvl1pPr>
            <a:lvl2pPr marL="914400" marR="0" lvl="1" indent="-348615" algn="l" rtl="0">
              <a:lnSpc>
                <a:spcPct val="100000"/>
              </a:lnSpc>
              <a:spcBef>
                <a:spcPts val="420"/>
              </a:spcBef>
              <a:spcAft>
                <a:spcPts val="0"/>
              </a:spcAft>
              <a:buClr>
                <a:schemeClr val="accent2"/>
              </a:buClr>
              <a:buSzPts val="1890"/>
              <a:buFont typeface="Noto Sans Symbols"/>
              <a:buChar char="▪"/>
              <a:defRPr sz="2100" b="0" i="0" u="none" strike="noStrike" cap="none">
                <a:solidFill>
                  <a:schemeClr val="dk1"/>
                </a:solidFill>
                <a:latin typeface="Garamond"/>
                <a:ea typeface="Garamond"/>
                <a:cs typeface="Garamond"/>
                <a:sym typeface="Garamond"/>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23850" algn="l" rtl="0">
              <a:lnSpc>
                <a:spcPct val="100000"/>
              </a:lnSpc>
              <a:spcBef>
                <a:spcPts val="300"/>
              </a:spcBef>
              <a:spcAft>
                <a:spcPts val="0"/>
              </a:spcAft>
              <a:buClr>
                <a:schemeClr val="accent4"/>
              </a:buClr>
              <a:buSzPts val="1500"/>
              <a:buFont typeface="Arial"/>
              <a:buChar char="▪"/>
              <a:defRPr sz="1500" b="0" i="0" u="none" strike="noStrike" cap="none">
                <a:solidFill>
                  <a:schemeClr val="dk1"/>
                </a:solidFill>
                <a:latin typeface="Garamond"/>
                <a:ea typeface="Garamond"/>
                <a:cs typeface="Garamond"/>
                <a:sym typeface="Garamond"/>
              </a:defRPr>
            </a:lvl4pPr>
            <a:lvl5pPr marL="2286000" marR="0" lvl="4" indent="-323850" algn="l" rtl="0">
              <a:lnSpc>
                <a:spcPct val="100000"/>
              </a:lnSpc>
              <a:spcBef>
                <a:spcPts val="300"/>
              </a:spcBef>
              <a:spcAft>
                <a:spcPts val="0"/>
              </a:spcAft>
              <a:buClr>
                <a:schemeClr val="accent5"/>
              </a:buClr>
              <a:buSzPts val="1500"/>
              <a:buFont typeface="Noto Sans Symbols"/>
              <a:buChar char="🢝"/>
              <a:defRPr sz="1500" b="0" i="0" u="none" strike="noStrike" cap="none">
                <a:solidFill>
                  <a:schemeClr val="dk1"/>
                </a:solidFill>
                <a:latin typeface="Garamond"/>
                <a:ea typeface="Garamond"/>
                <a:cs typeface="Garamond"/>
                <a:sym typeface="Garamond"/>
              </a:defRPr>
            </a:lvl5pPr>
            <a:lvl6pPr marL="2743200" marR="0" lvl="5"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dk1"/>
                </a:solidFill>
                <a:latin typeface="Garamond"/>
                <a:ea typeface="Garamond"/>
                <a:cs typeface="Garamond"/>
                <a:sym typeface="Garamond"/>
              </a:defRPr>
            </a:lvl6pPr>
            <a:lvl7pPr marL="3200400" marR="0" lvl="6" indent="-314325" algn="l" rtl="0">
              <a:lnSpc>
                <a:spcPct val="100000"/>
              </a:lnSpc>
              <a:spcBef>
                <a:spcPts val="270"/>
              </a:spcBef>
              <a:spcAft>
                <a:spcPts val="0"/>
              </a:spcAft>
              <a:buClr>
                <a:schemeClr val="accent1"/>
              </a:buClr>
              <a:buSzPts val="1350"/>
              <a:buFont typeface="Noto Sans Symbols"/>
              <a:buChar char="●"/>
              <a:defRPr sz="1350" b="0" i="0" u="none" strike="noStrike" cap="none">
                <a:solidFill>
                  <a:schemeClr val="dk1"/>
                </a:solidFill>
                <a:latin typeface="Garamond"/>
                <a:ea typeface="Garamond"/>
                <a:cs typeface="Garamond"/>
                <a:sym typeface="Garamond"/>
              </a:defRPr>
            </a:lvl7pPr>
            <a:lvl8pPr marL="3657600" marR="0" lvl="7" indent="-314325" algn="l" rtl="0">
              <a:lnSpc>
                <a:spcPct val="100000"/>
              </a:lnSpc>
              <a:spcBef>
                <a:spcPts val="270"/>
              </a:spcBef>
              <a:spcAft>
                <a:spcPts val="0"/>
              </a:spcAft>
              <a:buClr>
                <a:schemeClr val="accent2"/>
              </a:buClr>
              <a:buSzPts val="1350"/>
              <a:buFont typeface="Noto Sans Symbols"/>
              <a:buChar char="●"/>
              <a:defRPr sz="1350" b="0" i="0" u="none" strike="noStrike" cap="none">
                <a:solidFill>
                  <a:schemeClr val="dk1"/>
                </a:solidFill>
                <a:latin typeface="Garamond"/>
                <a:ea typeface="Garamond"/>
                <a:cs typeface="Garamond"/>
                <a:sym typeface="Garamond"/>
              </a:defRPr>
            </a:lvl8pPr>
            <a:lvl9pPr marL="4114800" marR="0" lvl="8" indent="-314325" algn="l" rtl="0">
              <a:lnSpc>
                <a:spcPct val="100000"/>
              </a:lnSpc>
              <a:spcBef>
                <a:spcPts val="270"/>
              </a:spcBef>
              <a:spcAft>
                <a:spcPts val="0"/>
              </a:spcAft>
              <a:buClr>
                <a:schemeClr val="accent3"/>
              </a:buClr>
              <a:buSzPts val="1350"/>
              <a:buFont typeface="Noto Sans Symbols"/>
              <a:buChar char="●"/>
              <a:defRPr sz="1350" b="0" i="0" u="none" strike="noStrike" cap="none">
                <a:solidFill>
                  <a:schemeClr val="dk1"/>
                </a:solidFill>
                <a:latin typeface="Garamond"/>
                <a:ea typeface="Garamond"/>
                <a:cs typeface="Garamond"/>
                <a:sym typeface="Garamond"/>
              </a:defRPr>
            </a:lvl9pPr>
          </a:lstStyle>
          <a:p>
            <a:endParaRPr/>
          </a:p>
        </p:txBody>
      </p:sp>
      <p:sp>
        <p:nvSpPr>
          <p:cNvPr id="31" name="Google Shape;31;p36"/>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41414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32" name="Google Shape;32;p36"/>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41414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33" name="Google Shape;33;p36"/>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te-vnutyj3m.dotezcdn.com/uploads/713ED1BAC461FE88.pdf?v=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2D_zITtVJG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ite-vnutyj3m.dotezcdn.com/uploads/849B6CFB78C2D4D3.pdf?v=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457200" y="3100302"/>
            <a:ext cx="8077200" cy="1547898"/>
          </a:xfrm>
          <a:prstGeom prst="rect">
            <a:avLst/>
          </a:prstGeom>
          <a:noFill/>
          <a:ln>
            <a:noFill/>
          </a:ln>
        </p:spPr>
        <p:txBody>
          <a:bodyPr spcFirstLastPara="1" wrap="square" lIns="118850" tIns="0" rIns="45700" bIns="0" anchor="b" anchorCtr="0">
            <a:normAutofit fontScale="55000" lnSpcReduction="20000"/>
          </a:bodyPr>
          <a:lstStyle/>
          <a:p>
            <a:pPr marL="0" lvl="0" indent="0" algn="ctr" rtl="0">
              <a:lnSpc>
                <a:spcPct val="100000"/>
              </a:lnSpc>
              <a:spcBef>
                <a:spcPts val="0"/>
              </a:spcBef>
              <a:spcAft>
                <a:spcPts val="0"/>
              </a:spcAft>
              <a:buSzPct val="48955"/>
              <a:buNone/>
            </a:pPr>
            <a:r>
              <a:rPr lang="en-US" sz="5229" b="1" i="1" dirty="0"/>
              <a:t>SAPACCY Symposium</a:t>
            </a:r>
          </a:p>
          <a:p>
            <a:pPr marL="0" lvl="0" indent="0" algn="ctr" rtl="0">
              <a:lnSpc>
                <a:spcPct val="100000"/>
              </a:lnSpc>
              <a:spcBef>
                <a:spcPts val="0"/>
              </a:spcBef>
              <a:spcAft>
                <a:spcPts val="0"/>
              </a:spcAft>
              <a:buSzPct val="48955"/>
              <a:buNone/>
            </a:pPr>
            <a:r>
              <a:rPr lang="en-US" sz="5229" b="1" i="1" dirty="0"/>
              <a:t>June 8, 2022</a:t>
            </a:r>
          </a:p>
          <a:p>
            <a:pPr marL="0" lvl="0" indent="0" algn="ctr" rtl="0">
              <a:lnSpc>
                <a:spcPct val="100000"/>
              </a:lnSpc>
              <a:spcBef>
                <a:spcPts val="0"/>
              </a:spcBef>
              <a:spcAft>
                <a:spcPts val="0"/>
              </a:spcAft>
              <a:buSzPct val="48955"/>
              <a:buNone/>
            </a:pPr>
            <a:r>
              <a:rPr lang="en-US" sz="5229" b="1" i="1" dirty="0"/>
              <a:t>By</a:t>
            </a:r>
          </a:p>
          <a:p>
            <a:pPr marL="0" lvl="0" indent="0" algn="ctr" rtl="0">
              <a:lnSpc>
                <a:spcPct val="100000"/>
              </a:lnSpc>
              <a:spcBef>
                <a:spcPts val="0"/>
              </a:spcBef>
              <a:spcAft>
                <a:spcPts val="0"/>
              </a:spcAft>
              <a:buSzPct val="48955"/>
              <a:buNone/>
            </a:pPr>
            <a:r>
              <a:rPr lang="en-US" sz="5229" b="1" i="1" dirty="0"/>
              <a:t>Robert S. Wright, MSW, RSW</a:t>
            </a:r>
            <a:endParaRPr sz="3200" dirty="0"/>
          </a:p>
        </p:txBody>
      </p:sp>
      <p:sp>
        <p:nvSpPr>
          <p:cNvPr id="72" name="Google Shape;72;p1"/>
          <p:cNvSpPr txBox="1">
            <a:spLocks noGrp="1"/>
          </p:cNvSpPr>
          <p:nvPr>
            <p:ph type="title"/>
          </p:nvPr>
        </p:nvSpPr>
        <p:spPr>
          <a:xfrm>
            <a:off x="457200" y="509500"/>
            <a:ext cx="8229600" cy="2590800"/>
          </a:xfrm>
          <a:prstGeom prst="rect">
            <a:avLst/>
          </a:prstGeom>
          <a:noFill/>
          <a:ln>
            <a:noFill/>
          </a:ln>
        </p:spPr>
        <p:txBody>
          <a:bodyPr spcFirstLastPara="1" wrap="square" lIns="91425" tIns="45700" rIns="45700" bIns="45700" anchor="ctr" anchorCtr="0">
            <a:noAutofit/>
          </a:bodyPr>
          <a:lstStyle/>
          <a:p>
            <a:pPr marL="0" lvl="0" indent="0" algn="ctr" rtl="0">
              <a:lnSpc>
                <a:spcPct val="100000"/>
              </a:lnSpc>
              <a:spcBef>
                <a:spcPts val="0"/>
              </a:spcBef>
              <a:spcAft>
                <a:spcPts val="0"/>
              </a:spcAft>
              <a:buClr>
                <a:srgbClr val="FFC700"/>
              </a:buClr>
              <a:buSzPts val="3300"/>
              <a:buFont typeface="Garamond"/>
              <a:buNone/>
            </a:pPr>
            <a:r>
              <a:rPr lang="en-US" sz="4075" dirty="0"/>
              <a:t>Africentricity:</a:t>
            </a:r>
            <a:br>
              <a:rPr lang="en-US" sz="4075" dirty="0"/>
            </a:br>
            <a:r>
              <a:rPr lang="en-US" sz="4075" dirty="0"/>
              <a:t>Imperative and Problematics</a:t>
            </a:r>
            <a:endParaRPr sz="407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7b1bc1f6b5_0_29"/>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What is Africentricity?</a:t>
            </a:r>
            <a:endParaRPr dirty="0"/>
          </a:p>
        </p:txBody>
      </p:sp>
      <p:sp>
        <p:nvSpPr>
          <p:cNvPr id="100" name="Google Shape;100;g7b1bc1f6b5_0_29"/>
          <p:cNvSpPr txBox="1">
            <a:spLocks noGrp="1"/>
          </p:cNvSpPr>
          <p:nvPr>
            <p:ph type="body" idx="1"/>
          </p:nvPr>
        </p:nvSpPr>
        <p:spPr>
          <a:xfrm>
            <a:off x="4572000" y="1775193"/>
            <a:ext cx="4114800" cy="4625700"/>
          </a:xfrm>
          <a:prstGeom prst="rect">
            <a:avLst/>
          </a:prstGeom>
          <a:noFill/>
          <a:ln>
            <a:noFill/>
          </a:ln>
        </p:spPr>
        <p:txBody>
          <a:bodyPr spcFirstLastPara="1" wrap="square" lIns="54850" tIns="91425" rIns="91425" bIns="45700" anchor="t" anchorCtr="0">
            <a:normAutofit/>
          </a:bodyPr>
          <a:lstStyle/>
          <a:p>
            <a:pPr marL="457200" lvl="0" indent="-320040" algn="l" rtl="0">
              <a:lnSpc>
                <a:spcPct val="100000"/>
              </a:lnSpc>
              <a:spcBef>
                <a:spcPts val="0"/>
              </a:spcBef>
              <a:spcAft>
                <a:spcPts val="0"/>
              </a:spcAft>
              <a:buSzPts val="1440"/>
              <a:buChar char="◼"/>
            </a:pPr>
            <a:r>
              <a:rPr lang="en-US" dirty="0"/>
              <a:t>The academic theory and approach to practice that centres African history and culture.</a:t>
            </a:r>
          </a:p>
          <a:p>
            <a:pPr marL="457200" lvl="0" indent="-320040" algn="l" rtl="0">
              <a:lnSpc>
                <a:spcPct val="100000"/>
              </a:lnSpc>
              <a:spcBef>
                <a:spcPts val="0"/>
              </a:spcBef>
              <a:spcAft>
                <a:spcPts val="0"/>
              </a:spcAft>
              <a:buSzPts val="1440"/>
              <a:buChar char="◼"/>
            </a:pPr>
            <a:r>
              <a:rPr lang="en-US" dirty="0"/>
              <a:t>First “codified as a practice” by Molefi Asante in 1980</a:t>
            </a:r>
          </a:p>
          <a:p>
            <a:pPr marL="457200" lvl="0" indent="-320040" algn="l" rtl="0">
              <a:lnSpc>
                <a:spcPct val="100000"/>
              </a:lnSpc>
              <a:spcBef>
                <a:spcPts val="0"/>
              </a:spcBef>
              <a:spcAft>
                <a:spcPts val="0"/>
              </a:spcAft>
              <a:buSzPts val="1440"/>
              <a:buChar char="◼"/>
            </a:pPr>
            <a:r>
              <a:rPr lang="en-US" dirty="0" err="1"/>
              <a:t>Nguzo</a:t>
            </a:r>
            <a:r>
              <a:rPr lang="en-US" dirty="0"/>
              <a:t> Saba, </a:t>
            </a:r>
            <a:r>
              <a:rPr lang="en-US" dirty="0" err="1"/>
              <a:t>Ma’at</a:t>
            </a:r>
            <a:r>
              <a:rPr lang="en-US" dirty="0"/>
              <a:t>, Ubuntu often associated with Africentricity </a:t>
            </a:r>
            <a:endParaRPr dirty="0"/>
          </a:p>
        </p:txBody>
      </p:sp>
      <p:pic>
        <p:nvPicPr>
          <p:cNvPr id="3" name="Picture 2" descr="Graphical user interface, application, Teams&#10;&#10;Description automatically generated">
            <a:extLst>
              <a:ext uri="{FF2B5EF4-FFF2-40B4-BE49-F238E27FC236}">
                <a16:creationId xmlns:a16="http://schemas.microsoft.com/office/drawing/2014/main" id="{7A636B03-63AC-423A-99A9-B3B3C0014562}"/>
              </a:ext>
            </a:extLst>
          </p:cNvPr>
          <p:cNvPicPr>
            <a:picLocks noChangeAspect="1"/>
          </p:cNvPicPr>
          <p:nvPr/>
        </p:nvPicPr>
        <p:blipFill>
          <a:blip r:embed="rId3"/>
          <a:stretch>
            <a:fillRect/>
          </a:stretch>
        </p:blipFill>
        <p:spPr>
          <a:xfrm>
            <a:off x="190926" y="2191106"/>
            <a:ext cx="4380819" cy="35627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11B0-9511-43CE-9B54-C2E205D25EE1}"/>
              </a:ext>
            </a:extLst>
          </p:cNvPr>
          <p:cNvSpPr>
            <a:spLocks noGrp="1"/>
          </p:cNvSpPr>
          <p:nvPr>
            <p:ph type="title"/>
          </p:nvPr>
        </p:nvSpPr>
        <p:spPr/>
        <p:txBody>
          <a:bodyPr/>
          <a:lstStyle/>
          <a:p>
            <a:r>
              <a:rPr lang="en-US" dirty="0" err="1"/>
              <a:t>Ma’at</a:t>
            </a:r>
            <a:endParaRPr lang="en-CA" dirty="0"/>
          </a:p>
        </p:txBody>
      </p:sp>
      <p:sp>
        <p:nvSpPr>
          <p:cNvPr id="3" name="Text Placeholder 2">
            <a:extLst>
              <a:ext uri="{FF2B5EF4-FFF2-40B4-BE49-F238E27FC236}">
                <a16:creationId xmlns:a16="http://schemas.microsoft.com/office/drawing/2014/main" id="{6F3E6E62-0E12-4C8A-82DC-D876A17A2D70}"/>
              </a:ext>
            </a:extLst>
          </p:cNvPr>
          <p:cNvSpPr>
            <a:spLocks noGrp="1"/>
          </p:cNvSpPr>
          <p:nvPr>
            <p:ph type="body" idx="1"/>
          </p:nvPr>
        </p:nvSpPr>
        <p:spPr>
          <a:xfrm>
            <a:off x="4572000" y="1792445"/>
            <a:ext cx="4114800" cy="4625700"/>
          </a:xfrm>
        </p:spPr>
        <p:txBody>
          <a:bodyPr/>
          <a:lstStyle/>
          <a:p>
            <a:r>
              <a:rPr lang="en-US" dirty="0" err="1"/>
              <a:t>Ma’at</a:t>
            </a:r>
            <a:r>
              <a:rPr lang="en-US" dirty="0"/>
              <a:t> refers to the ancient Egyptian concepts of truth, </a:t>
            </a:r>
            <a:r>
              <a:rPr lang="en-US" b="1" dirty="0"/>
              <a:t>balance</a:t>
            </a:r>
            <a:r>
              <a:rPr lang="en-US" dirty="0"/>
              <a:t>, order, </a:t>
            </a:r>
            <a:r>
              <a:rPr lang="en-US" b="1" dirty="0"/>
              <a:t>harmony</a:t>
            </a:r>
            <a:r>
              <a:rPr lang="en-US" dirty="0"/>
              <a:t>, law, morality, and justice.</a:t>
            </a:r>
          </a:p>
          <a:p>
            <a:r>
              <a:rPr lang="en-US" dirty="0"/>
              <a:t>The goddess, </a:t>
            </a:r>
            <a:r>
              <a:rPr lang="en-US" dirty="0" err="1"/>
              <a:t>Ma’at</a:t>
            </a:r>
            <a:r>
              <a:rPr lang="en-US" dirty="0"/>
              <a:t>, is the personification of those principles</a:t>
            </a:r>
            <a:endParaRPr lang="en-CA" dirty="0"/>
          </a:p>
        </p:txBody>
      </p:sp>
      <p:pic>
        <p:nvPicPr>
          <p:cNvPr id="5" name="Graphic 4">
            <a:extLst>
              <a:ext uri="{FF2B5EF4-FFF2-40B4-BE49-F238E27FC236}">
                <a16:creationId xmlns:a16="http://schemas.microsoft.com/office/drawing/2014/main" id="{6C158CD5-E435-450D-A57A-07A85B9E95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77638"/>
            <a:ext cx="3310759" cy="6858000"/>
          </a:xfrm>
          <a:prstGeom prst="rect">
            <a:avLst/>
          </a:prstGeom>
        </p:spPr>
      </p:pic>
    </p:spTree>
    <p:extLst>
      <p:ext uri="{BB962C8B-B14F-4D97-AF65-F5344CB8AC3E}">
        <p14:creationId xmlns:p14="http://schemas.microsoft.com/office/powerpoint/2010/main" val="421520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571C-3CD8-43E1-8F21-6EBC51B76771}"/>
              </a:ext>
            </a:extLst>
          </p:cNvPr>
          <p:cNvSpPr>
            <a:spLocks noGrp="1"/>
          </p:cNvSpPr>
          <p:nvPr>
            <p:ph type="title"/>
          </p:nvPr>
        </p:nvSpPr>
        <p:spPr/>
        <p:txBody>
          <a:bodyPr/>
          <a:lstStyle/>
          <a:p>
            <a:r>
              <a:rPr lang="en-US" dirty="0" err="1"/>
              <a:t>Nguzo</a:t>
            </a:r>
            <a:r>
              <a:rPr lang="en-US" dirty="0"/>
              <a:t> Saba</a:t>
            </a:r>
            <a:endParaRPr lang="en-CA" dirty="0"/>
          </a:p>
        </p:txBody>
      </p:sp>
      <p:sp>
        <p:nvSpPr>
          <p:cNvPr id="3" name="Text Placeholder 2">
            <a:extLst>
              <a:ext uri="{FF2B5EF4-FFF2-40B4-BE49-F238E27FC236}">
                <a16:creationId xmlns:a16="http://schemas.microsoft.com/office/drawing/2014/main" id="{8D4C5879-467E-4595-AEF7-69AE91CC4CE3}"/>
              </a:ext>
            </a:extLst>
          </p:cNvPr>
          <p:cNvSpPr>
            <a:spLocks noGrp="1"/>
          </p:cNvSpPr>
          <p:nvPr>
            <p:ph type="body" idx="1"/>
          </p:nvPr>
        </p:nvSpPr>
        <p:spPr>
          <a:xfrm>
            <a:off x="457200" y="1600201"/>
            <a:ext cx="8229600" cy="4526100"/>
          </a:xfrm>
        </p:spPr>
        <p:txBody>
          <a:bodyPr>
            <a:normAutofit fontScale="70000" lnSpcReduction="20000"/>
          </a:bodyPr>
          <a:lstStyle/>
          <a:p>
            <a:r>
              <a:rPr lang="en-US" dirty="0"/>
              <a:t>The seven principles of Kwanzaa, or </a:t>
            </a:r>
            <a:r>
              <a:rPr lang="en-US" dirty="0" err="1"/>
              <a:t>Nguzo</a:t>
            </a:r>
            <a:r>
              <a:rPr lang="en-US" dirty="0"/>
              <a:t> Saba were developed in 1965 by </a:t>
            </a:r>
            <a:r>
              <a:rPr lang="en-US" dirty="0" err="1"/>
              <a:t>Mualana</a:t>
            </a:r>
            <a:r>
              <a:rPr lang="en-US" dirty="0"/>
              <a:t> Karenga. Expressed in Swahili words, they were designed as expressions of fundamentals of African culture:</a:t>
            </a:r>
          </a:p>
          <a:p>
            <a:pPr lvl="1"/>
            <a:r>
              <a:rPr lang="en-US" dirty="0"/>
              <a:t>Umoja (Unity): To strive for and to maintain unity in the family, community, nation, and race.</a:t>
            </a:r>
          </a:p>
          <a:p>
            <a:pPr lvl="1"/>
            <a:r>
              <a:rPr lang="en-US" dirty="0" err="1"/>
              <a:t>Kujichagulia</a:t>
            </a:r>
            <a:r>
              <a:rPr lang="en-US" dirty="0"/>
              <a:t> (Self-determination): To define and name ourselves, as well as to create and speak for ourselves.</a:t>
            </a:r>
          </a:p>
          <a:p>
            <a:pPr lvl="1"/>
            <a:r>
              <a:rPr lang="en-US" dirty="0" err="1"/>
              <a:t>Ujima</a:t>
            </a:r>
            <a:r>
              <a:rPr lang="en-US" dirty="0"/>
              <a:t> (Collective work and responsibility): To build and maintain our community together and make our brothers' and sisters' problems our problems and to solve them together.</a:t>
            </a:r>
          </a:p>
          <a:p>
            <a:pPr lvl="1"/>
            <a:r>
              <a:rPr lang="en-US" dirty="0"/>
              <a:t>Ujamaa (Cooperative economics): To build and maintain our own stores, shops, and other businesses and to profit from them together.</a:t>
            </a:r>
          </a:p>
          <a:p>
            <a:pPr lvl="1"/>
            <a:r>
              <a:rPr lang="en-US" dirty="0"/>
              <a:t>Nia (Purpose): To make our collective vocation the building and developing of our community in order to restore our people to their traditional greatness.</a:t>
            </a:r>
          </a:p>
          <a:p>
            <a:pPr lvl="1"/>
            <a:r>
              <a:rPr lang="en-US" dirty="0" err="1"/>
              <a:t>Kuumba</a:t>
            </a:r>
            <a:r>
              <a:rPr lang="en-US" dirty="0"/>
              <a:t> (Creativity): To do always as much as we can, in the way we can, in order to leave our community more beautiful and beneficial than we inherited it.</a:t>
            </a:r>
          </a:p>
          <a:p>
            <a:pPr lvl="1"/>
            <a:r>
              <a:rPr lang="en-US" dirty="0"/>
              <a:t>Imani (Faith): To believe with all our hearts in our people, our parents, our teachers, our leaders, and the righteousness and victory of our struggle.</a:t>
            </a:r>
            <a:endParaRPr lang="en-CA" dirty="0"/>
          </a:p>
        </p:txBody>
      </p:sp>
    </p:spTree>
    <p:extLst>
      <p:ext uri="{BB962C8B-B14F-4D97-AF65-F5344CB8AC3E}">
        <p14:creationId xmlns:p14="http://schemas.microsoft.com/office/powerpoint/2010/main" val="393672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5BF0-C364-4FF1-9437-795B9C268E1B}"/>
              </a:ext>
            </a:extLst>
          </p:cNvPr>
          <p:cNvSpPr>
            <a:spLocks noGrp="1"/>
          </p:cNvSpPr>
          <p:nvPr>
            <p:ph type="title"/>
          </p:nvPr>
        </p:nvSpPr>
        <p:spPr/>
        <p:txBody>
          <a:bodyPr/>
          <a:lstStyle/>
          <a:p>
            <a:r>
              <a:rPr lang="en-US" dirty="0"/>
              <a:t>Ubuntu and Collectivity</a:t>
            </a:r>
            <a:endParaRPr lang="en-CA" dirty="0"/>
          </a:p>
        </p:txBody>
      </p:sp>
      <p:sp>
        <p:nvSpPr>
          <p:cNvPr id="3" name="Text Placeholder 2">
            <a:extLst>
              <a:ext uri="{FF2B5EF4-FFF2-40B4-BE49-F238E27FC236}">
                <a16:creationId xmlns:a16="http://schemas.microsoft.com/office/drawing/2014/main" id="{EBB42A0D-B1A7-43B8-B2E7-56E97882B975}"/>
              </a:ext>
            </a:extLst>
          </p:cNvPr>
          <p:cNvSpPr>
            <a:spLocks noGrp="1"/>
          </p:cNvSpPr>
          <p:nvPr>
            <p:ph type="body" idx="1"/>
          </p:nvPr>
        </p:nvSpPr>
        <p:spPr>
          <a:xfrm>
            <a:off x="457199" y="1600201"/>
            <a:ext cx="8229599" cy="4526100"/>
          </a:xfrm>
        </p:spPr>
        <p:txBody>
          <a:bodyPr/>
          <a:lstStyle/>
          <a:p>
            <a:r>
              <a:rPr lang="en-US" dirty="0"/>
              <a:t>A Bantu word meaning “humanity”</a:t>
            </a:r>
          </a:p>
          <a:p>
            <a:r>
              <a:rPr lang="en-US" dirty="0"/>
              <a:t>Often translated as “I am because we are”</a:t>
            </a:r>
          </a:p>
          <a:p>
            <a:r>
              <a:rPr lang="en-US" dirty="0"/>
              <a:t>The greatest principle in African philosophy is the concept of communalism.  It is central to African thought, culture, spirituality, and wellness.</a:t>
            </a:r>
          </a:p>
          <a:p>
            <a:r>
              <a:rPr lang="en-US" dirty="0"/>
              <a:t>This concept stands in contrast to Eurocentric concepts of individuality and centrality of “object”</a:t>
            </a:r>
            <a:endParaRPr lang="en-CA" dirty="0"/>
          </a:p>
        </p:txBody>
      </p:sp>
    </p:spTree>
    <p:extLst>
      <p:ext uri="{BB962C8B-B14F-4D97-AF65-F5344CB8AC3E}">
        <p14:creationId xmlns:p14="http://schemas.microsoft.com/office/powerpoint/2010/main" val="286343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D31C-EB33-4335-B8A5-7FDF65F17E6A}"/>
              </a:ext>
            </a:extLst>
          </p:cNvPr>
          <p:cNvSpPr>
            <a:spLocks noGrp="1"/>
          </p:cNvSpPr>
          <p:nvPr>
            <p:ph type="title"/>
          </p:nvPr>
        </p:nvSpPr>
        <p:spPr/>
        <p:txBody>
          <a:bodyPr/>
          <a:lstStyle/>
          <a:p>
            <a:r>
              <a:rPr lang="en-US" dirty="0"/>
              <a:t>Principles of Africentric MH Practice</a:t>
            </a:r>
            <a:endParaRPr lang="en-CA" dirty="0"/>
          </a:p>
        </p:txBody>
      </p:sp>
      <p:sp>
        <p:nvSpPr>
          <p:cNvPr id="3" name="Text Placeholder 2">
            <a:extLst>
              <a:ext uri="{FF2B5EF4-FFF2-40B4-BE49-F238E27FC236}">
                <a16:creationId xmlns:a16="http://schemas.microsoft.com/office/drawing/2014/main" id="{A37982B4-B2BD-4376-A3C5-7416A9A0E1D5}"/>
              </a:ext>
            </a:extLst>
          </p:cNvPr>
          <p:cNvSpPr>
            <a:spLocks noGrp="1"/>
          </p:cNvSpPr>
          <p:nvPr>
            <p:ph type="body" idx="1"/>
          </p:nvPr>
        </p:nvSpPr>
        <p:spPr/>
        <p:txBody>
          <a:bodyPr/>
          <a:lstStyle/>
          <a:p>
            <a:r>
              <a:rPr lang="en-US" dirty="0"/>
              <a:t>Beyond Western constructions of mental health and treatment, Africentric Mental Health Practice must:</a:t>
            </a:r>
          </a:p>
          <a:p>
            <a:pPr lvl="1"/>
            <a:r>
              <a:rPr lang="en-US" dirty="0"/>
              <a:t>Construct and place treatment in a therapeutic community*</a:t>
            </a:r>
          </a:p>
          <a:p>
            <a:pPr lvl="1"/>
            <a:r>
              <a:rPr lang="en-US" dirty="0"/>
              <a:t>Assess racial and cultural identity development and needs (CFI+)</a:t>
            </a:r>
          </a:p>
          <a:p>
            <a:pPr lvl="1"/>
            <a:r>
              <a:rPr lang="en-US" dirty="0"/>
              <a:t>Educate about and treat the presence of racial trauma</a:t>
            </a:r>
          </a:p>
          <a:p>
            <a:pPr lvl="1"/>
            <a:r>
              <a:rPr lang="en-US" dirty="0"/>
              <a:t>Educate about and promote resistance to anti-Black racism</a:t>
            </a:r>
          </a:p>
          <a:p>
            <a:pPr lvl="1"/>
            <a:endParaRPr lang="en-US" dirty="0"/>
          </a:p>
          <a:p>
            <a:pPr lvl="1"/>
            <a:endParaRPr lang="en-US" dirty="0"/>
          </a:p>
          <a:p>
            <a:pPr marL="594360" lvl="1" indent="0">
              <a:buNone/>
            </a:pPr>
            <a:r>
              <a:rPr lang="en-US" sz="1800" dirty="0"/>
              <a:t>*</a:t>
            </a:r>
            <a:r>
              <a:rPr lang="en-US" sz="1800" dirty="0" err="1"/>
              <a:t>Mkize</a:t>
            </a:r>
            <a:r>
              <a:rPr lang="en-US" sz="1800" dirty="0"/>
              <a:t>, D.L.. (2003). Towards an Afrocentric approach to psychiatry. South African Journal of Psychiatry. 9. 3-6. 10.4102/sajpsychiatry.v9i1.128. </a:t>
            </a:r>
            <a:endParaRPr lang="en-CA" sz="1800" dirty="0"/>
          </a:p>
        </p:txBody>
      </p:sp>
    </p:spTree>
    <p:extLst>
      <p:ext uri="{BB962C8B-B14F-4D97-AF65-F5344CB8AC3E}">
        <p14:creationId xmlns:p14="http://schemas.microsoft.com/office/powerpoint/2010/main" val="341568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FFC700"/>
              </a:buClr>
              <a:buSzPts val="3300"/>
              <a:buFont typeface="Garamond"/>
              <a:buNone/>
            </a:pPr>
            <a:r>
              <a:rPr lang="en-US" dirty="0"/>
              <a:t>This Work Goes Beyond the CFI</a:t>
            </a:r>
            <a:endParaRPr dirty="0"/>
          </a:p>
        </p:txBody>
      </p:sp>
      <p:pic>
        <p:nvPicPr>
          <p:cNvPr id="379" name="Google Shape;379;p30"/>
          <p:cNvPicPr preferRelativeResize="0">
            <a:picLocks noGrp="1"/>
          </p:cNvPicPr>
          <p:nvPr>
            <p:ph type="body" idx="1"/>
          </p:nvPr>
        </p:nvPicPr>
        <p:blipFill rotWithShape="1">
          <a:blip r:embed="rId3">
            <a:alphaModFix/>
          </a:blip>
          <a:srcRect/>
          <a:stretch/>
        </p:blipFill>
        <p:spPr>
          <a:xfrm>
            <a:off x="457200" y="1628800"/>
            <a:ext cx="8229600" cy="2099047"/>
          </a:xfrm>
          <a:prstGeom prst="rect">
            <a:avLst/>
          </a:prstGeom>
          <a:noFill/>
          <a:ln>
            <a:noFill/>
          </a:ln>
        </p:spPr>
      </p:pic>
      <p:sp>
        <p:nvSpPr>
          <p:cNvPr id="380" name="Google Shape;380;p30"/>
          <p:cNvSpPr txBox="1"/>
          <p:nvPr/>
        </p:nvSpPr>
        <p:spPr>
          <a:xfrm>
            <a:off x="683568" y="4267200"/>
            <a:ext cx="7632848" cy="18158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1"/>
              </a:buClr>
              <a:buSzPts val="2800"/>
              <a:buFont typeface="Noto Sans Symbols"/>
              <a:buChar char="▪"/>
            </a:pPr>
            <a:r>
              <a:rPr lang="en-US" sz="2800" b="0" i="0" u="none" strike="noStrike" cap="none">
                <a:solidFill>
                  <a:schemeClr val="dk1"/>
                </a:solidFill>
                <a:latin typeface="Garamond"/>
                <a:ea typeface="Garamond"/>
                <a:cs typeface="Garamond"/>
                <a:sym typeface="Garamond"/>
              </a:rPr>
              <a:t>CFI, developed over decades, provides a logical framework for cultural formulation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800"/>
              <a:buFont typeface="Noto Sans Symbols"/>
              <a:buChar char="▪"/>
            </a:pPr>
            <a:r>
              <a:rPr lang="en-US" sz="2800" b="0" i="0" u="none" strike="noStrike" cap="none">
                <a:solidFill>
                  <a:schemeClr val="dk1"/>
                </a:solidFill>
                <a:latin typeface="Garamond"/>
                <a:ea typeface="Garamond"/>
                <a:cs typeface="Garamond"/>
                <a:sym typeface="Garamond"/>
              </a:rPr>
              <a:t>Establishes the necessity of understanding clients’ cultural narratives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2E69-1B65-0EC0-AEC6-7A2A134CDC47}"/>
              </a:ext>
            </a:extLst>
          </p:cNvPr>
          <p:cNvSpPr>
            <a:spLocks noGrp="1"/>
          </p:cNvSpPr>
          <p:nvPr>
            <p:ph type="title"/>
          </p:nvPr>
        </p:nvSpPr>
        <p:spPr/>
        <p:txBody>
          <a:bodyPr/>
          <a:lstStyle/>
          <a:p>
            <a:r>
              <a:rPr lang="en-US" dirty="0"/>
              <a:t>Addiction - A Socio-cultural Phenomenon</a:t>
            </a:r>
            <a:endParaRPr lang="en-CA" dirty="0"/>
          </a:p>
        </p:txBody>
      </p:sp>
      <p:sp>
        <p:nvSpPr>
          <p:cNvPr id="3" name="Text Placeholder 2">
            <a:extLst>
              <a:ext uri="{FF2B5EF4-FFF2-40B4-BE49-F238E27FC236}">
                <a16:creationId xmlns:a16="http://schemas.microsoft.com/office/drawing/2014/main" id="{3C7009F4-0F6E-EB11-0BDA-606E37E4EF72}"/>
              </a:ext>
            </a:extLst>
          </p:cNvPr>
          <p:cNvSpPr>
            <a:spLocks noGrp="1"/>
          </p:cNvSpPr>
          <p:nvPr>
            <p:ph type="body" idx="1"/>
          </p:nvPr>
        </p:nvSpPr>
        <p:spPr/>
        <p:txBody>
          <a:bodyPr>
            <a:normAutofit/>
          </a:bodyPr>
          <a:lstStyle/>
          <a:p>
            <a:r>
              <a:rPr lang="en-US" b="0" i="0" dirty="0">
                <a:solidFill>
                  <a:srgbClr val="000000"/>
                </a:solidFill>
                <a:effectLst/>
                <a:latin typeface="Garamond" panose="02020404030301010803" pitchFamily="18" charset="0"/>
              </a:rPr>
              <a:t>To understand, prevent and treat addiction we must locate it culturally and apply Africentric principles to it.</a:t>
            </a:r>
            <a:endParaRPr lang="en-US" dirty="0">
              <a:solidFill>
                <a:srgbClr val="000000"/>
              </a:solidFill>
              <a:latin typeface="Garamond" panose="02020404030301010803" pitchFamily="18" charset="0"/>
            </a:endParaRPr>
          </a:p>
          <a:p>
            <a:endParaRPr lang="en-US" b="0" i="0" dirty="0">
              <a:solidFill>
                <a:srgbClr val="000000"/>
              </a:solidFill>
              <a:effectLst/>
              <a:latin typeface="Garamond" panose="02020404030301010803" pitchFamily="18" charset="0"/>
            </a:endParaRPr>
          </a:p>
          <a:p>
            <a:pPr marL="137160" indent="0">
              <a:buNone/>
            </a:pPr>
            <a:endParaRPr lang="en-US" b="0" i="0" dirty="0">
              <a:solidFill>
                <a:srgbClr val="000000"/>
              </a:solidFill>
              <a:effectLst/>
              <a:latin typeface="Garamond" panose="02020404030301010803" pitchFamily="18" charset="0"/>
            </a:endParaRPr>
          </a:p>
          <a:p>
            <a:r>
              <a:rPr lang="en-US" b="0" i="0" dirty="0">
                <a:solidFill>
                  <a:srgbClr val="000000"/>
                </a:solidFill>
                <a:effectLst/>
                <a:latin typeface="Garamond" panose="02020404030301010803" pitchFamily="18" charset="0"/>
              </a:rPr>
              <a:t>Wright, R. S, and Leader, T. (1997).  </a:t>
            </a:r>
            <a:r>
              <a:rPr lang="en-US" b="0" i="0" u="none" strike="noStrike" dirty="0">
                <a:solidFill>
                  <a:srgbClr val="00509E"/>
                </a:solidFill>
                <a:effectLst/>
                <a:latin typeface="Garamond" panose="02020404030301010803" pitchFamily="18" charset="0"/>
                <a:hlinkClick r:id="rId2"/>
              </a:rPr>
              <a:t>Prevention and treatment of addictions among North American persons of African descent: another look at the disease model</a:t>
            </a:r>
            <a:r>
              <a:rPr lang="en-US" b="0" i="0" u="none" strike="noStrike" dirty="0">
                <a:effectLst/>
                <a:latin typeface="Garamond" panose="02020404030301010803" pitchFamily="18" charset="0"/>
                <a:hlinkClick r:id="rId2"/>
              </a:rPr>
              <a:t>.</a:t>
            </a:r>
            <a:r>
              <a:rPr lang="en-US" b="0" i="0" dirty="0">
                <a:solidFill>
                  <a:srgbClr val="000000"/>
                </a:solidFill>
                <a:effectLst/>
                <a:latin typeface="Garamond" panose="02020404030301010803" pitchFamily="18" charset="0"/>
              </a:rPr>
              <a:t>  Paper available from the authors.</a:t>
            </a:r>
          </a:p>
        </p:txBody>
      </p:sp>
    </p:spTree>
    <p:extLst>
      <p:ext uri="{BB962C8B-B14F-4D97-AF65-F5344CB8AC3E}">
        <p14:creationId xmlns:p14="http://schemas.microsoft.com/office/powerpoint/2010/main" val="123814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a:t>Hx</a:t>
            </a:r>
            <a:r>
              <a:rPr lang="en-CA" dirty="0"/>
              <a:t> of African Substance Use Patterns</a:t>
            </a:r>
          </a:p>
        </p:txBody>
      </p:sp>
      <p:sp>
        <p:nvSpPr>
          <p:cNvPr id="3" name="Content Placeholder 2"/>
          <p:cNvSpPr>
            <a:spLocks noGrp="1"/>
          </p:cNvSpPr>
          <p:nvPr>
            <p:ph idx="1"/>
          </p:nvPr>
        </p:nvSpPr>
        <p:spPr/>
        <p:txBody>
          <a:bodyPr/>
          <a:lstStyle/>
          <a:p>
            <a:r>
              <a:rPr lang="en-CA" dirty="0"/>
              <a:t>Precolonial, culturally bounded, ritualized use:</a:t>
            </a:r>
          </a:p>
          <a:p>
            <a:pPr lvl="1"/>
            <a:r>
              <a:rPr lang="en-CA" dirty="0"/>
              <a:t>Fireside use by nomadic traders</a:t>
            </a:r>
          </a:p>
          <a:p>
            <a:pPr lvl="1"/>
            <a:r>
              <a:rPr lang="en-CA" dirty="0"/>
              <a:t>Hospitality shown to honored guests</a:t>
            </a:r>
          </a:p>
          <a:p>
            <a:pPr lvl="1"/>
            <a:r>
              <a:rPr lang="en-CA" dirty="0"/>
              <a:t>Religious and ritualistic use</a:t>
            </a:r>
          </a:p>
          <a:p>
            <a:pPr lvl="1"/>
            <a:endParaRPr lang="en-CA" dirty="0"/>
          </a:p>
          <a:p>
            <a:pPr lvl="1"/>
            <a:r>
              <a:rPr lang="en-CA" dirty="0" err="1"/>
              <a:t>Qat</a:t>
            </a:r>
            <a:r>
              <a:rPr lang="en-CA" dirty="0"/>
              <a:t>, Cannabis, fermented beverages, and a range of </a:t>
            </a:r>
            <a:r>
              <a:rPr lang="en-CA" dirty="0" err="1"/>
              <a:t>hallucinagins</a:t>
            </a:r>
            <a:endParaRPr lang="en-CA" dirty="0"/>
          </a:p>
        </p:txBody>
      </p:sp>
    </p:spTree>
    <p:extLst>
      <p:ext uri="{BB962C8B-B14F-4D97-AF65-F5344CB8AC3E}">
        <p14:creationId xmlns:p14="http://schemas.microsoft.com/office/powerpoint/2010/main" val="31861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European Trade Triangle</a:t>
            </a:r>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844083" y="1556792"/>
            <a:ext cx="7455834" cy="5442093"/>
          </a:xfrm>
          <a:prstGeom prst="rect">
            <a:avLst/>
          </a:prstGeom>
        </p:spPr>
      </p:pic>
    </p:spTree>
    <p:extLst>
      <p:ext uri="{BB962C8B-B14F-4D97-AF65-F5344CB8AC3E}">
        <p14:creationId xmlns:p14="http://schemas.microsoft.com/office/powerpoint/2010/main" val="414428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Fallacy of Re-habilitation</a:t>
            </a:r>
          </a:p>
        </p:txBody>
      </p:sp>
      <p:sp>
        <p:nvSpPr>
          <p:cNvPr id="3" name="Content Placeholder 2"/>
          <p:cNvSpPr>
            <a:spLocks noGrp="1"/>
          </p:cNvSpPr>
          <p:nvPr>
            <p:ph idx="1"/>
          </p:nvPr>
        </p:nvSpPr>
        <p:spPr/>
        <p:txBody>
          <a:bodyPr/>
          <a:lstStyle/>
          <a:p>
            <a:r>
              <a:rPr lang="en-CA" dirty="0"/>
              <a:t>Re-habilitation assumes use and addiction is the primary issue:</a:t>
            </a:r>
          </a:p>
          <a:p>
            <a:pPr lvl="1"/>
            <a:r>
              <a:rPr lang="en-CA" dirty="0"/>
              <a:t>Assumes pro-social functioning pre-drug use</a:t>
            </a:r>
          </a:p>
          <a:p>
            <a:pPr lvl="1"/>
            <a:r>
              <a:rPr lang="en-CA" dirty="0"/>
              <a:t>Assumes stopping use and returning to pre-use life is desirable and possible</a:t>
            </a:r>
          </a:p>
          <a:p>
            <a:pPr lvl="1"/>
            <a:endParaRPr lang="en-CA" dirty="0"/>
          </a:p>
        </p:txBody>
      </p:sp>
    </p:spTree>
    <p:extLst>
      <p:ext uri="{BB962C8B-B14F-4D97-AF65-F5344CB8AC3E}">
        <p14:creationId xmlns:p14="http://schemas.microsoft.com/office/powerpoint/2010/main" val="360815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is Robert Wright?</a:t>
            </a:r>
          </a:p>
        </p:txBody>
      </p:sp>
      <p:sp>
        <p:nvSpPr>
          <p:cNvPr id="3" name="Content Placeholder 2"/>
          <p:cNvSpPr>
            <a:spLocks noGrp="1"/>
          </p:cNvSpPr>
          <p:nvPr>
            <p:ph idx="1"/>
          </p:nvPr>
        </p:nvSpPr>
        <p:spPr>
          <a:xfrm>
            <a:off x="457200" y="1775193"/>
            <a:ext cx="4343400" cy="4625609"/>
          </a:xfrm>
        </p:spPr>
        <p:txBody>
          <a:bodyPr>
            <a:normAutofit fontScale="92500"/>
          </a:bodyPr>
          <a:lstStyle/>
          <a:p>
            <a:r>
              <a:rPr lang="en-CA" sz="2800" dirty="0"/>
              <a:t>A Social Work clinician</a:t>
            </a:r>
          </a:p>
          <a:p>
            <a:r>
              <a:rPr lang="en-CA" sz="2800" dirty="0"/>
              <a:t>Former: </a:t>
            </a:r>
          </a:p>
          <a:p>
            <a:pPr lvl="1"/>
            <a:r>
              <a:rPr lang="en-CA" sz="2500" dirty="0"/>
              <a:t>RR-Coord, DDSB</a:t>
            </a:r>
          </a:p>
          <a:p>
            <a:pPr lvl="1"/>
            <a:r>
              <a:rPr lang="en-CA" sz="2800" dirty="0" err="1"/>
              <a:t>Ex.Dir</a:t>
            </a:r>
            <a:r>
              <a:rPr lang="en-CA" sz="2800" dirty="0"/>
              <a:t>. Ch &amp; </a:t>
            </a:r>
            <a:r>
              <a:rPr lang="en-CA" sz="2800" dirty="0" err="1"/>
              <a:t>Yth</a:t>
            </a:r>
            <a:r>
              <a:rPr lang="en-CA" sz="2800" dirty="0"/>
              <a:t> Strat.</a:t>
            </a:r>
          </a:p>
          <a:p>
            <a:r>
              <a:rPr lang="en-CA" sz="2800" dirty="0"/>
              <a:t>Ex. Dir. </a:t>
            </a:r>
          </a:p>
          <a:p>
            <a:pPr lvl="1"/>
            <a:r>
              <a:rPr lang="en-CA" sz="2500" dirty="0"/>
              <a:t>Peoples’ Counselling Clinic</a:t>
            </a:r>
          </a:p>
          <a:p>
            <a:pPr lvl="1"/>
            <a:r>
              <a:rPr lang="en-CA" sz="2500" dirty="0"/>
              <a:t>ANS Justice Institute</a:t>
            </a:r>
          </a:p>
          <a:p>
            <a:r>
              <a:rPr lang="en-CA" sz="2800" dirty="0"/>
              <a:t>Taught in 4 MEd Africentric Cohorts</a:t>
            </a:r>
          </a:p>
          <a:p>
            <a:r>
              <a:rPr lang="en-CA" sz="2800" dirty="0"/>
              <a:t>Pioneer of Impact of Race and Culture Assessments</a:t>
            </a:r>
          </a:p>
          <a:p>
            <a:endParaRPr lang="en-CA" sz="2800" dirty="0"/>
          </a:p>
        </p:txBody>
      </p:sp>
      <p:pic>
        <p:nvPicPr>
          <p:cNvPr id="6" name="Picture 5" descr="A person wearing glasses and a white shirt&#10;&#10;Description automatically generated with low confidence">
            <a:extLst>
              <a:ext uri="{FF2B5EF4-FFF2-40B4-BE49-F238E27FC236}">
                <a16:creationId xmlns:a16="http://schemas.microsoft.com/office/drawing/2014/main" id="{36E9FF66-5F91-CC28-6F90-601890D40D97}"/>
              </a:ext>
            </a:extLst>
          </p:cNvPr>
          <p:cNvPicPr>
            <a:picLocks noChangeAspect="1"/>
          </p:cNvPicPr>
          <p:nvPr/>
        </p:nvPicPr>
        <p:blipFill>
          <a:blip r:embed="rId2"/>
          <a:stretch>
            <a:fillRect/>
          </a:stretch>
        </p:blipFill>
        <p:spPr>
          <a:xfrm>
            <a:off x="5404444" y="1775193"/>
            <a:ext cx="3308230" cy="4135288"/>
          </a:xfrm>
          <a:prstGeom prst="rect">
            <a:avLst/>
          </a:prstGeom>
        </p:spPr>
      </p:pic>
    </p:spTree>
    <p:extLst>
      <p:ext uri="{BB962C8B-B14F-4D97-AF65-F5344CB8AC3E}">
        <p14:creationId xmlns:p14="http://schemas.microsoft.com/office/powerpoint/2010/main" val="168339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00"/>
          </a:xfrm>
        </p:spPr>
        <p:txBody>
          <a:bodyPr/>
          <a:lstStyle/>
          <a:p>
            <a:r>
              <a:rPr lang="en-CA" dirty="0"/>
              <a:t>Colonialism and Enslavement</a:t>
            </a:r>
          </a:p>
        </p:txBody>
      </p:sp>
      <p:sp>
        <p:nvSpPr>
          <p:cNvPr id="3" name="Content Placeholder 2"/>
          <p:cNvSpPr>
            <a:spLocks noGrp="1"/>
          </p:cNvSpPr>
          <p:nvPr>
            <p:ph idx="1"/>
          </p:nvPr>
        </p:nvSpPr>
        <p:spPr/>
        <p:txBody>
          <a:bodyPr/>
          <a:lstStyle/>
          <a:p>
            <a:r>
              <a:rPr lang="en-CA" dirty="0"/>
              <a:t>Disrupted the culture of African peoples</a:t>
            </a:r>
          </a:p>
          <a:p>
            <a:r>
              <a:rPr lang="en-CA" dirty="0"/>
              <a:t>Removed all cultural limits around substance use</a:t>
            </a:r>
          </a:p>
          <a:p>
            <a:r>
              <a:rPr lang="en-CA" dirty="0"/>
              <a:t>Left a gaping “cultural hole”</a:t>
            </a:r>
          </a:p>
          <a:p>
            <a:r>
              <a:rPr lang="en-CA" dirty="0"/>
              <a:t>Gangster hip-hop, criminal and drug culture may be substantially more functional and accessible than African culture</a:t>
            </a:r>
          </a:p>
          <a:p>
            <a:r>
              <a:rPr lang="en-CA" dirty="0"/>
              <a:t>Given this, rehabilitation may not be desirable or possible</a:t>
            </a:r>
          </a:p>
        </p:txBody>
      </p:sp>
    </p:spTree>
    <p:extLst>
      <p:ext uri="{BB962C8B-B14F-4D97-AF65-F5344CB8AC3E}">
        <p14:creationId xmlns:p14="http://schemas.microsoft.com/office/powerpoint/2010/main" val="224685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D7C-2831-7EAD-8D7F-D8E0EEE3E380}"/>
              </a:ext>
            </a:extLst>
          </p:cNvPr>
          <p:cNvSpPr>
            <a:spLocks noGrp="1"/>
          </p:cNvSpPr>
          <p:nvPr>
            <p:ph type="title"/>
          </p:nvPr>
        </p:nvSpPr>
        <p:spPr/>
        <p:txBody>
          <a:bodyPr/>
          <a:lstStyle/>
          <a:p>
            <a:r>
              <a:rPr lang="en-US" dirty="0"/>
              <a:t>Racism and Substance Use and Trafficking</a:t>
            </a:r>
            <a:endParaRPr lang="en-CA" dirty="0"/>
          </a:p>
        </p:txBody>
      </p:sp>
      <p:sp>
        <p:nvSpPr>
          <p:cNvPr id="3" name="Text Placeholder 2">
            <a:extLst>
              <a:ext uri="{FF2B5EF4-FFF2-40B4-BE49-F238E27FC236}">
                <a16:creationId xmlns:a16="http://schemas.microsoft.com/office/drawing/2014/main" id="{E4C59250-A29C-8C6D-3E7A-66461C10804C}"/>
              </a:ext>
            </a:extLst>
          </p:cNvPr>
          <p:cNvSpPr>
            <a:spLocks noGrp="1"/>
          </p:cNvSpPr>
          <p:nvPr>
            <p:ph type="body" idx="1"/>
          </p:nvPr>
        </p:nvSpPr>
        <p:spPr/>
        <p:txBody>
          <a:bodyPr/>
          <a:lstStyle/>
          <a:p>
            <a:r>
              <a:rPr lang="en-US" dirty="0"/>
              <a:t>The Godfather </a:t>
            </a:r>
            <a:r>
              <a:rPr lang="en-US" dirty="0">
                <a:hlinkClick r:id="rId2"/>
              </a:rPr>
              <a:t>https://www.youtube.com/watch?v=2D_zITtVJGA</a:t>
            </a:r>
            <a:endParaRPr lang="en-US" dirty="0"/>
          </a:p>
          <a:p>
            <a:endParaRPr lang="en-US" dirty="0"/>
          </a:p>
        </p:txBody>
      </p:sp>
    </p:spTree>
    <p:extLst>
      <p:ext uri="{BB962C8B-B14F-4D97-AF65-F5344CB8AC3E}">
        <p14:creationId xmlns:p14="http://schemas.microsoft.com/office/powerpoint/2010/main" val="423903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Sociocultural Treatment Model</a:t>
            </a:r>
          </a:p>
        </p:txBody>
      </p:sp>
      <p:sp>
        <p:nvSpPr>
          <p:cNvPr id="3" name="Content Placeholder 2"/>
          <p:cNvSpPr>
            <a:spLocks noGrp="1"/>
          </p:cNvSpPr>
          <p:nvPr>
            <p:ph idx="1"/>
          </p:nvPr>
        </p:nvSpPr>
        <p:spPr/>
        <p:txBody>
          <a:bodyPr/>
          <a:lstStyle/>
          <a:p>
            <a:r>
              <a:rPr lang="en-CA" dirty="0"/>
              <a:t>Critical curriculum that analyzes the past present and future of racialized and Aboriginal peoples</a:t>
            </a:r>
          </a:p>
          <a:p>
            <a:r>
              <a:rPr lang="en-CA" dirty="0"/>
              <a:t>Use of culturally appropriate &amp; competent facilitators</a:t>
            </a:r>
          </a:p>
          <a:p>
            <a:r>
              <a:rPr lang="en-CA" dirty="0"/>
              <a:t>Group work focusses on community building and reestablishment of historical cultural norms and practices or the creation of new rituals (e.g. Kwanzaa)</a:t>
            </a:r>
          </a:p>
          <a:p>
            <a:r>
              <a:rPr lang="en-CA" dirty="0"/>
              <a:t>Community development, political and social activism an essential component to acknowledge and address injustice</a:t>
            </a:r>
          </a:p>
          <a:p>
            <a:r>
              <a:rPr lang="en-CA" dirty="0"/>
              <a:t>Promotes critical analysis and efforts to reclaim pre-European contact level of cultural cohesion</a:t>
            </a:r>
          </a:p>
          <a:p>
            <a:endParaRPr lang="en-CA" dirty="0"/>
          </a:p>
          <a:p>
            <a:endParaRPr lang="en-CA" dirty="0"/>
          </a:p>
        </p:txBody>
      </p:sp>
    </p:spTree>
    <p:extLst>
      <p:ext uri="{BB962C8B-B14F-4D97-AF65-F5344CB8AC3E}">
        <p14:creationId xmlns:p14="http://schemas.microsoft.com/office/powerpoint/2010/main" val="276281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7E2A-4000-1B2A-1804-E866A31E05C3}"/>
              </a:ext>
            </a:extLst>
          </p:cNvPr>
          <p:cNvSpPr>
            <a:spLocks noGrp="1"/>
          </p:cNvSpPr>
          <p:nvPr>
            <p:ph type="title"/>
          </p:nvPr>
        </p:nvSpPr>
        <p:spPr/>
        <p:txBody>
          <a:bodyPr/>
          <a:lstStyle/>
          <a:p>
            <a:r>
              <a:rPr lang="en-US" dirty="0"/>
              <a:t>Advocacy – An Essential Intervention</a:t>
            </a:r>
            <a:endParaRPr lang="en-CA" dirty="0"/>
          </a:p>
        </p:txBody>
      </p:sp>
      <p:pic>
        <p:nvPicPr>
          <p:cNvPr id="4" name="Picture 3">
            <a:extLst>
              <a:ext uri="{FF2B5EF4-FFF2-40B4-BE49-F238E27FC236}">
                <a16:creationId xmlns:a16="http://schemas.microsoft.com/office/drawing/2014/main" id="{14C1454B-7472-73AF-3AEA-4E2CA2A55906}"/>
              </a:ext>
            </a:extLst>
          </p:cNvPr>
          <p:cNvPicPr>
            <a:picLocks noChangeAspect="1"/>
          </p:cNvPicPr>
          <p:nvPr/>
        </p:nvPicPr>
        <p:blipFill>
          <a:blip r:embed="rId3"/>
          <a:stretch>
            <a:fillRect/>
          </a:stretch>
        </p:blipFill>
        <p:spPr>
          <a:xfrm>
            <a:off x="0" y="1635835"/>
            <a:ext cx="9144000" cy="4812958"/>
          </a:xfrm>
          <a:prstGeom prst="rect">
            <a:avLst/>
          </a:prstGeom>
        </p:spPr>
      </p:pic>
    </p:spTree>
    <p:extLst>
      <p:ext uri="{BB962C8B-B14F-4D97-AF65-F5344CB8AC3E}">
        <p14:creationId xmlns:p14="http://schemas.microsoft.com/office/powerpoint/2010/main" val="403233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d4c953b31d_1_36"/>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Racism’s Effect on All Peoples</a:t>
            </a:r>
            <a:endParaRPr dirty="0"/>
          </a:p>
        </p:txBody>
      </p:sp>
      <p:sp>
        <p:nvSpPr>
          <p:cNvPr id="304" name="Google Shape;304;gd4c953b31d_1_36"/>
          <p:cNvSpPr txBox="1">
            <a:spLocks noGrp="1"/>
          </p:cNvSpPr>
          <p:nvPr>
            <p:ph type="body" idx="2"/>
          </p:nvPr>
        </p:nvSpPr>
        <p:spPr>
          <a:xfrm>
            <a:off x="4648200" y="1600201"/>
            <a:ext cx="4038600" cy="4526100"/>
          </a:xfrm>
          <a:prstGeom prst="rect">
            <a:avLst/>
          </a:prstGeom>
          <a:noFill/>
          <a:ln>
            <a:noFill/>
          </a:ln>
        </p:spPr>
        <p:txBody>
          <a:bodyPr spcFirstLastPara="1" wrap="square" lIns="54850" tIns="91425" rIns="91425" bIns="45700" anchor="t" anchorCtr="0">
            <a:noAutofit/>
          </a:bodyPr>
          <a:lstStyle/>
          <a:p>
            <a:pPr marL="342900" lvl="0" indent="-342900" algn="l" rtl="0">
              <a:lnSpc>
                <a:spcPct val="100000"/>
              </a:lnSpc>
              <a:spcBef>
                <a:spcPts val="0"/>
              </a:spcBef>
              <a:spcAft>
                <a:spcPts val="0"/>
              </a:spcAft>
              <a:buClr>
                <a:srgbClr val="A5300F"/>
              </a:buClr>
              <a:buSzPts val="1740"/>
              <a:buFont typeface="Garamond"/>
              <a:buChar char="►"/>
            </a:pPr>
            <a:r>
              <a:rPr lang="en-US" sz="2100">
                <a:solidFill>
                  <a:srgbClr val="3F3F3F"/>
                </a:solidFill>
              </a:rPr>
              <a:t>On BIPOC Peoples</a:t>
            </a:r>
            <a:endParaRPr sz="21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Historical Legacy of Underprivilege</a:t>
            </a:r>
            <a:endParaRPr sz="19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Intergenerational Trauma</a:t>
            </a:r>
            <a:endParaRPr sz="19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Post Traumatic Slave Syndrome**</a:t>
            </a:r>
            <a:endParaRPr sz="19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The Advantage of Disadvantage</a:t>
            </a:r>
            <a:endParaRPr sz="1900">
              <a:solidFill>
                <a:srgbClr val="3F3F3F"/>
              </a:solidFill>
            </a:endParaRPr>
          </a:p>
          <a:p>
            <a:pPr marL="457200" lvl="1" indent="0" algn="l" rtl="0">
              <a:lnSpc>
                <a:spcPct val="100000"/>
              </a:lnSpc>
              <a:spcBef>
                <a:spcPts val="1000"/>
              </a:spcBef>
              <a:spcAft>
                <a:spcPts val="0"/>
              </a:spcAft>
              <a:buClr>
                <a:schemeClr val="dk1"/>
              </a:buClr>
              <a:buSzPts val="1280"/>
              <a:buFont typeface="Arial"/>
              <a:buNone/>
            </a:pPr>
            <a:r>
              <a:rPr lang="en-US" sz="1900">
                <a:solidFill>
                  <a:srgbClr val="3F3F3F"/>
                </a:solidFill>
              </a:rPr>
              <a:t>**Leary, J. (2017). Post traumatic slave syndrome : America's legacy of enduring injury and healing (Newly revised and updated ed.). Portland, Oregon]: Joy DeGruy Publications.	</a:t>
            </a:r>
            <a:endParaRPr sz="1900">
              <a:solidFill>
                <a:srgbClr val="3F3F3F"/>
              </a:solidFill>
            </a:endParaRPr>
          </a:p>
          <a:p>
            <a:pPr marL="0" lvl="0" indent="0" algn="l" rtl="0">
              <a:lnSpc>
                <a:spcPct val="100000"/>
              </a:lnSpc>
              <a:spcBef>
                <a:spcPts val="0"/>
              </a:spcBef>
              <a:spcAft>
                <a:spcPts val="0"/>
              </a:spcAft>
              <a:buSzPts val="2240"/>
              <a:buNone/>
            </a:pPr>
            <a:endParaRPr sz="3100"/>
          </a:p>
        </p:txBody>
      </p:sp>
      <p:sp>
        <p:nvSpPr>
          <p:cNvPr id="3" name="Text Placeholder 2">
            <a:extLst>
              <a:ext uri="{FF2B5EF4-FFF2-40B4-BE49-F238E27FC236}">
                <a16:creationId xmlns:a16="http://schemas.microsoft.com/office/drawing/2014/main" id="{188C825A-C3AD-4BE1-991F-D7AC081414DA}"/>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7952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d4c953b31d_1_36"/>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Racism’s Effect on All Peoples</a:t>
            </a:r>
            <a:endParaRPr dirty="0"/>
          </a:p>
        </p:txBody>
      </p:sp>
      <p:sp>
        <p:nvSpPr>
          <p:cNvPr id="303" name="Google Shape;303;gd4c953b31d_1_36"/>
          <p:cNvSpPr txBox="1">
            <a:spLocks noGrp="1"/>
          </p:cNvSpPr>
          <p:nvPr>
            <p:ph type="body" idx="1"/>
          </p:nvPr>
        </p:nvSpPr>
        <p:spPr>
          <a:xfrm>
            <a:off x="457200" y="1600200"/>
            <a:ext cx="4038600" cy="4800599"/>
          </a:xfrm>
          <a:prstGeom prst="rect">
            <a:avLst/>
          </a:prstGeom>
          <a:noFill/>
          <a:ln>
            <a:noFill/>
          </a:ln>
        </p:spPr>
        <p:txBody>
          <a:bodyPr spcFirstLastPara="1" wrap="square" lIns="54850" tIns="91425" rIns="91425" bIns="45700" anchor="t" anchorCtr="0">
            <a:noAutofit/>
          </a:bodyPr>
          <a:lstStyle/>
          <a:p>
            <a:pPr marL="342900" lvl="0" indent="-342900" algn="l" rtl="0">
              <a:lnSpc>
                <a:spcPct val="90000"/>
              </a:lnSpc>
              <a:spcBef>
                <a:spcPts val="0"/>
              </a:spcBef>
              <a:spcAft>
                <a:spcPts val="0"/>
              </a:spcAft>
              <a:buClr>
                <a:srgbClr val="A5300F"/>
              </a:buClr>
              <a:buSzPts val="1740"/>
              <a:buFont typeface="Garamond"/>
              <a:buChar char="►"/>
            </a:pPr>
            <a:r>
              <a:rPr lang="en-US" sz="2100" dirty="0">
                <a:solidFill>
                  <a:srgbClr val="3F3F3F"/>
                </a:solidFill>
              </a:rPr>
              <a:t>On White People</a:t>
            </a:r>
            <a:endParaRPr sz="2100" dirty="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dirty="0">
                <a:solidFill>
                  <a:srgbClr val="3F3F3F"/>
                </a:solidFill>
              </a:rPr>
              <a:t>White Privilege</a:t>
            </a:r>
            <a:endParaRPr sz="1900" dirty="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dirty="0">
                <a:solidFill>
                  <a:srgbClr val="3F3F3F"/>
                </a:solidFill>
              </a:rPr>
              <a:t>White Supremacist Acculturation</a:t>
            </a:r>
            <a:endParaRPr sz="1900" dirty="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dirty="0">
                <a:solidFill>
                  <a:srgbClr val="3F3F3F"/>
                </a:solidFill>
              </a:rPr>
              <a:t>Absence of Cultural Competence</a:t>
            </a:r>
            <a:endParaRPr sz="1900" dirty="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dirty="0">
                <a:solidFill>
                  <a:srgbClr val="3F3F3F"/>
                </a:solidFill>
              </a:rPr>
              <a:t>White Empathy, White Guilt, White Fear*, White Fragility</a:t>
            </a:r>
            <a:endParaRPr sz="1900" dirty="0">
              <a:solidFill>
                <a:srgbClr val="3F3F3F"/>
              </a:solidFill>
            </a:endParaRPr>
          </a:p>
          <a:p>
            <a:pPr marL="457200" lvl="1" indent="0" algn="l" rtl="0">
              <a:lnSpc>
                <a:spcPct val="90000"/>
              </a:lnSpc>
              <a:spcBef>
                <a:spcPts val="1000"/>
              </a:spcBef>
              <a:spcAft>
                <a:spcPts val="0"/>
              </a:spcAft>
              <a:buSzPts val="2160"/>
              <a:buNone/>
            </a:pPr>
            <a:r>
              <a:rPr lang="en-US" sz="1900" dirty="0">
                <a:solidFill>
                  <a:srgbClr val="3F3F3F"/>
                </a:solidFill>
              </a:rPr>
              <a:t>*</a:t>
            </a:r>
            <a:r>
              <a:rPr lang="en-US" sz="1900" dirty="0" err="1">
                <a:solidFill>
                  <a:srgbClr val="3F3F3F"/>
                </a:solidFill>
              </a:rPr>
              <a:t>Spanierman</a:t>
            </a:r>
            <a:r>
              <a:rPr lang="en-US" sz="1900" dirty="0">
                <a:solidFill>
                  <a:srgbClr val="3F3F3F"/>
                </a:solidFill>
              </a:rPr>
              <a:t>, L. B., Todd, N. R., &amp; Anderson, C. J. (2009). Psychosocial costs of racism to Whites: Understanding patterns among university students. Journal of counseling psychology, 56(2), 239–252. https://doi.org/10.1037/a0015432</a:t>
            </a:r>
            <a:endParaRPr sz="3100" dirty="0"/>
          </a:p>
        </p:txBody>
      </p:sp>
      <p:sp>
        <p:nvSpPr>
          <p:cNvPr id="304" name="Google Shape;304;gd4c953b31d_1_36"/>
          <p:cNvSpPr txBox="1">
            <a:spLocks noGrp="1"/>
          </p:cNvSpPr>
          <p:nvPr>
            <p:ph type="body" idx="2"/>
          </p:nvPr>
        </p:nvSpPr>
        <p:spPr>
          <a:xfrm>
            <a:off x="4648200" y="1600200"/>
            <a:ext cx="4038600" cy="4912111"/>
          </a:xfrm>
          <a:prstGeom prst="rect">
            <a:avLst/>
          </a:prstGeom>
          <a:noFill/>
          <a:ln>
            <a:noFill/>
          </a:ln>
        </p:spPr>
        <p:txBody>
          <a:bodyPr spcFirstLastPara="1" wrap="square" lIns="54850" tIns="91425" rIns="91425" bIns="45700" anchor="t" anchorCtr="0">
            <a:noAutofit/>
          </a:bodyPr>
          <a:lstStyle/>
          <a:p>
            <a:pPr marL="342900" lvl="0" indent="-342900" algn="l" rtl="0">
              <a:lnSpc>
                <a:spcPct val="100000"/>
              </a:lnSpc>
              <a:spcBef>
                <a:spcPts val="0"/>
              </a:spcBef>
              <a:spcAft>
                <a:spcPts val="0"/>
              </a:spcAft>
              <a:buClr>
                <a:srgbClr val="A5300F"/>
              </a:buClr>
              <a:buSzPts val="1740"/>
              <a:buFont typeface="Garamond"/>
              <a:buChar char="►"/>
            </a:pPr>
            <a:r>
              <a:rPr lang="en-US" sz="2100" dirty="0">
                <a:solidFill>
                  <a:srgbClr val="3F3F3F"/>
                </a:solidFill>
              </a:rPr>
              <a:t>On BIPOC Peoples</a:t>
            </a:r>
            <a:endParaRPr sz="2100" dirty="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dirty="0">
                <a:solidFill>
                  <a:srgbClr val="3F3F3F"/>
                </a:solidFill>
              </a:rPr>
              <a:t>Historical Legacy of Underprivilege</a:t>
            </a:r>
            <a:endParaRPr sz="1900" dirty="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dirty="0">
                <a:solidFill>
                  <a:srgbClr val="3F3F3F"/>
                </a:solidFill>
              </a:rPr>
              <a:t>Intergenerational Trauma</a:t>
            </a:r>
            <a:endParaRPr sz="1900" dirty="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dirty="0">
                <a:solidFill>
                  <a:srgbClr val="3F3F3F"/>
                </a:solidFill>
              </a:rPr>
              <a:t>Post Traumatic Slave Syndrome**</a:t>
            </a:r>
            <a:endParaRPr sz="1900" dirty="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dirty="0">
                <a:solidFill>
                  <a:srgbClr val="3F3F3F"/>
                </a:solidFill>
              </a:rPr>
              <a:t>The Advantage of Disadvantage</a:t>
            </a:r>
            <a:endParaRPr sz="1900" dirty="0">
              <a:solidFill>
                <a:srgbClr val="3F3F3F"/>
              </a:solidFill>
            </a:endParaRPr>
          </a:p>
          <a:p>
            <a:pPr marL="457200" lvl="1" indent="0" algn="l" rtl="0">
              <a:lnSpc>
                <a:spcPct val="100000"/>
              </a:lnSpc>
              <a:spcBef>
                <a:spcPts val="1000"/>
              </a:spcBef>
              <a:spcAft>
                <a:spcPts val="0"/>
              </a:spcAft>
              <a:buClr>
                <a:schemeClr val="dk1"/>
              </a:buClr>
              <a:buSzPts val="1280"/>
              <a:buFont typeface="Arial"/>
              <a:buNone/>
            </a:pPr>
            <a:r>
              <a:rPr lang="en-US" sz="1900" dirty="0">
                <a:solidFill>
                  <a:srgbClr val="3F3F3F"/>
                </a:solidFill>
              </a:rPr>
              <a:t>**Leary, J. (2017). Post traumatic slave syndrome : America's legacy of enduring injury and healing (Newly revised and updated ed.). Portland, Oregon]: Joy DeGruy Publications.	</a:t>
            </a:r>
            <a:endParaRPr sz="1900" dirty="0">
              <a:solidFill>
                <a:srgbClr val="3F3F3F"/>
              </a:solidFill>
            </a:endParaRPr>
          </a:p>
          <a:p>
            <a:pPr marL="0" lvl="0" indent="0" algn="l" rtl="0">
              <a:lnSpc>
                <a:spcPct val="100000"/>
              </a:lnSpc>
              <a:spcBef>
                <a:spcPts val="0"/>
              </a:spcBef>
              <a:spcAft>
                <a:spcPts val="0"/>
              </a:spcAft>
              <a:buSzPts val="2240"/>
              <a:buNone/>
            </a:pPr>
            <a:endParaRPr sz="3100" dirty="0"/>
          </a:p>
        </p:txBody>
      </p:sp>
    </p:spTree>
    <p:extLst>
      <p:ext uri="{BB962C8B-B14F-4D97-AF65-F5344CB8AC3E}">
        <p14:creationId xmlns:p14="http://schemas.microsoft.com/office/powerpoint/2010/main" val="414935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90FB-2B11-C8FF-8A21-982682B6404D}"/>
              </a:ext>
            </a:extLst>
          </p:cNvPr>
          <p:cNvSpPr>
            <a:spLocks noGrp="1"/>
          </p:cNvSpPr>
          <p:nvPr>
            <p:ph type="title"/>
          </p:nvPr>
        </p:nvSpPr>
        <p:spPr/>
        <p:txBody>
          <a:bodyPr/>
          <a:lstStyle/>
          <a:p>
            <a:r>
              <a:rPr lang="en-US" dirty="0"/>
              <a:t>Keys to Effective Advocacy</a:t>
            </a:r>
            <a:endParaRPr lang="en-CA" dirty="0"/>
          </a:p>
        </p:txBody>
      </p:sp>
      <p:sp>
        <p:nvSpPr>
          <p:cNvPr id="3" name="Text Placeholder 2">
            <a:extLst>
              <a:ext uri="{FF2B5EF4-FFF2-40B4-BE49-F238E27FC236}">
                <a16:creationId xmlns:a16="http://schemas.microsoft.com/office/drawing/2014/main" id="{EF14D1DE-CFE8-50F9-3835-0990FF3E2229}"/>
              </a:ext>
            </a:extLst>
          </p:cNvPr>
          <p:cNvSpPr>
            <a:spLocks noGrp="1"/>
          </p:cNvSpPr>
          <p:nvPr>
            <p:ph type="body" idx="1"/>
          </p:nvPr>
        </p:nvSpPr>
        <p:spPr/>
        <p:txBody>
          <a:bodyPr/>
          <a:lstStyle/>
          <a:p>
            <a:r>
              <a:rPr lang="en-US" dirty="0"/>
              <a:t>An advocate must have influence – influence comes from relationship, knowledge, competence and trust</a:t>
            </a:r>
          </a:p>
          <a:p>
            <a:r>
              <a:rPr lang="en-US" dirty="0"/>
              <a:t>Advocating for Black clients in white systems requires diplomacy and skill </a:t>
            </a:r>
          </a:p>
          <a:p>
            <a:r>
              <a:rPr lang="en-US" dirty="0"/>
              <a:t>It may be essential to share knowledge you have in a way that doesn’t compromise the safety and privacy of the client</a:t>
            </a:r>
          </a:p>
          <a:p>
            <a:r>
              <a:rPr lang="en-US" dirty="0"/>
              <a:t>“Calling out” and protest are effective forms of advocacy that may not be available to some.  Cultivate relationships with activists</a:t>
            </a:r>
          </a:p>
          <a:p>
            <a:endParaRPr lang="en-CA" dirty="0"/>
          </a:p>
        </p:txBody>
      </p:sp>
    </p:spTree>
    <p:extLst>
      <p:ext uri="{BB962C8B-B14F-4D97-AF65-F5344CB8AC3E}">
        <p14:creationId xmlns:p14="http://schemas.microsoft.com/office/powerpoint/2010/main" val="420367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C80F-3E57-6741-D55C-AF178332DC5F}"/>
              </a:ext>
            </a:extLst>
          </p:cNvPr>
          <p:cNvSpPr>
            <a:spLocks noGrp="1"/>
          </p:cNvSpPr>
          <p:nvPr>
            <p:ph type="title"/>
          </p:nvPr>
        </p:nvSpPr>
        <p:spPr/>
        <p:txBody>
          <a:bodyPr/>
          <a:lstStyle/>
          <a:p>
            <a:r>
              <a:rPr lang="en-US" dirty="0"/>
              <a:t>LUNCH</a:t>
            </a:r>
            <a:endParaRPr lang="en-CA" dirty="0"/>
          </a:p>
        </p:txBody>
      </p:sp>
      <p:pic>
        <p:nvPicPr>
          <p:cNvPr id="3074" name="Picture 2" descr="A man eating a packed lunch, sitting on a park wall next to his bicycle.">
            <a:extLst>
              <a:ext uri="{FF2B5EF4-FFF2-40B4-BE49-F238E27FC236}">
                <a16:creationId xmlns:a16="http://schemas.microsoft.com/office/drawing/2014/main" id="{594FA9E6-63E3-1191-4288-224668386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12" y="1698470"/>
            <a:ext cx="7549376" cy="424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192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871A-5D3A-6FCB-2EC6-9460B6E366CD}"/>
              </a:ext>
            </a:extLst>
          </p:cNvPr>
          <p:cNvSpPr>
            <a:spLocks noGrp="1"/>
          </p:cNvSpPr>
          <p:nvPr>
            <p:ph type="title"/>
          </p:nvPr>
        </p:nvSpPr>
        <p:spPr/>
        <p:txBody>
          <a:bodyPr/>
          <a:lstStyle/>
          <a:p>
            <a:r>
              <a:rPr lang="en-US" dirty="0"/>
              <a:t>Africentric Practice Q&amp;A</a:t>
            </a:r>
            <a:endParaRPr lang="en-CA" dirty="0"/>
          </a:p>
        </p:txBody>
      </p:sp>
      <p:sp>
        <p:nvSpPr>
          <p:cNvPr id="3" name="Text Placeholder 2">
            <a:extLst>
              <a:ext uri="{FF2B5EF4-FFF2-40B4-BE49-F238E27FC236}">
                <a16:creationId xmlns:a16="http://schemas.microsoft.com/office/drawing/2014/main" id="{6C9577CA-3A9A-FD7C-7EE8-C3115166B615}"/>
              </a:ext>
            </a:extLst>
          </p:cNvPr>
          <p:cNvSpPr>
            <a:spLocks noGrp="1"/>
          </p:cNvSpPr>
          <p:nvPr>
            <p:ph type="body" idx="1"/>
          </p:nvPr>
        </p:nvSpPr>
        <p:spPr/>
        <p:txBody>
          <a:bodyPr/>
          <a:lstStyle/>
          <a:p>
            <a:r>
              <a:rPr lang="en-US" dirty="0"/>
              <a:t>Our Questions so far</a:t>
            </a:r>
            <a:endParaRPr lang="en-CA" dirty="0"/>
          </a:p>
        </p:txBody>
      </p:sp>
    </p:spTree>
    <p:extLst>
      <p:ext uri="{BB962C8B-B14F-4D97-AF65-F5344CB8AC3E}">
        <p14:creationId xmlns:p14="http://schemas.microsoft.com/office/powerpoint/2010/main" val="306362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4CC8-A152-E08B-F688-11C2612A3C74}"/>
              </a:ext>
            </a:extLst>
          </p:cNvPr>
          <p:cNvSpPr>
            <a:spLocks noGrp="1"/>
          </p:cNvSpPr>
          <p:nvPr>
            <p:ph type="title"/>
          </p:nvPr>
        </p:nvSpPr>
        <p:spPr/>
        <p:txBody>
          <a:bodyPr/>
          <a:lstStyle/>
          <a:p>
            <a:r>
              <a:rPr lang="en-US" dirty="0"/>
              <a:t>Eco-Mapping – Intervention Planning</a:t>
            </a:r>
            <a:endParaRPr lang="en-CA" dirty="0"/>
          </a:p>
        </p:txBody>
      </p:sp>
      <p:sp>
        <p:nvSpPr>
          <p:cNvPr id="3" name="Text Placeholder 2">
            <a:extLst>
              <a:ext uri="{FF2B5EF4-FFF2-40B4-BE49-F238E27FC236}">
                <a16:creationId xmlns:a16="http://schemas.microsoft.com/office/drawing/2014/main" id="{3A7C32EC-1B13-411C-BD2A-F6096096BCC6}"/>
              </a:ext>
            </a:extLst>
          </p:cNvPr>
          <p:cNvSpPr>
            <a:spLocks noGrp="1"/>
          </p:cNvSpPr>
          <p:nvPr>
            <p:ph type="body" idx="1"/>
          </p:nvPr>
        </p:nvSpPr>
        <p:spPr>
          <a:xfrm>
            <a:off x="4951140" y="1775193"/>
            <a:ext cx="3735659" cy="4625700"/>
          </a:xfrm>
        </p:spPr>
        <p:txBody>
          <a:bodyPr/>
          <a:lstStyle/>
          <a:p>
            <a:r>
              <a:rPr lang="en-US" dirty="0"/>
              <a:t>Built on Bronfenbrenner’s Ecological Systems Theory</a:t>
            </a:r>
          </a:p>
          <a:p>
            <a:r>
              <a:rPr lang="en-US" dirty="0"/>
              <a:t>Self-in Context Mapping</a:t>
            </a:r>
            <a:endParaRPr lang="en-CA" dirty="0"/>
          </a:p>
        </p:txBody>
      </p:sp>
      <p:pic>
        <p:nvPicPr>
          <p:cNvPr id="4" name="Picture 3">
            <a:extLst>
              <a:ext uri="{FF2B5EF4-FFF2-40B4-BE49-F238E27FC236}">
                <a16:creationId xmlns:a16="http://schemas.microsoft.com/office/drawing/2014/main" id="{30ED6548-AAA7-00AF-EE66-C89D3D67498D}"/>
              </a:ext>
            </a:extLst>
          </p:cNvPr>
          <p:cNvPicPr>
            <a:picLocks noChangeAspect="1"/>
          </p:cNvPicPr>
          <p:nvPr/>
        </p:nvPicPr>
        <p:blipFill>
          <a:blip r:embed="rId2"/>
          <a:stretch>
            <a:fillRect/>
          </a:stretch>
        </p:blipFill>
        <p:spPr>
          <a:xfrm>
            <a:off x="457200" y="1873641"/>
            <a:ext cx="4333875" cy="4248150"/>
          </a:xfrm>
          <a:prstGeom prst="rect">
            <a:avLst/>
          </a:prstGeom>
        </p:spPr>
      </p:pic>
    </p:spTree>
    <p:extLst>
      <p:ext uri="{BB962C8B-B14F-4D97-AF65-F5344CB8AC3E}">
        <p14:creationId xmlns:p14="http://schemas.microsoft.com/office/powerpoint/2010/main" val="175530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7af015079c_0_18"/>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a:t>Land Acknowledgement</a:t>
            </a:r>
            <a:endParaRPr/>
          </a:p>
        </p:txBody>
      </p:sp>
      <p:pic>
        <p:nvPicPr>
          <p:cNvPr id="79" name="Google Shape;79;g7af015079c_0_18"/>
          <p:cNvPicPr preferRelativeResize="0"/>
          <p:nvPr/>
        </p:nvPicPr>
        <p:blipFill rotWithShape="1">
          <a:blip r:embed="rId3">
            <a:alphaModFix/>
          </a:blip>
          <a:srcRect/>
          <a:stretch/>
        </p:blipFill>
        <p:spPr>
          <a:xfrm>
            <a:off x="1230100" y="1510975"/>
            <a:ext cx="6683783" cy="5347026"/>
          </a:xfrm>
          <a:prstGeom prst="rect">
            <a:avLst/>
          </a:prstGeom>
          <a:noFill/>
          <a:ln>
            <a:noFill/>
          </a:ln>
        </p:spPr>
      </p:pic>
    </p:spTree>
    <p:extLst>
      <p:ext uri="{BB962C8B-B14F-4D97-AF65-F5344CB8AC3E}">
        <p14:creationId xmlns:p14="http://schemas.microsoft.com/office/powerpoint/2010/main" val="3593532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A187-56DA-0B87-79E3-7749CCAEA992}"/>
              </a:ext>
            </a:extLst>
          </p:cNvPr>
          <p:cNvSpPr>
            <a:spLocks noGrp="1"/>
          </p:cNvSpPr>
          <p:nvPr>
            <p:ph type="title"/>
          </p:nvPr>
        </p:nvSpPr>
        <p:spPr/>
        <p:txBody>
          <a:bodyPr/>
          <a:lstStyle/>
          <a:p>
            <a:r>
              <a:rPr lang="en-US" dirty="0"/>
              <a:t>Following Tyler – High School</a:t>
            </a:r>
            <a:endParaRPr lang="en-CA" dirty="0"/>
          </a:p>
        </p:txBody>
      </p:sp>
      <p:sp>
        <p:nvSpPr>
          <p:cNvPr id="3" name="Text Placeholder 2">
            <a:extLst>
              <a:ext uri="{FF2B5EF4-FFF2-40B4-BE49-F238E27FC236}">
                <a16:creationId xmlns:a16="http://schemas.microsoft.com/office/drawing/2014/main" id="{C4885A7F-6799-19FC-BC62-AAFC1E736A07}"/>
              </a:ext>
            </a:extLst>
          </p:cNvPr>
          <p:cNvSpPr>
            <a:spLocks noGrp="1"/>
          </p:cNvSpPr>
          <p:nvPr>
            <p:ph type="body" idx="1"/>
          </p:nvPr>
        </p:nvSpPr>
        <p:spPr/>
        <p:txBody>
          <a:bodyPr/>
          <a:lstStyle/>
          <a:p>
            <a:r>
              <a:rPr lang="en-US" dirty="0"/>
              <a:t>Tyler is Black and grew up in public housing, oldest sibling of 3 boys, his single mom raised him.  He was a promising athlete.  </a:t>
            </a:r>
            <a:r>
              <a:rPr lang="en-CA" dirty="0"/>
              <a:t>He was coached and mentored by the best and the brightest young Black professionals in the community.  </a:t>
            </a:r>
          </a:p>
          <a:p>
            <a:r>
              <a:rPr lang="en-CA" dirty="0"/>
              <a:t>In grade 11, Tyler began smoking weed.  By November he was a chronic pothead, waking and baking.  His grades fell off and his (white) vice principal disqualified him from playing ball.  His mother brought him into treatment.  Tyler has come but is resistant.</a:t>
            </a:r>
          </a:p>
          <a:p>
            <a:r>
              <a:rPr lang="en-CA" dirty="0"/>
              <a:t>What more do you need to know about Tyler?  How do you begin to engage him and build a treatment plan?</a:t>
            </a:r>
          </a:p>
          <a:p>
            <a:endParaRPr lang="en-US" dirty="0"/>
          </a:p>
        </p:txBody>
      </p:sp>
    </p:spTree>
    <p:extLst>
      <p:ext uri="{BB962C8B-B14F-4D97-AF65-F5344CB8AC3E}">
        <p14:creationId xmlns:p14="http://schemas.microsoft.com/office/powerpoint/2010/main" val="429150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A187-56DA-0B87-79E3-7749CCAEA992}"/>
              </a:ext>
            </a:extLst>
          </p:cNvPr>
          <p:cNvSpPr>
            <a:spLocks noGrp="1"/>
          </p:cNvSpPr>
          <p:nvPr>
            <p:ph type="title"/>
          </p:nvPr>
        </p:nvSpPr>
        <p:spPr/>
        <p:txBody>
          <a:bodyPr/>
          <a:lstStyle/>
          <a:p>
            <a:r>
              <a:rPr lang="en-US" dirty="0"/>
              <a:t>Following Tyler – University</a:t>
            </a:r>
            <a:endParaRPr lang="en-CA" dirty="0"/>
          </a:p>
        </p:txBody>
      </p:sp>
      <p:sp>
        <p:nvSpPr>
          <p:cNvPr id="3" name="Text Placeholder 2">
            <a:extLst>
              <a:ext uri="{FF2B5EF4-FFF2-40B4-BE49-F238E27FC236}">
                <a16:creationId xmlns:a16="http://schemas.microsoft.com/office/drawing/2014/main" id="{C4885A7F-6799-19FC-BC62-AAFC1E736A07}"/>
              </a:ext>
            </a:extLst>
          </p:cNvPr>
          <p:cNvSpPr>
            <a:spLocks noGrp="1"/>
          </p:cNvSpPr>
          <p:nvPr>
            <p:ph type="body" idx="1"/>
          </p:nvPr>
        </p:nvSpPr>
        <p:spPr/>
        <p:txBody>
          <a:bodyPr>
            <a:normAutofit/>
          </a:bodyPr>
          <a:lstStyle/>
          <a:p>
            <a:r>
              <a:rPr lang="en-US" dirty="0"/>
              <a:t>Tyler graduated, and with your </a:t>
            </a:r>
            <a:r>
              <a:rPr lang="en-US" dirty="0" err="1"/>
              <a:t>programme’s</a:t>
            </a:r>
            <a:r>
              <a:rPr lang="en-US" dirty="0"/>
              <a:t> support was successfully admitted to university.  He plays ball, and though in his first year is making a significant contribution to the team</a:t>
            </a:r>
          </a:p>
          <a:p>
            <a:r>
              <a:rPr lang="en-CA" dirty="0"/>
              <a:t>Tyler does not drink or use drugs, but while at a bar in his small college town he gets into a fight with the drunk college student that goaded him on.</a:t>
            </a:r>
          </a:p>
          <a:p>
            <a:r>
              <a:rPr lang="en-CA" dirty="0"/>
              <a:t>Tyler gets charged with assault, is suspended from the team, leaves college and goes home where he gets back into “the life”, using and selling drugs.</a:t>
            </a:r>
          </a:p>
          <a:p>
            <a:r>
              <a:rPr lang="en-CA" dirty="0"/>
              <a:t>What more do you need to know about Tyler?  How do you begin to engage him and build a treatment plan?</a:t>
            </a:r>
          </a:p>
          <a:p>
            <a:endParaRPr lang="en-US" dirty="0"/>
          </a:p>
        </p:txBody>
      </p:sp>
    </p:spTree>
    <p:extLst>
      <p:ext uri="{BB962C8B-B14F-4D97-AF65-F5344CB8AC3E}">
        <p14:creationId xmlns:p14="http://schemas.microsoft.com/office/powerpoint/2010/main" val="253312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2012-9E45-40C6-C18B-5A7DC1E52C1F}"/>
              </a:ext>
            </a:extLst>
          </p:cNvPr>
          <p:cNvSpPr>
            <a:spLocks noGrp="1"/>
          </p:cNvSpPr>
          <p:nvPr>
            <p:ph type="title"/>
          </p:nvPr>
        </p:nvSpPr>
        <p:spPr/>
        <p:txBody>
          <a:bodyPr/>
          <a:lstStyle/>
          <a:p>
            <a:r>
              <a:rPr lang="en-US" dirty="0"/>
              <a:t>Quentin – Tyler’s Younger Brother</a:t>
            </a:r>
            <a:endParaRPr lang="en-CA" dirty="0"/>
          </a:p>
        </p:txBody>
      </p:sp>
      <p:sp>
        <p:nvSpPr>
          <p:cNvPr id="3" name="Text Placeholder 2">
            <a:extLst>
              <a:ext uri="{FF2B5EF4-FFF2-40B4-BE49-F238E27FC236}">
                <a16:creationId xmlns:a16="http://schemas.microsoft.com/office/drawing/2014/main" id="{A85BE0E6-13B7-E82C-15DF-63EB60FE55CF}"/>
              </a:ext>
            </a:extLst>
          </p:cNvPr>
          <p:cNvSpPr>
            <a:spLocks noGrp="1"/>
          </p:cNvSpPr>
          <p:nvPr>
            <p:ph type="body" idx="1"/>
          </p:nvPr>
        </p:nvSpPr>
        <p:spPr/>
        <p:txBody>
          <a:bodyPr/>
          <a:lstStyle/>
          <a:p>
            <a:r>
              <a:rPr lang="en-US" dirty="0"/>
              <a:t>Quentin grew up in Tyler’s shadow.  He was not athletic but was “bookish”.  He played the piano and organ and sang in the church choir.  In high school, Quentin began smoking weed and doing “party drugs”.  He would often go to raves with his friends.</a:t>
            </a:r>
          </a:p>
          <a:p>
            <a:r>
              <a:rPr lang="en-US" dirty="0"/>
              <a:t>Quentin started having sex with older men by the time he was in grade 11.  He would hook up with men who would provide him with “sugar” and drugs to support their “partying”.</a:t>
            </a:r>
          </a:p>
          <a:p>
            <a:r>
              <a:rPr lang="en-US" dirty="0"/>
              <a:t>Quentin comes to therapy with his mother who is aware of his drug use and his declining engagement in school, but is not aware that he has sex with men.</a:t>
            </a:r>
          </a:p>
          <a:p>
            <a:r>
              <a:rPr lang="en-US" dirty="0"/>
              <a:t>Where do we start?!</a:t>
            </a:r>
            <a:endParaRPr lang="en-CA" dirty="0"/>
          </a:p>
        </p:txBody>
      </p:sp>
    </p:spTree>
    <p:extLst>
      <p:ext uri="{BB962C8B-B14F-4D97-AF65-F5344CB8AC3E}">
        <p14:creationId xmlns:p14="http://schemas.microsoft.com/office/powerpoint/2010/main" val="367377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457200" y="3100302"/>
            <a:ext cx="8077200" cy="1547898"/>
          </a:xfrm>
          <a:prstGeom prst="rect">
            <a:avLst/>
          </a:prstGeom>
          <a:noFill/>
          <a:ln>
            <a:noFill/>
          </a:ln>
        </p:spPr>
        <p:txBody>
          <a:bodyPr spcFirstLastPara="1" wrap="square" lIns="118850" tIns="0" rIns="45700" bIns="0" anchor="b" anchorCtr="0">
            <a:normAutofit fontScale="55000" lnSpcReduction="20000"/>
          </a:bodyPr>
          <a:lstStyle/>
          <a:p>
            <a:pPr marL="0" lvl="0" indent="0" algn="ctr" rtl="0">
              <a:lnSpc>
                <a:spcPct val="100000"/>
              </a:lnSpc>
              <a:spcBef>
                <a:spcPts val="0"/>
              </a:spcBef>
              <a:spcAft>
                <a:spcPts val="0"/>
              </a:spcAft>
              <a:buSzPct val="48955"/>
              <a:buNone/>
            </a:pPr>
            <a:r>
              <a:rPr lang="en-US" sz="5229" b="1" i="1" dirty="0"/>
              <a:t>SAPACCY Symposium</a:t>
            </a:r>
          </a:p>
          <a:p>
            <a:pPr marL="0" lvl="0" indent="0" algn="ctr" rtl="0">
              <a:lnSpc>
                <a:spcPct val="100000"/>
              </a:lnSpc>
              <a:spcBef>
                <a:spcPts val="0"/>
              </a:spcBef>
              <a:spcAft>
                <a:spcPts val="0"/>
              </a:spcAft>
              <a:buSzPct val="48955"/>
              <a:buNone/>
            </a:pPr>
            <a:r>
              <a:rPr lang="en-US" sz="5229" b="1" i="1" dirty="0"/>
              <a:t>June 8, 2022</a:t>
            </a:r>
          </a:p>
          <a:p>
            <a:pPr marL="0" lvl="0" indent="0" algn="ctr" rtl="0">
              <a:lnSpc>
                <a:spcPct val="100000"/>
              </a:lnSpc>
              <a:spcBef>
                <a:spcPts val="0"/>
              </a:spcBef>
              <a:spcAft>
                <a:spcPts val="0"/>
              </a:spcAft>
              <a:buSzPct val="48955"/>
              <a:buNone/>
            </a:pPr>
            <a:r>
              <a:rPr lang="en-US" sz="5229" b="1" i="1" dirty="0"/>
              <a:t>By</a:t>
            </a:r>
          </a:p>
          <a:p>
            <a:pPr marL="0" lvl="0" indent="0" algn="ctr" rtl="0">
              <a:lnSpc>
                <a:spcPct val="100000"/>
              </a:lnSpc>
              <a:spcBef>
                <a:spcPts val="0"/>
              </a:spcBef>
              <a:spcAft>
                <a:spcPts val="0"/>
              </a:spcAft>
              <a:buSzPct val="48955"/>
              <a:buNone/>
            </a:pPr>
            <a:r>
              <a:rPr lang="en-US" sz="5229" b="1" i="1" dirty="0"/>
              <a:t>Robert S. Wright, MSW, RSW</a:t>
            </a:r>
            <a:endParaRPr sz="3200" dirty="0"/>
          </a:p>
        </p:txBody>
      </p:sp>
      <p:sp>
        <p:nvSpPr>
          <p:cNvPr id="72" name="Google Shape;72;p1"/>
          <p:cNvSpPr txBox="1">
            <a:spLocks noGrp="1"/>
          </p:cNvSpPr>
          <p:nvPr>
            <p:ph type="title"/>
          </p:nvPr>
        </p:nvSpPr>
        <p:spPr>
          <a:xfrm>
            <a:off x="457200" y="509500"/>
            <a:ext cx="8229600" cy="2590800"/>
          </a:xfrm>
          <a:prstGeom prst="rect">
            <a:avLst/>
          </a:prstGeom>
          <a:noFill/>
          <a:ln>
            <a:noFill/>
          </a:ln>
        </p:spPr>
        <p:txBody>
          <a:bodyPr spcFirstLastPara="1" wrap="square" lIns="91425" tIns="45700" rIns="45700" bIns="45700" anchor="ctr" anchorCtr="0">
            <a:noAutofit/>
          </a:bodyPr>
          <a:lstStyle/>
          <a:p>
            <a:pPr marL="0" lvl="0" indent="0" algn="ctr" rtl="0">
              <a:lnSpc>
                <a:spcPct val="100000"/>
              </a:lnSpc>
              <a:spcBef>
                <a:spcPts val="0"/>
              </a:spcBef>
              <a:spcAft>
                <a:spcPts val="0"/>
              </a:spcAft>
              <a:buClr>
                <a:srgbClr val="FFC700"/>
              </a:buClr>
              <a:buSzPts val="3300"/>
              <a:buFont typeface="Garamond"/>
              <a:buNone/>
            </a:pPr>
            <a:r>
              <a:rPr lang="en-US" sz="4075" dirty="0"/>
              <a:t>Africentricity:</a:t>
            </a:r>
            <a:br>
              <a:rPr lang="en-US" sz="4075" dirty="0"/>
            </a:br>
            <a:r>
              <a:rPr lang="en-US" sz="4075" dirty="0"/>
              <a:t>Imperative and Problematics</a:t>
            </a:r>
            <a:endParaRPr sz="4075" dirty="0"/>
          </a:p>
        </p:txBody>
      </p:sp>
    </p:spTree>
    <p:extLst>
      <p:ext uri="{BB962C8B-B14F-4D97-AF65-F5344CB8AC3E}">
        <p14:creationId xmlns:p14="http://schemas.microsoft.com/office/powerpoint/2010/main" val="322262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26A9-8B02-4EAA-B360-D29AD7856936}"/>
              </a:ext>
            </a:extLst>
          </p:cNvPr>
          <p:cNvSpPr>
            <a:spLocks noGrp="1"/>
          </p:cNvSpPr>
          <p:nvPr>
            <p:ph type="title"/>
          </p:nvPr>
        </p:nvSpPr>
        <p:spPr/>
        <p:txBody>
          <a:bodyPr/>
          <a:lstStyle/>
          <a:p>
            <a:r>
              <a:rPr lang="en-US" dirty="0"/>
              <a:t>Therapeutic Community</a:t>
            </a:r>
            <a:endParaRPr lang="en-CA" dirty="0"/>
          </a:p>
        </p:txBody>
      </p:sp>
      <p:sp>
        <p:nvSpPr>
          <p:cNvPr id="3" name="Text Placeholder 2">
            <a:extLst>
              <a:ext uri="{FF2B5EF4-FFF2-40B4-BE49-F238E27FC236}">
                <a16:creationId xmlns:a16="http://schemas.microsoft.com/office/drawing/2014/main" id="{17CAA752-89AC-4FEC-A9E9-E5708C87192D}"/>
              </a:ext>
            </a:extLst>
          </p:cNvPr>
          <p:cNvSpPr>
            <a:spLocks noGrp="1"/>
          </p:cNvSpPr>
          <p:nvPr>
            <p:ph type="body" idx="1"/>
          </p:nvPr>
        </p:nvSpPr>
        <p:spPr/>
        <p:txBody>
          <a:bodyPr/>
          <a:lstStyle/>
          <a:p>
            <a:r>
              <a:rPr lang="en-US" dirty="0"/>
              <a:t>Western constructs of mental health treatment are largely personal and individual</a:t>
            </a:r>
          </a:p>
          <a:p>
            <a:r>
              <a:rPr lang="en-US" dirty="0"/>
              <a:t>Concepts of definition of the client, primacy of client and confidentiality are sometimes obstacles to Africentric practice</a:t>
            </a:r>
          </a:p>
          <a:p>
            <a:r>
              <a:rPr lang="en-US" dirty="0"/>
              <a:t>The necessity of therapeutic community can be explained and permissions sought to divert from the Eurocentric norms of individuality and confidentiality</a:t>
            </a:r>
            <a:endParaRPr lang="en-CA" dirty="0"/>
          </a:p>
        </p:txBody>
      </p:sp>
    </p:spTree>
    <p:extLst>
      <p:ext uri="{BB962C8B-B14F-4D97-AF65-F5344CB8AC3E}">
        <p14:creationId xmlns:p14="http://schemas.microsoft.com/office/powerpoint/2010/main" val="168730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55663" y="-879475"/>
          <a:ext cx="7481888" cy="4584700"/>
        </p:xfrm>
        <a:graphic>
          <a:graphicData uri="http://schemas.openxmlformats.org/presentationml/2006/ole">
            <mc:AlternateContent xmlns:mc="http://schemas.openxmlformats.org/markup-compatibility/2006">
              <mc:Choice xmlns:v="urn:schemas-microsoft-com:vml" Requires="v">
                <p:oleObj spid="_x0000_s2064" name="Drawing" r:id="rId3" imgW="7477200" imgH="4581360" progId="">
                  <p:embed/>
                </p:oleObj>
              </mc:Choice>
              <mc:Fallback>
                <p:oleObj name="Drawing" r:id="rId3" imgW="7477200" imgH="4581360" progId="">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879475"/>
                        <a:ext cx="7481888"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81000" y="152400"/>
          <a:ext cx="8024813" cy="6419850"/>
        </p:xfrm>
        <a:graphic>
          <a:graphicData uri="http://schemas.openxmlformats.org/presentationml/2006/ole">
            <mc:AlternateContent xmlns:mc="http://schemas.openxmlformats.org/markup-compatibility/2006">
              <mc:Choice xmlns:v="urn:schemas-microsoft-com:vml" Requires="v">
                <p:oleObj spid="_x0000_s2065" name="Document" r:id="rId5" imgW="9412670" imgH="7461828" progId="Word.Document.8">
                  <p:embed/>
                </p:oleObj>
              </mc:Choice>
              <mc:Fallback>
                <p:oleObj name="Document" r:id="rId5" imgW="9412670" imgH="7461828" progId="Word.Document.8">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2400"/>
                        <a:ext cx="8024813"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8342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FFC700"/>
              </a:buClr>
              <a:buSzPts val="3300"/>
              <a:buFont typeface="Garamond"/>
              <a:buNone/>
            </a:pPr>
            <a:r>
              <a:rPr lang="en-US"/>
              <a:t>Racial Identity Development</a:t>
            </a:r>
            <a:endParaRPr/>
          </a:p>
        </p:txBody>
      </p:sp>
      <p:graphicFrame>
        <p:nvGraphicFramePr>
          <p:cNvPr id="201" name="Google Shape;201;p20"/>
          <p:cNvGraphicFramePr/>
          <p:nvPr/>
        </p:nvGraphicFramePr>
        <p:xfrm>
          <a:off x="457200" y="1700808"/>
          <a:ext cx="8229625" cy="4767590"/>
        </p:xfrm>
        <a:graphic>
          <a:graphicData uri="http://schemas.openxmlformats.org/drawingml/2006/table">
            <a:tbl>
              <a:tblPr>
                <a:noFill/>
              </a:tblPr>
              <a:tblGrid>
                <a:gridCol w="1287550">
                  <a:extLst>
                    <a:ext uri="{9D8B030D-6E8A-4147-A177-3AD203B41FA5}">
                      <a16:colId xmlns:a16="http://schemas.microsoft.com/office/drawing/2014/main" val="20000"/>
                    </a:ext>
                  </a:extLst>
                </a:gridCol>
                <a:gridCol w="796200">
                  <a:extLst>
                    <a:ext uri="{9D8B030D-6E8A-4147-A177-3AD203B41FA5}">
                      <a16:colId xmlns:a16="http://schemas.microsoft.com/office/drawing/2014/main" val="20001"/>
                    </a:ext>
                  </a:extLst>
                </a:gridCol>
                <a:gridCol w="1966300">
                  <a:extLst>
                    <a:ext uri="{9D8B030D-6E8A-4147-A177-3AD203B41FA5}">
                      <a16:colId xmlns:a16="http://schemas.microsoft.com/office/drawing/2014/main" val="20002"/>
                    </a:ext>
                  </a:extLst>
                </a:gridCol>
                <a:gridCol w="1966300">
                  <a:extLst>
                    <a:ext uri="{9D8B030D-6E8A-4147-A177-3AD203B41FA5}">
                      <a16:colId xmlns:a16="http://schemas.microsoft.com/office/drawing/2014/main" val="20003"/>
                    </a:ext>
                  </a:extLst>
                </a:gridCol>
                <a:gridCol w="2213275">
                  <a:extLst>
                    <a:ext uri="{9D8B030D-6E8A-4147-A177-3AD203B41FA5}">
                      <a16:colId xmlns:a16="http://schemas.microsoft.com/office/drawing/2014/main" val="20004"/>
                    </a:ext>
                  </a:extLst>
                </a:gridCol>
              </a:tblGrid>
              <a:tr h="661025">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Stage</a:t>
                      </a:r>
                      <a:endParaRPr sz="1600" u="none" strike="noStrike" cap="none">
                        <a:latin typeface="Times New Roman"/>
                        <a:ea typeface="Times New Roman"/>
                        <a:cs typeface="Times New Roman"/>
                        <a:sym typeface="Times New Roman"/>
                      </a:endParaRPr>
                    </a:p>
                  </a:txBody>
                  <a:tcPr marL="0" marR="0" marT="0" marB="0">
                    <a:solidFill>
                      <a:srgbClr val="FFD05D"/>
                    </a:solidFill>
                  </a:tcPr>
                </a:tc>
                <a:tc>
                  <a:txBody>
                    <a:bodyPr/>
                    <a:lstStyle/>
                    <a:p>
                      <a:pPr marL="22860" marR="0" lvl="0" indent="0" algn="l" rtl="0">
                        <a:lnSpc>
                          <a:spcPct val="100000"/>
                        </a:lnSpc>
                        <a:spcBef>
                          <a:spcPts val="0"/>
                        </a:spcBef>
                        <a:spcAft>
                          <a:spcPts val="0"/>
                        </a:spcAft>
                        <a:buClr>
                          <a:srgbClr val="000000"/>
                        </a:buClr>
                        <a:buSzPts val="1600"/>
                        <a:buFont typeface="Arial"/>
                        <a:buNone/>
                      </a:pPr>
                      <a:r>
                        <a:rPr lang="en-US" sz="1600" u="none" strike="noStrike" cap="none"/>
                        <a:t>Age</a:t>
                      </a:r>
                      <a:endParaRPr sz="1600" u="none" strike="noStrike" cap="none">
                        <a:latin typeface="Times New Roman"/>
                        <a:ea typeface="Times New Roman"/>
                        <a:cs typeface="Times New Roman"/>
                        <a:sym typeface="Times New Roman"/>
                      </a:endParaRPr>
                    </a:p>
                  </a:txBody>
                  <a:tcPr marL="0" marR="0" marT="0" marB="0">
                    <a:solidFill>
                      <a:srgbClr val="FFC000"/>
                    </a:solidFill>
                  </a:tcPr>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Critical Issue</a:t>
                      </a:r>
                      <a:endParaRPr sz="1600" u="none" strike="noStrike" cap="none">
                        <a:latin typeface="Times New Roman"/>
                        <a:ea typeface="Times New Roman"/>
                        <a:cs typeface="Times New Roman"/>
                        <a:sym typeface="Times New Roman"/>
                      </a:endParaRPr>
                    </a:p>
                  </a:txBody>
                  <a:tcPr marL="0" marR="0" marT="0" marB="0">
                    <a:solidFill>
                      <a:srgbClr val="FFC000"/>
                    </a:solidFill>
                  </a:tcPr>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Process for</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Resolution</a:t>
                      </a:r>
                      <a:endParaRPr sz="1600" u="none" strike="noStrike" cap="none">
                        <a:latin typeface="Times New Roman"/>
                        <a:ea typeface="Times New Roman"/>
                        <a:cs typeface="Times New Roman"/>
                        <a:sym typeface="Times New Roman"/>
                      </a:endParaRPr>
                    </a:p>
                  </a:txBody>
                  <a:tcPr marL="0" marR="0" marT="0" marB="0">
                    <a:solidFill>
                      <a:srgbClr val="FFC000"/>
                    </a:solidFill>
                  </a:tcPr>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Significant</a:t>
                      </a:r>
                      <a:endParaRPr sz="1600" u="none" strike="noStrike" cap="none"/>
                    </a:p>
                    <a:p>
                      <a:pPr marL="45720" marR="0" lvl="0" indent="0" algn="l" rtl="0">
                        <a:lnSpc>
                          <a:spcPct val="100000"/>
                        </a:lnSpc>
                        <a:spcBef>
                          <a:spcPts val="0"/>
                        </a:spcBef>
                        <a:spcAft>
                          <a:spcPts val="0"/>
                        </a:spcAft>
                        <a:buClr>
                          <a:srgbClr val="000000"/>
                        </a:buClr>
                        <a:buSzPts val="1600"/>
                        <a:buFont typeface="Arial"/>
                        <a:buNone/>
                      </a:pPr>
                      <a:r>
                        <a:rPr lang="en-US" sz="1600" u="none" strike="noStrike" cap="none"/>
                        <a:t>Relationship(s) &amp; Resources</a:t>
                      </a:r>
                      <a:endParaRPr sz="1600" u="none" strike="noStrike" cap="none">
                        <a:latin typeface="Times New Roman"/>
                        <a:ea typeface="Times New Roman"/>
                        <a:cs typeface="Times New Roman"/>
                        <a:sym typeface="Times New Roman"/>
                      </a:endParaRPr>
                    </a:p>
                  </a:txBody>
                  <a:tcPr marL="0" marR="0" marT="0" marB="0">
                    <a:solidFill>
                      <a:srgbClr val="FFC000"/>
                    </a:solidFill>
                  </a:tcPr>
                </a:tc>
                <a:extLst>
                  <a:ext uri="{0D108BD9-81ED-4DB2-BD59-A6C34878D82A}">
                    <a16:rowId xmlns:a16="http://schemas.microsoft.com/office/drawing/2014/main" val="10000"/>
                  </a:ext>
                </a:extLst>
              </a:tr>
              <a:tr h="638175">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Pre-school</a:t>
                      </a:r>
                      <a:endParaRPr sz="1600" u="none" strike="noStrike" cap="none">
                        <a:latin typeface="Times New Roman"/>
                        <a:ea typeface="Times New Roman"/>
                        <a:cs typeface="Times New Roman"/>
                        <a:sym typeface="Times New Roman"/>
                      </a:endParaRPr>
                    </a:p>
                  </a:txBody>
                  <a:tcPr marL="0" marR="0" marT="0" marB="0">
                    <a:solidFill>
                      <a:srgbClr val="FFD05D"/>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0-5yrs</a:t>
                      </a:r>
                      <a:endParaRPr sz="1600" u="none" strike="noStrike" cap="none">
                        <a:latin typeface="Times New Roman"/>
                        <a:ea typeface="Times New Roman"/>
                        <a:cs typeface="Times New Roman"/>
                        <a:sym typeface="Times New Roman"/>
                      </a:endParaRPr>
                    </a:p>
                  </a:txBody>
                  <a:tcPr marL="0" marR="0" marT="0" marB="0"/>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comfort with visible</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racial differences</a:t>
                      </a:r>
                      <a:endParaRPr sz="1600" u="none" strike="noStrike" cap="none">
                        <a:latin typeface="Times New Roman"/>
                        <a:ea typeface="Times New Roman"/>
                        <a:cs typeface="Times New Roman"/>
                        <a:sym typeface="Times New Roman"/>
                      </a:endParaRPr>
                    </a:p>
                  </a:txBody>
                  <a:tcPr marL="0" marR="0" marT="0" marB="0"/>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Adequate and</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enlightened physical</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care</a:t>
                      </a:r>
                      <a:endParaRPr sz="1600" u="none" strike="noStrike" cap="none">
                        <a:latin typeface="Times New Roman"/>
                        <a:ea typeface="Times New Roman"/>
                        <a:cs typeface="Times New Roman"/>
                        <a:sym typeface="Times New Roman"/>
                      </a:endParaRPr>
                    </a:p>
                  </a:txBody>
                  <a:tcPr marL="0" marR="0" marT="0" marB="0"/>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primary physical</a:t>
                      </a:r>
                      <a:endParaRPr sz="1600" u="none" strike="noStrike" cap="none"/>
                    </a:p>
                    <a:p>
                      <a:pPr marL="45720" marR="0" lvl="0" indent="0" algn="l" rtl="0">
                        <a:lnSpc>
                          <a:spcPct val="100000"/>
                        </a:lnSpc>
                        <a:spcBef>
                          <a:spcPts val="0"/>
                        </a:spcBef>
                        <a:spcAft>
                          <a:spcPts val="0"/>
                        </a:spcAft>
                        <a:buClr>
                          <a:srgbClr val="000000"/>
                        </a:buClr>
                        <a:buSzPts val="1600"/>
                        <a:buFont typeface="Arial"/>
                        <a:buNone/>
                      </a:pPr>
                      <a:r>
                        <a:rPr lang="en-US" sz="1600" u="none" strike="noStrike" cap="none"/>
                        <a:t>caregiver</a:t>
                      </a:r>
                      <a:endParaRPr sz="16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1"/>
                  </a:ext>
                </a:extLst>
              </a:tr>
              <a:tr h="1042675">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Early school</a:t>
                      </a:r>
                      <a:endParaRPr sz="1600" u="none" strike="noStrike" cap="none">
                        <a:latin typeface="Times New Roman"/>
                        <a:ea typeface="Times New Roman"/>
                        <a:cs typeface="Times New Roman"/>
                        <a:sym typeface="Times New Roman"/>
                      </a:endParaRPr>
                    </a:p>
                  </a:txBody>
                  <a:tcPr marL="0" marR="0" marT="0" marB="0">
                    <a:solidFill>
                      <a:srgbClr val="FFD05D"/>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5-9yrs</a:t>
                      </a:r>
                      <a:endParaRPr sz="1600" u="none" strike="noStrike" cap="none">
                        <a:latin typeface="Times New Roman"/>
                        <a:ea typeface="Times New Roman"/>
                        <a:cs typeface="Times New Roman"/>
                        <a:sym typeface="Times New Roman"/>
                      </a:endParaRPr>
                    </a:p>
                  </a:txBody>
                  <a:tcPr marL="0" marR="0" marT="0" marB="0">
                    <a:solidFill>
                      <a:srgbClr val="FFE093"/>
                    </a:solidFill>
                  </a:tcPr>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understanding of</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personal equality &amp;</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competence</a:t>
                      </a:r>
                      <a:endParaRPr sz="1600" u="none" strike="noStrike" cap="none">
                        <a:latin typeface="Times New Roman"/>
                        <a:ea typeface="Times New Roman"/>
                        <a:cs typeface="Times New Roman"/>
                        <a:sym typeface="Times New Roman"/>
                      </a:endParaRPr>
                    </a:p>
                  </a:txBody>
                  <a:tcPr marL="0" marR="0" marT="0" marB="0">
                    <a:solidFill>
                      <a:srgbClr val="FFE093"/>
                    </a:solidFill>
                  </a:tcPr>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Facilitated success</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in social and</a:t>
                      </a:r>
                      <a:endParaRPr sz="1600" u="none" strike="noStrike" cap="none"/>
                    </a:p>
                    <a:p>
                      <a:pPr marL="68580" marR="0" lvl="0" indent="0" algn="l" rtl="0">
                        <a:lnSpc>
                          <a:spcPct val="100000"/>
                        </a:lnSpc>
                        <a:spcBef>
                          <a:spcPts val="0"/>
                        </a:spcBef>
                        <a:spcAft>
                          <a:spcPts val="0"/>
                        </a:spcAft>
                        <a:buClr>
                          <a:srgbClr val="000000"/>
                        </a:buClr>
                        <a:buSzPts val="1600"/>
                        <a:buFont typeface="Arial"/>
                        <a:buNone/>
                      </a:pPr>
                      <a:r>
                        <a:rPr lang="en-US" sz="1600" u="none" strike="noStrike" cap="none"/>
                        <a:t>academic pursuits</a:t>
                      </a:r>
                      <a:endParaRPr sz="1600" u="none" strike="noStrike" cap="none">
                        <a:latin typeface="Times New Roman"/>
                        <a:ea typeface="Times New Roman"/>
                        <a:cs typeface="Times New Roman"/>
                        <a:sym typeface="Times New Roman"/>
                      </a:endParaRPr>
                    </a:p>
                  </a:txBody>
                  <a:tcPr marL="0" marR="0" marT="0" marB="0">
                    <a:solidFill>
                      <a:srgbClr val="FFE093"/>
                    </a:solidFill>
                  </a:tcPr>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extended family</a:t>
                      </a:r>
                      <a:endParaRPr sz="1600" u="none" strike="noStrike" cap="none"/>
                    </a:p>
                    <a:p>
                      <a:pPr marL="45720" marR="0" lvl="0" indent="0" algn="l" rtl="0">
                        <a:lnSpc>
                          <a:spcPct val="100000"/>
                        </a:lnSpc>
                        <a:spcBef>
                          <a:spcPts val="0"/>
                        </a:spcBef>
                        <a:spcAft>
                          <a:spcPts val="0"/>
                        </a:spcAft>
                        <a:buClr>
                          <a:srgbClr val="000000"/>
                        </a:buClr>
                        <a:buSzPts val="1600"/>
                        <a:buFont typeface="Arial"/>
                        <a:buNone/>
                      </a:pPr>
                      <a:r>
                        <a:rPr lang="en-US" sz="1600" u="none" strike="noStrike" cap="none"/>
                        <a:t>members/school personnel</a:t>
                      </a:r>
                      <a:endParaRPr sz="1600" u="none" strike="noStrike" cap="none">
                        <a:latin typeface="Times New Roman"/>
                        <a:ea typeface="Times New Roman"/>
                        <a:cs typeface="Times New Roman"/>
                        <a:sym typeface="Times New Roman"/>
                      </a:endParaRPr>
                    </a:p>
                  </a:txBody>
                  <a:tcPr marL="0" marR="0" marT="0" marB="0">
                    <a:solidFill>
                      <a:srgbClr val="FFE093"/>
                    </a:solidFill>
                  </a:tcPr>
                </a:tc>
                <a:extLst>
                  <a:ext uri="{0D108BD9-81ED-4DB2-BD59-A6C34878D82A}">
                    <a16:rowId xmlns:a16="http://schemas.microsoft.com/office/drawing/2014/main" val="10002"/>
                  </a:ext>
                </a:extLst>
              </a:tr>
              <a:tr h="1042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Early adolescence</a:t>
                      </a:r>
                      <a:endParaRPr sz="1600" u="none" strike="noStrike" cap="none">
                        <a:latin typeface="Times New Roman"/>
                        <a:ea typeface="Times New Roman"/>
                        <a:cs typeface="Times New Roman"/>
                        <a:sym typeface="Times New Roman"/>
                      </a:endParaRPr>
                    </a:p>
                  </a:txBody>
                  <a:tcPr marL="0" marR="0" marT="0" marB="0">
                    <a:solidFill>
                      <a:srgbClr val="FFD05D"/>
                    </a:solidFill>
                  </a:tcPr>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11- 14yrs</a:t>
                      </a:r>
                      <a:endParaRPr sz="1600" u="none" strike="noStrike" cap="none">
                        <a:latin typeface="Times New Roman"/>
                        <a:ea typeface="Times New Roman"/>
                        <a:cs typeface="Times New Roman"/>
                        <a:sym typeface="Times New Roman"/>
                      </a:endParaRPr>
                    </a:p>
                  </a:txBody>
                  <a:tcPr marL="0" marR="0" marT="0" marB="0"/>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ability to appropriately</a:t>
                      </a:r>
                      <a:endParaRPr sz="1600" u="none" strike="noStrike" cap="none"/>
                    </a:p>
                    <a:p>
                      <a:pPr marL="45720" marR="0" lvl="0" indent="0" algn="l" rtl="0">
                        <a:lnSpc>
                          <a:spcPct val="100000"/>
                        </a:lnSpc>
                        <a:spcBef>
                          <a:spcPts val="0"/>
                        </a:spcBef>
                        <a:spcAft>
                          <a:spcPts val="0"/>
                        </a:spcAft>
                        <a:buClr>
                          <a:srgbClr val="000000"/>
                        </a:buClr>
                        <a:buSzPts val="1600"/>
                        <a:buFont typeface="Arial"/>
                        <a:buNone/>
                      </a:pPr>
                      <a:r>
                        <a:rPr lang="en-US" sz="1600" u="none" strike="noStrike" cap="none"/>
                        <a:t>negotiate racial issues with peers</a:t>
                      </a: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en-US" sz="1600" u="none" strike="noStrike" cap="none"/>
                        <a:t> </a:t>
                      </a:r>
                      <a:endParaRPr sz="1600" u="none" strike="noStrike" cap="none">
                        <a:latin typeface="Times New Roman"/>
                        <a:ea typeface="Times New Roman"/>
                        <a:cs typeface="Times New Roman"/>
                        <a:sym typeface="Times New Roman"/>
                      </a:endParaRPr>
                    </a:p>
                  </a:txBody>
                  <a:tcPr marL="0" marR="0" marT="0" marB="0"/>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dirty="0"/>
                        <a:t>Knowledge of history &amp; politics of race</a:t>
                      </a:r>
                      <a:endParaRPr sz="1600" u="none" strike="noStrike" cap="none" dirty="0">
                        <a:latin typeface="Times New Roman"/>
                        <a:ea typeface="Times New Roman"/>
                        <a:cs typeface="Times New Roman"/>
                        <a:sym typeface="Times New Roman"/>
                      </a:endParaRPr>
                    </a:p>
                  </a:txBody>
                  <a:tcPr marL="0" marR="0" marT="0" marB="0"/>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same race role models culturally specific &amp;</a:t>
                      </a:r>
                      <a:endParaRPr sz="1600" u="none" strike="noStrike" cap="none"/>
                    </a:p>
                    <a:p>
                      <a:pPr marL="45720" marR="0" lvl="0" indent="0" algn="l" rtl="0">
                        <a:lnSpc>
                          <a:spcPct val="100000"/>
                        </a:lnSpc>
                        <a:spcBef>
                          <a:spcPts val="0"/>
                        </a:spcBef>
                        <a:spcAft>
                          <a:spcPts val="0"/>
                        </a:spcAft>
                        <a:buClr>
                          <a:srgbClr val="000000"/>
                        </a:buClr>
                        <a:buSzPts val="1600"/>
                        <a:buFont typeface="Arial"/>
                        <a:buNone/>
                      </a:pPr>
                      <a:r>
                        <a:rPr lang="en-US" sz="1600" u="none" strike="noStrike" cap="none"/>
                        <a:t>anti-racists education</a:t>
                      </a:r>
                      <a:endParaRPr sz="16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3"/>
                  </a:ext>
                </a:extLst>
              </a:tr>
              <a:tr h="1042675">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Later  adolescence</a:t>
                      </a:r>
                      <a:endParaRPr sz="1600" u="none" strike="noStrike" cap="none">
                        <a:latin typeface="Times New Roman"/>
                        <a:ea typeface="Times New Roman"/>
                        <a:cs typeface="Times New Roman"/>
                        <a:sym typeface="Times New Roman"/>
                      </a:endParaRPr>
                    </a:p>
                  </a:txBody>
                  <a:tcPr marL="0" marR="0" marT="0" marB="0">
                    <a:solidFill>
                      <a:srgbClr val="FFD05D"/>
                    </a:solidFill>
                  </a:tcPr>
                </a:tc>
                <a:tc>
                  <a:txBody>
                    <a:bodyPr/>
                    <a:lstStyle/>
                    <a:p>
                      <a:pPr marL="68580" marR="0" lvl="0" indent="0" algn="l" rtl="0">
                        <a:lnSpc>
                          <a:spcPct val="100000"/>
                        </a:lnSpc>
                        <a:spcBef>
                          <a:spcPts val="0"/>
                        </a:spcBef>
                        <a:spcAft>
                          <a:spcPts val="0"/>
                        </a:spcAft>
                        <a:buClr>
                          <a:srgbClr val="000000"/>
                        </a:buClr>
                        <a:buSzPts val="1600"/>
                        <a:buFont typeface="Arial"/>
                        <a:buNone/>
                      </a:pPr>
                      <a:r>
                        <a:rPr lang="en-US" sz="1600" u="none" strike="noStrike" cap="none"/>
                        <a:t>15 - 18yrs</a:t>
                      </a:r>
                      <a:endParaRPr sz="1600" u="none" strike="noStrike" cap="none">
                        <a:latin typeface="Times New Roman"/>
                        <a:ea typeface="Times New Roman"/>
                        <a:cs typeface="Times New Roman"/>
                        <a:sym typeface="Times New Roman"/>
                      </a:endParaRPr>
                    </a:p>
                  </a:txBody>
                  <a:tcPr marL="0" marR="0" marT="0" marB="0">
                    <a:solidFill>
                      <a:srgbClr val="FFE093"/>
                    </a:solidFill>
                  </a:tcPr>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comfort with personal choices in context of race</a:t>
                      </a:r>
                      <a:endParaRPr sz="1600" u="none" strike="noStrike" cap="none">
                        <a:latin typeface="Times New Roman"/>
                        <a:ea typeface="Times New Roman"/>
                        <a:cs typeface="Times New Roman"/>
                        <a:sym typeface="Times New Roman"/>
                      </a:endParaRPr>
                    </a:p>
                  </a:txBody>
                  <a:tcPr marL="0" marR="0" marT="0" marB="0">
                    <a:solidFill>
                      <a:srgbClr val="FFE093"/>
                    </a:solidFill>
                  </a:tcPr>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a:t>Knowledge of family values re: race, sex, reproduction &amp; vocation</a:t>
                      </a:r>
                      <a:endParaRPr sz="1600" u="none" strike="noStrike" cap="none">
                        <a:latin typeface="Times New Roman"/>
                        <a:ea typeface="Times New Roman"/>
                        <a:cs typeface="Times New Roman"/>
                        <a:sym typeface="Times New Roman"/>
                      </a:endParaRPr>
                    </a:p>
                  </a:txBody>
                  <a:tcPr marL="0" marR="0" marT="0" marB="0">
                    <a:solidFill>
                      <a:srgbClr val="FFE093"/>
                    </a:solidFill>
                  </a:tcPr>
                </a:tc>
                <a:tc>
                  <a:txBody>
                    <a:bodyPr/>
                    <a:lstStyle/>
                    <a:p>
                      <a:pPr marL="45720" marR="0" lvl="0" indent="0" algn="l" rtl="0">
                        <a:lnSpc>
                          <a:spcPct val="100000"/>
                        </a:lnSpc>
                        <a:spcBef>
                          <a:spcPts val="0"/>
                        </a:spcBef>
                        <a:spcAft>
                          <a:spcPts val="0"/>
                        </a:spcAft>
                        <a:buClr>
                          <a:srgbClr val="000000"/>
                        </a:buClr>
                        <a:buSzPts val="1600"/>
                        <a:buFont typeface="Arial"/>
                        <a:buNone/>
                      </a:pPr>
                      <a:r>
                        <a:rPr lang="en-US" sz="1600" u="none" strike="noStrike" cap="none" dirty="0"/>
                        <a:t>peer group, same race role models, community censors &amp; informal agents</a:t>
                      </a:r>
                      <a:endParaRPr sz="1600" u="none" strike="noStrike" cap="none" dirty="0">
                        <a:latin typeface="Times New Roman"/>
                        <a:ea typeface="Times New Roman"/>
                        <a:cs typeface="Times New Roman"/>
                        <a:sym typeface="Times New Roman"/>
                      </a:endParaRPr>
                    </a:p>
                  </a:txBody>
                  <a:tcPr marL="0" marR="0" marT="0" marB="0">
                    <a:solidFill>
                      <a:srgbClr val="FFE09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38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FFC700"/>
              </a:buClr>
              <a:buSzPts val="3300"/>
              <a:buFont typeface="Garamond"/>
              <a:buNone/>
            </a:pPr>
            <a:r>
              <a:rPr lang="en-US"/>
              <a:t>Trauma - What is It?</a:t>
            </a:r>
            <a:endParaRPr/>
          </a:p>
        </p:txBody>
      </p:sp>
      <p:sp>
        <p:nvSpPr>
          <p:cNvPr id="121" name="Google Shape;121;p3"/>
          <p:cNvSpPr txBox="1">
            <a:spLocks noGrp="1"/>
          </p:cNvSpPr>
          <p:nvPr>
            <p:ph type="body" idx="1"/>
          </p:nvPr>
        </p:nvSpPr>
        <p:spPr>
          <a:xfrm>
            <a:off x="457200" y="1775193"/>
            <a:ext cx="8229600" cy="4625609"/>
          </a:xfrm>
          <a:prstGeom prst="rect">
            <a:avLst/>
          </a:prstGeom>
          <a:noFill/>
          <a:ln>
            <a:noFill/>
          </a:ln>
        </p:spPr>
        <p:txBody>
          <a:bodyPr spcFirstLastPara="1" wrap="square" lIns="54850" tIns="91425" rIns="91425" bIns="45700" anchor="t" anchorCtr="0">
            <a:normAutofit/>
          </a:bodyPr>
          <a:lstStyle/>
          <a:p>
            <a:pPr marL="457200" lvl="0" indent="-330200" algn="l" rtl="0">
              <a:lnSpc>
                <a:spcPct val="100000"/>
              </a:lnSpc>
              <a:spcBef>
                <a:spcPts val="420"/>
              </a:spcBef>
              <a:spcAft>
                <a:spcPts val="0"/>
              </a:spcAft>
              <a:buSzPts val="1600"/>
              <a:buChar char="◼"/>
            </a:pPr>
            <a:r>
              <a:rPr lang="en-US" sz="2400"/>
              <a:t>Trauma is a type of injury one suffers when confronted with a dramatically threatening stimulus that overwhelms one’s ability to cope and/or integrate the feelings caused by the experience.</a:t>
            </a:r>
            <a:endParaRPr/>
          </a:p>
          <a:p>
            <a:pPr marL="457200" lvl="0" indent="-330200" algn="l" rtl="0">
              <a:lnSpc>
                <a:spcPct val="100000"/>
              </a:lnSpc>
              <a:spcBef>
                <a:spcPts val="0"/>
              </a:spcBef>
              <a:spcAft>
                <a:spcPts val="0"/>
              </a:spcAft>
              <a:buSzPts val="1600"/>
              <a:buChar char="◼"/>
            </a:pPr>
            <a:r>
              <a:rPr lang="en-US" sz="2400"/>
              <a:t>The term Trauma refers to both the event and the particular response to that event.</a:t>
            </a:r>
            <a:endParaRPr sz="2400"/>
          </a:p>
        </p:txBody>
      </p:sp>
    </p:spTree>
    <p:extLst>
      <p:ext uri="{BB962C8B-B14F-4D97-AF65-F5344CB8AC3E}">
        <p14:creationId xmlns:p14="http://schemas.microsoft.com/office/powerpoint/2010/main" val="2430416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132584d516_0_16"/>
          <p:cNvSpPr txBox="1">
            <a:spLocks noGrp="1"/>
          </p:cNvSpPr>
          <p:nvPr>
            <p:ph type="title"/>
          </p:nvPr>
        </p:nvSpPr>
        <p:spPr>
          <a:xfrm>
            <a:off x="457200" y="152400"/>
            <a:ext cx="8229600" cy="1251000"/>
          </a:xfrm>
          <a:prstGeom prst="rect">
            <a:avLst/>
          </a:prstGeom>
        </p:spPr>
        <p:txBody>
          <a:bodyPr spcFirstLastPara="1" wrap="square" lIns="91425" tIns="45700" rIns="45700" bIns="45700" anchor="ctr" anchorCtr="0">
            <a:normAutofit/>
          </a:bodyPr>
          <a:lstStyle/>
          <a:p>
            <a:pPr marL="0" lvl="0" indent="0" algn="l" rtl="0">
              <a:spcBef>
                <a:spcPts val="0"/>
              </a:spcBef>
              <a:spcAft>
                <a:spcPts val="0"/>
              </a:spcAft>
              <a:buNone/>
            </a:pPr>
            <a:r>
              <a:rPr lang="en-US"/>
              <a:t>Trauma - A Useful Model</a:t>
            </a:r>
            <a:endParaRPr/>
          </a:p>
        </p:txBody>
      </p:sp>
      <p:sp>
        <p:nvSpPr>
          <p:cNvPr id="128" name="Google Shape;128;g1132584d516_0_16"/>
          <p:cNvSpPr txBox="1">
            <a:spLocks noGrp="1"/>
          </p:cNvSpPr>
          <p:nvPr>
            <p:ph type="body" idx="1"/>
          </p:nvPr>
        </p:nvSpPr>
        <p:spPr>
          <a:xfrm>
            <a:off x="457200" y="1775193"/>
            <a:ext cx="8229600" cy="4625700"/>
          </a:xfrm>
          <a:prstGeom prst="rect">
            <a:avLst/>
          </a:prstGeom>
        </p:spPr>
        <p:txBody>
          <a:bodyPr spcFirstLastPara="1" wrap="square" lIns="54850" tIns="91425" rIns="91425" bIns="45700" anchor="t" anchorCtr="0">
            <a:norm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039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132584d516_0_22"/>
          <p:cNvSpPr txBox="1">
            <a:spLocks noGrp="1"/>
          </p:cNvSpPr>
          <p:nvPr>
            <p:ph type="title"/>
          </p:nvPr>
        </p:nvSpPr>
        <p:spPr>
          <a:xfrm>
            <a:off x="457200" y="152400"/>
            <a:ext cx="8229600" cy="1251000"/>
          </a:xfrm>
          <a:prstGeom prst="rect">
            <a:avLst/>
          </a:prstGeom>
        </p:spPr>
        <p:txBody>
          <a:bodyPr spcFirstLastPara="1" wrap="square" lIns="91425" tIns="45700" rIns="45700" bIns="45700" anchor="ctr" anchorCtr="0">
            <a:normAutofit/>
          </a:bodyPr>
          <a:lstStyle/>
          <a:p>
            <a:pPr marL="0" lvl="0" indent="0" algn="l" rtl="0">
              <a:spcBef>
                <a:spcPts val="0"/>
              </a:spcBef>
              <a:spcAft>
                <a:spcPts val="0"/>
              </a:spcAft>
              <a:buNone/>
            </a:pPr>
            <a:r>
              <a:rPr lang="en-US"/>
              <a:t>Intergenerational Trauma</a:t>
            </a:r>
            <a:endParaRPr/>
          </a:p>
        </p:txBody>
      </p:sp>
      <p:sp>
        <p:nvSpPr>
          <p:cNvPr id="135" name="Google Shape;135;g1132584d516_0_22"/>
          <p:cNvSpPr txBox="1">
            <a:spLocks noGrp="1"/>
          </p:cNvSpPr>
          <p:nvPr>
            <p:ph type="body" idx="1"/>
          </p:nvPr>
        </p:nvSpPr>
        <p:spPr>
          <a:xfrm>
            <a:off x="457200" y="1775193"/>
            <a:ext cx="8229600" cy="4625700"/>
          </a:xfrm>
          <a:prstGeom prst="rect">
            <a:avLst/>
          </a:prstGeom>
        </p:spPr>
        <p:txBody>
          <a:bodyPr spcFirstLastPara="1" wrap="square" lIns="54850" tIns="91425" rIns="91425" bIns="45700" anchor="t" anchorCtr="0">
            <a:normAutofit/>
          </a:bodyPr>
          <a:lstStyle/>
          <a:p>
            <a:pPr marL="457200" lvl="0" indent="-320040" algn="l" rtl="0">
              <a:spcBef>
                <a:spcPts val="0"/>
              </a:spcBef>
              <a:spcAft>
                <a:spcPts val="0"/>
              </a:spcAft>
              <a:buSzPts val="1440"/>
              <a:buChar char="◼"/>
            </a:pPr>
            <a:r>
              <a:rPr lang="en-US"/>
              <a:t>Transgenerational trauma, or intergenerational trauma, is the psychological and sociological effects that the historical and collective trauma experienced by a group of people has on subsequent generations in that group</a:t>
            </a:r>
            <a:endParaRPr/>
          </a:p>
          <a:p>
            <a:pPr marL="457200" lvl="0" indent="-320040" algn="l" rtl="0">
              <a:spcBef>
                <a:spcPts val="0"/>
              </a:spcBef>
              <a:spcAft>
                <a:spcPts val="0"/>
              </a:spcAft>
              <a:buSzPts val="1440"/>
              <a:buChar char="◼"/>
            </a:pPr>
            <a:r>
              <a:rPr lang="en-US"/>
              <a:t>Intergenerational trauma is communicate through the generations by two mechanisms:</a:t>
            </a:r>
            <a:endParaRPr/>
          </a:p>
          <a:p>
            <a:pPr marL="914400" lvl="1" indent="-331469" algn="l" rtl="0">
              <a:spcBef>
                <a:spcPts val="0"/>
              </a:spcBef>
              <a:spcAft>
                <a:spcPts val="0"/>
              </a:spcAft>
              <a:buSzPts val="1620"/>
              <a:buChar char="▪"/>
            </a:pPr>
            <a:r>
              <a:rPr lang="en-US"/>
              <a:t>Social Learning, and;</a:t>
            </a:r>
            <a:endParaRPr/>
          </a:p>
          <a:p>
            <a:pPr marL="914400" lvl="1" indent="-331469" algn="l" rtl="0">
              <a:spcBef>
                <a:spcPts val="0"/>
              </a:spcBef>
              <a:spcAft>
                <a:spcPts val="0"/>
              </a:spcAft>
              <a:buSzPts val="1620"/>
              <a:buChar char="▪"/>
            </a:pPr>
            <a:r>
              <a:rPr lang="en-US"/>
              <a:t>Epigenetics</a:t>
            </a:r>
            <a:endParaRPr/>
          </a:p>
        </p:txBody>
      </p:sp>
    </p:spTree>
    <p:extLst>
      <p:ext uri="{BB962C8B-B14F-4D97-AF65-F5344CB8AC3E}">
        <p14:creationId xmlns:p14="http://schemas.microsoft.com/office/powerpoint/2010/main" val="422332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d855d0802d_0_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Land Acknowledgement</a:t>
            </a:r>
            <a:endParaRPr dirty="0"/>
          </a:p>
        </p:txBody>
      </p:sp>
      <p:sp>
        <p:nvSpPr>
          <p:cNvPr id="86" name="Google Shape;86;gd855d0802d_0_0"/>
          <p:cNvSpPr txBox="1">
            <a:spLocks noGrp="1"/>
          </p:cNvSpPr>
          <p:nvPr>
            <p:ph type="body" idx="1"/>
          </p:nvPr>
        </p:nvSpPr>
        <p:spPr>
          <a:xfrm>
            <a:off x="457200" y="1775200"/>
            <a:ext cx="8351400" cy="4625700"/>
          </a:xfrm>
          <a:prstGeom prst="rect">
            <a:avLst/>
          </a:prstGeom>
          <a:noFill/>
          <a:ln>
            <a:noFill/>
          </a:ln>
        </p:spPr>
        <p:txBody>
          <a:bodyPr spcFirstLastPara="1" wrap="square" lIns="54850" tIns="91425" rIns="91425" bIns="45700" anchor="t" anchorCtr="0">
            <a:normAutofit/>
          </a:bodyPr>
          <a:lstStyle/>
          <a:p>
            <a:pPr marL="457200" lvl="0" indent="-320040" algn="l" rtl="0">
              <a:lnSpc>
                <a:spcPct val="100000"/>
              </a:lnSpc>
              <a:spcBef>
                <a:spcPts val="0"/>
              </a:spcBef>
              <a:spcAft>
                <a:spcPts val="0"/>
              </a:spcAft>
              <a:buSzPts val="1440"/>
              <a:buChar char="◼"/>
            </a:pPr>
            <a:r>
              <a:rPr lang="en-US" dirty="0"/>
              <a:t>Turtle Island (North America) houses the traditional territories of hundreds of Indigenous peoples.  Here, in Toronto the land we are meeting on is the traditional territory of many nations including the </a:t>
            </a:r>
            <a:r>
              <a:rPr lang="en-US" dirty="0" err="1"/>
              <a:t>Mississaugas</a:t>
            </a:r>
            <a:r>
              <a:rPr lang="en-US" dirty="0"/>
              <a:t> of the Credit, the </a:t>
            </a:r>
            <a:r>
              <a:rPr lang="en-US" dirty="0" err="1"/>
              <a:t>Anishnabeg</a:t>
            </a:r>
            <a:r>
              <a:rPr lang="en-US" dirty="0"/>
              <a:t>, the Chippewa, the Haudenosaunee and the Wendat peoples and is now home to many diverse First Nations, Inuit and Métis peoples.</a:t>
            </a:r>
          </a:p>
        </p:txBody>
      </p:sp>
    </p:spTree>
    <p:extLst>
      <p:ext uri="{BB962C8B-B14F-4D97-AF65-F5344CB8AC3E}">
        <p14:creationId xmlns:p14="http://schemas.microsoft.com/office/powerpoint/2010/main" val="3253164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3F2B-7785-44B3-B658-2C5507BC6D35}"/>
              </a:ext>
            </a:extLst>
          </p:cNvPr>
          <p:cNvSpPr>
            <a:spLocks noGrp="1"/>
          </p:cNvSpPr>
          <p:nvPr>
            <p:ph type="title"/>
          </p:nvPr>
        </p:nvSpPr>
        <p:spPr/>
        <p:txBody>
          <a:bodyPr/>
          <a:lstStyle/>
          <a:p>
            <a:r>
              <a:rPr lang="en-US" dirty="0"/>
              <a:t>Resistance to Anti-Black Racism</a:t>
            </a:r>
            <a:endParaRPr lang="en-CA" dirty="0"/>
          </a:p>
        </p:txBody>
      </p:sp>
      <p:sp>
        <p:nvSpPr>
          <p:cNvPr id="3" name="Text Placeholder 2">
            <a:extLst>
              <a:ext uri="{FF2B5EF4-FFF2-40B4-BE49-F238E27FC236}">
                <a16:creationId xmlns:a16="http://schemas.microsoft.com/office/drawing/2014/main" id="{939A5C99-E783-4D75-8175-7C49A91AF050}"/>
              </a:ext>
            </a:extLst>
          </p:cNvPr>
          <p:cNvSpPr>
            <a:spLocks noGrp="1"/>
          </p:cNvSpPr>
          <p:nvPr>
            <p:ph type="body" idx="1"/>
          </p:nvPr>
        </p:nvSpPr>
        <p:spPr/>
        <p:txBody>
          <a:bodyPr>
            <a:normAutofit/>
          </a:bodyPr>
          <a:lstStyle/>
          <a:p>
            <a:r>
              <a:rPr lang="en-CA" sz="2800" dirty="0">
                <a:latin typeface="Garamond" panose="02020404030301010803" pitchFamily="18" charset="0"/>
              </a:rPr>
              <a:t>I have developed a 6 point plan for my personal sanity preservation (you can be the judge of my success):</a:t>
            </a:r>
          </a:p>
          <a:p>
            <a:pPr lvl="2"/>
            <a:r>
              <a:rPr lang="en-CA" sz="2800" dirty="0">
                <a:latin typeface="Garamond" panose="02020404030301010803" pitchFamily="18" charset="0"/>
              </a:rPr>
              <a:t>Identity</a:t>
            </a:r>
          </a:p>
          <a:p>
            <a:pPr lvl="2"/>
            <a:r>
              <a:rPr lang="en-CA" sz="2800" dirty="0">
                <a:latin typeface="Garamond" panose="02020404030301010803" pitchFamily="18" charset="0"/>
              </a:rPr>
              <a:t>Competence/Excellence</a:t>
            </a:r>
          </a:p>
          <a:p>
            <a:pPr lvl="2"/>
            <a:r>
              <a:rPr lang="en-CA" sz="2800" dirty="0">
                <a:latin typeface="Garamond" panose="02020404030301010803" pitchFamily="18" charset="0"/>
              </a:rPr>
              <a:t>Analysis</a:t>
            </a:r>
          </a:p>
          <a:p>
            <a:pPr lvl="2"/>
            <a:r>
              <a:rPr lang="en-CA" sz="2800" dirty="0">
                <a:latin typeface="Garamond" panose="02020404030301010803" pitchFamily="18" charset="0"/>
              </a:rPr>
              <a:t>Independence</a:t>
            </a:r>
          </a:p>
          <a:p>
            <a:pPr lvl="2"/>
            <a:r>
              <a:rPr lang="en-CA" sz="2800" dirty="0">
                <a:latin typeface="Garamond" panose="02020404030301010803" pitchFamily="18" charset="0"/>
              </a:rPr>
              <a:t>Process</a:t>
            </a:r>
          </a:p>
          <a:p>
            <a:pPr lvl="2"/>
            <a:r>
              <a:rPr lang="en-CA" sz="2800" dirty="0">
                <a:latin typeface="Garamond" panose="02020404030301010803" pitchFamily="18" charset="0"/>
              </a:rPr>
              <a:t>Action</a:t>
            </a:r>
            <a:endParaRPr lang="en-CA" sz="1600" dirty="0">
              <a:latin typeface="Garamond" panose="02020404030301010803" pitchFamily="18" charset="0"/>
            </a:endParaRPr>
          </a:p>
          <a:p>
            <a:r>
              <a:rPr lang="en-US" sz="1600" b="0" i="0" dirty="0">
                <a:solidFill>
                  <a:srgbClr val="000000"/>
                </a:solidFill>
                <a:effectLst/>
                <a:latin typeface="Garamond" panose="02020404030301010803" pitchFamily="18" charset="0"/>
              </a:rPr>
              <a:t>Wright, R. S. (2010).  </a:t>
            </a:r>
            <a:r>
              <a:rPr lang="en-US" sz="1600" b="0" i="0" u="none" strike="noStrike" dirty="0">
                <a:solidFill>
                  <a:srgbClr val="00509E"/>
                </a:solidFill>
                <a:effectLst/>
                <a:latin typeface="Garamond" panose="02020404030301010803" pitchFamily="18" charset="0"/>
                <a:hlinkClick r:id="rId2"/>
              </a:rPr>
              <a:t>Keeping Sane as an African Canadian Working in White Institutions</a:t>
            </a:r>
            <a:r>
              <a:rPr lang="en-US" sz="1600" b="0" i="0" u="none" strike="noStrike" dirty="0">
                <a:effectLst/>
                <a:latin typeface="Garamond" panose="02020404030301010803" pitchFamily="18" charset="0"/>
                <a:hlinkClick r:id="rId2"/>
              </a:rPr>
              <a:t>.</a:t>
            </a:r>
            <a:r>
              <a:rPr lang="en-US" sz="1600" b="0" i="0" dirty="0">
                <a:solidFill>
                  <a:srgbClr val="000000"/>
                </a:solidFill>
                <a:effectLst/>
                <a:latin typeface="Garamond" panose="02020404030301010803" pitchFamily="18" charset="0"/>
              </a:rPr>
              <a:t>  Unpublished monograph.  Halifax, Nova Scotia.</a:t>
            </a:r>
            <a:endParaRPr lang="en-CA" sz="1800" dirty="0">
              <a:latin typeface="Garamond" panose="02020404030301010803" pitchFamily="18" charset="0"/>
            </a:endParaRPr>
          </a:p>
          <a:p>
            <a:pPr marL="179388" lvl="2" indent="0">
              <a:buNone/>
            </a:pPr>
            <a:endParaRPr lang="en-CA" sz="1600" dirty="0">
              <a:latin typeface="Garamond" panose="02020404030301010803" pitchFamily="18" charset="0"/>
            </a:endParaRPr>
          </a:p>
          <a:p>
            <a:endParaRPr lang="en-CA" sz="1400" dirty="0">
              <a:latin typeface="Garamond" panose="02020404030301010803" pitchFamily="18" charset="0"/>
            </a:endParaRPr>
          </a:p>
        </p:txBody>
      </p:sp>
    </p:spTree>
    <p:extLst>
      <p:ext uri="{BB962C8B-B14F-4D97-AF65-F5344CB8AC3E}">
        <p14:creationId xmlns:p14="http://schemas.microsoft.com/office/powerpoint/2010/main" val="113780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a:t>
            </a:r>
          </a:p>
        </p:txBody>
      </p:sp>
      <p:sp>
        <p:nvSpPr>
          <p:cNvPr id="3" name="Content Placeholder 2"/>
          <p:cNvSpPr>
            <a:spLocks noGrp="1"/>
          </p:cNvSpPr>
          <p:nvPr>
            <p:ph idx="1"/>
          </p:nvPr>
        </p:nvSpPr>
        <p:spPr>
          <a:xfrm>
            <a:off x="457200" y="1764043"/>
            <a:ext cx="8229600" cy="4246466"/>
          </a:xfrm>
        </p:spPr>
        <p:txBody>
          <a:bodyPr>
            <a:normAutofit fontScale="92500" lnSpcReduction="20000"/>
          </a:bodyPr>
          <a:lstStyle/>
          <a:p>
            <a:r>
              <a:rPr lang="en-CA" dirty="0"/>
              <a:t>Bell, Peter (1992). </a:t>
            </a:r>
            <a:r>
              <a:rPr lang="en-US" dirty="0"/>
              <a:t>Cultural Pain and African Americans Unspoken Issues in Early Recovery.  Center City, MN:  Hazelden</a:t>
            </a:r>
            <a:endParaRPr lang="en-CA" dirty="0"/>
          </a:p>
          <a:p>
            <a:r>
              <a:rPr lang="en-CA" dirty="0"/>
              <a:t>James, W. H. &amp; Johnson, S. L. (1996) </a:t>
            </a:r>
            <a:r>
              <a:rPr lang="en-CA" dirty="0" err="1"/>
              <a:t>Doin</a:t>
            </a:r>
            <a:r>
              <a:rPr lang="en-CA" dirty="0"/>
              <a:t>’ Drugs: Patterns of African American Addiction.  Austin, TX: University of Texas</a:t>
            </a:r>
          </a:p>
          <a:p>
            <a:r>
              <a:rPr lang="en-CA" dirty="0"/>
              <a:t>Leary, J. D. (2005). </a:t>
            </a:r>
            <a:r>
              <a:rPr lang="en-CA" u="sng" dirty="0"/>
              <a:t>Post Traumatic Slave Syndrome: America's legacy of enduring injury and healing,</a:t>
            </a:r>
            <a:r>
              <a:rPr lang="en-CA" dirty="0"/>
              <a:t> Portland, OR: </a:t>
            </a:r>
            <a:r>
              <a:rPr lang="en-CA" dirty="0" err="1"/>
              <a:t>Uptone</a:t>
            </a:r>
            <a:r>
              <a:rPr lang="en-CA" dirty="0"/>
              <a:t> Press.</a:t>
            </a:r>
          </a:p>
          <a:p>
            <a:r>
              <a:rPr lang="en-CA" dirty="0"/>
              <a:t>Wright, R.S. (2003, Jan. 25).  </a:t>
            </a:r>
            <a:r>
              <a:rPr lang="en-CA" u="sng" dirty="0"/>
              <a:t>Reflections of African Canadian/American Identity Development from Birth to Later Adolescence:  Towards a Framework for Guiding Interventions.</a:t>
            </a:r>
            <a:r>
              <a:rPr lang="en-CA" dirty="0"/>
              <a:t>  Unpublished paper available from the author.  Halifax, Nova Scotia.</a:t>
            </a:r>
          </a:p>
          <a:p>
            <a:r>
              <a:rPr lang="en-CA" dirty="0"/>
              <a:t>Wright, R. S, and Leader, T. (1997). Prevention and treatment of addictions among North American persons of African descent: another look at the disease model.  Paper available from the authors.</a:t>
            </a:r>
          </a:p>
        </p:txBody>
      </p:sp>
    </p:spTree>
    <p:extLst>
      <p:ext uri="{BB962C8B-B14F-4D97-AF65-F5344CB8AC3E}">
        <p14:creationId xmlns:p14="http://schemas.microsoft.com/office/powerpoint/2010/main" val="1448736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457200" y="3100302"/>
            <a:ext cx="8077200" cy="1547898"/>
          </a:xfrm>
          <a:prstGeom prst="rect">
            <a:avLst/>
          </a:prstGeom>
          <a:noFill/>
          <a:ln>
            <a:noFill/>
          </a:ln>
        </p:spPr>
        <p:txBody>
          <a:bodyPr spcFirstLastPara="1" wrap="square" lIns="118850" tIns="0" rIns="45700" bIns="0" anchor="b" anchorCtr="0">
            <a:normAutofit fontScale="40000" lnSpcReduction="20000"/>
          </a:bodyPr>
          <a:lstStyle/>
          <a:p>
            <a:pPr marL="0" lvl="0" indent="0" algn="ctr" rtl="0">
              <a:lnSpc>
                <a:spcPct val="100000"/>
              </a:lnSpc>
              <a:spcBef>
                <a:spcPts val="0"/>
              </a:spcBef>
              <a:spcAft>
                <a:spcPts val="0"/>
              </a:spcAft>
              <a:buSzPct val="48955"/>
              <a:buNone/>
            </a:pPr>
            <a:r>
              <a:rPr lang="en-US" sz="5229" b="1" i="1" dirty="0"/>
              <a:t>Considerations Offered</a:t>
            </a:r>
          </a:p>
          <a:p>
            <a:pPr marL="0" lvl="0" indent="0" algn="ctr" rtl="0">
              <a:lnSpc>
                <a:spcPct val="100000"/>
              </a:lnSpc>
              <a:spcBef>
                <a:spcPts val="0"/>
              </a:spcBef>
              <a:spcAft>
                <a:spcPts val="0"/>
              </a:spcAft>
              <a:buSzPct val="48955"/>
              <a:buNone/>
            </a:pPr>
            <a:r>
              <a:rPr lang="en-US" sz="5229" b="1" i="1" dirty="0"/>
              <a:t>At</a:t>
            </a:r>
          </a:p>
          <a:p>
            <a:pPr marL="0" lvl="0" indent="0" algn="ctr" rtl="0">
              <a:lnSpc>
                <a:spcPct val="100000"/>
              </a:lnSpc>
              <a:spcBef>
                <a:spcPts val="0"/>
              </a:spcBef>
              <a:spcAft>
                <a:spcPts val="0"/>
              </a:spcAft>
              <a:buSzPct val="48955"/>
              <a:buNone/>
            </a:pPr>
            <a:r>
              <a:rPr lang="en-US" sz="5229" b="1" i="1" dirty="0"/>
              <a:t>INDABA:  A Gathering For Us, By Us,</a:t>
            </a:r>
          </a:p>
          <a:p>
            <a:pPr marL="0" lvl="0" indent="0" algn="ctr" rtl="0">
              <a:lnSpc>
                <a:spcPct val="100000"/>
              </a:lnSpc>
              <a:spcBef>
                <a:spcPts val="0"/>
              </a:spcBef>
              <a:spcAft>
                <a:spcPts val="0"/>
              </a:spcAft>
              <a:buSzPct val="48955"/>
              <a:buNone/>
            </a:pPr>
            <a:r>
              <a:rPr lang="en-US" sz="5229" b="1" i="1" dirty="0"/>
              <a:t>About Us on Black Mental Health</a:t>
            </a:r>
            <a:endParaRPr sz="5229" b="1" i="1" dirty="0"/>
          </a:p>
          <a:p>
            <a:pPr marL="0" lvl="0" indent="0" algn="ctr" rtl="0">
              <a:lnSpc>
                <a:spcPct val="100000"/>
              </a:lnSpc>
              <a:spcBef>
                <a:spcPts val="0"/>
              </a:spcBef>
              <a:spcAft>
                <a:spcPts val="0"/>
              </a:spcAft>
              <a:buSzPct val="80000"/>
              <a:buNone/>
            </a:pPr>
            <a:endParaRPr sz="3200" b="1" dirty="0"/>
          </a:p>
          <a:p>
            <a:pPr marL="0" lvl="0" indent="0" algn="ctr" rtl="0">
              <a:lnSpc>
                <a:spcPct val="100000"/>
              </a:lnSpc>
              <a:spcBef>
                <a:spcPts val="0"/>
              </a:spcBef>
              <a:spcAft>
                <a:spcPts val="0"/>
              </a:spcAft>
              <a:buSzPct val="80000"/>
              <a:buNone/>
            </a:pPr>
            <a:r>
              <a:rPr lang="en-US" sz="3200" b="1" dirty="0"/>
              <a:t>May 5, 2021</a:t>
            </a:r>
            <a:endParaRPr sz="3200" b="1" dirty="0"/>
          </a:p>
          <a:p>
            <a:pPr marL="0" lvl="0" indent="0" algn="ctr" rtl="0">
              <a:lnSpc>
                <a:spcPct val="100000"/>
              </a:lnSpc>
              <a:spcBef>
                <a:spcPts val="0"/>
              </a:spcBef>
              <a:spcAft>
                <a:spcPts val="0"/>
              </a:spcAft>
              <a:buSzPct val="80000"/>
              <a:buNone/>
            </a:pPr>
            <a:endParaRPr sz="3200" dirty="0"/>
          </a:p>
        </p:txBody>
      </p:sp>
      <p:sp>
        <p:nvSpPr>
          <p:cNvPr id="72" name="Google Shape;72;p1"/>
          <p:cNvSpPr txBox="1">
            <a:spLocks noGrp="1"/>
          </p:cNvSpPr>
          <p:nvPr>
            <p:ph type="title"/>
          </p:nvPr>
        </p:nvSpPr>
        <p:spPr>
          <a:xfrm>
            <a:off x="457200" y="509500"/>
            <a:ext cx="8229600" cy="2590800"/>
          </a:xfrm>
          <a:prstGeom prst="rect">
            <a:avLst/>
          </a:prstGeom>
          <a:noFill/>
          <a:ln>
            <a:noFill/>
          </a:ln>
        </p:spPr>
        <p:txBody>
          <a:bodyPr spcFirstLastPara="1" wrap="square" lIns="91425" tIns="45700" rIns="45700" bIns="45700" anchor="ctr" anchorCtr="0">
            <a:noAutofit/>
          </a:bodyPr>
          <a:lstStyle/>
          <a:p>
            <a:pPr marL="0" lvl="0" indent="0" algn="ctr" rtl="0">
              <a:lnSpc>
                <a:spcPct val="100000"/>
              </a:lnSpc>
              <a:spcBef>
                <a:spcPts val="0"/>
              </a:spcBef>
              <a:spcAft>
                <a:spcPts val="0"/>
              </a:spcAft>
              <a:buClr>
                <a:srgbClr val="FFC700"/>
              </a:buClr>
              <a:buSzPts val="3300"/>
              <a:buFont typeface="Garamond"/>
              <a:buNone/>
            </a:pPr>
            <a:r>
              <a:rPr lang="en-US" sz="4075" dirty="0"/>
              <a:t>Africentricity </a:t>
            </a:r>
            <a:br>
              <a:rPr lang="en-US" sz="4075" dirty="0"/>
            </a:br>
            <a:r>
              <a:rPr lang="en-US" sz="4075" dirty="0"/>
              <a:t>As</a:t>
            </a:r>
            <a:br>
              <a:rPr lang="en-US" sz="4075" dirty="0"/>
            </a:br>
            <a:r>
              <a:rPr lang="en-US" sz="4075" dirty="0"/>
              <a:t>Mental Health Treatment</a:t>
            </a:r>
            <a:endParaRPr sz="4075" dirty="0"/>
          </a:p>
        </p:txBody>
      </p:sp>
    </p:spTree>
    <p:extLst>
      <p:ext uri="{BB962C8B-B14F-4D97-AF65-F5344CB8AC3E}">
        <p14:creationId xmlns:p14="http://schemas.microsoft.com/office/powerpoint/2010/main" val="34630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d855d0802d_0_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Recognition, Justice, Development</a:t>
            </a:r>
            <a:endParaRPr dirty="0"/>
          </a:p>
        </p:txBody>
      </p:sp>
      <p:pic>
        <p:nvPicPr>
          <p:cNvPr id="6" name="Picture 5">
            <a:extLst>
              <a:ext uri="{FF2B5EF4-FFF2-40B4-BE49-F238E27FC236}">
                <a16:creationId xmlns:a16="http://schemas.microsoft.com/office/drawing/2014/main" id="{90FB8D82-AAB3-3DD7-5B48-1CBEF127DD36}"/>
              </a:ext>
            </a:extLst>
          </p:cNvPr>
          <p:cNvPicPr>
            <a:picLocks noChangeAspect="1"/>
          </p:cNvPicPr>
          <p:nvPr/>
        </p:nvPicPr>
        <p:blipFill>
          <a:blip r:embed="rId3"/>
          <a:stretch>
            <a:fillRect/>
          </a:stretch>
        </p:blipFill>
        <p:spPr>
          <a:xfrm>
            <a:off x="0" y="1725269"/>
            <a:ext cx="9147706" cy="4718649"/>
          </a:xfrm>
          <a:prstGeom prst="rect">
            <a:avLst/>
          </a:prstGeom>
        </p:spPr>
      </p:pic>
    </p:spTree>
    <p:extLst>
      <p:ext uri="{BB962C8B-B14F-4D97-AF65-F5344CB8AC3E}">
        <p14:creationId xmlns:p14="http://schemas.microsoft.com/office/powerpoint/2010/main" val="290788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d855d0802d_0_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Towards Balance and Sustainability </a:t>
            </a:r>
            <a:endParaRPr dirty="0"/>
          </a:p>
        </p:txBody>
      </p:sp>
      <p:sp>
        <p:nvSpPr>
          <p:cNvPr id="86" name="Google Shape;86;gd855d0802d_0_0"/>
          <p:cNvSpPr txBox="1">
            <a:spLocks noGrp="1"/>
          </p:cNvSpPr>
          <p:nvPr>
            <p:ph type="body" idx="1"/>
          </p:nvPr>
        </p:nvSpPr>
        <p:spPr>
          <a:xfrm>
            <a:off x="457200" y="1775200"/>
            <a:ext cx="8351400" cy="4625700"/>
          </a:xfrm>
          <a:prstGeom prst="rect">
            <a:avLst/>
          </a:prstGeom>
          <a:noFill/>
          <a:ln>
            <a:noFill/>
          </a:ln>
        </p:spPr>
        <p:txBody>
          <a:bodyPr spcFirstLastPara="1" wrap="square" lIns="54850" tIns="91425" rIns="91425" bIns="45700" anchor="t" anchorCtr="0">
            <a:normAutofit/>
          </a:bodyPr>
          <a:lstStyle/>
          <a:p>
            <a:pPr marL="457200" lvl="0" indent="-320040" algn="l" rtl="0">
              <a:lnSpc>
                <a:spcPct val="100000"/>
              </a:lnSpc>
              <a:spcBef>
                <a:spcPts val="0"/>
              </a:spcBef>
              <a:spcAft>
                <a:spcPts val="0"/>
              </a:spcAft>
              <a:buSzPts val="1440"/>
              <a:buChar char="◼"/>
            </a:pPr>
            <a:r>
              <a:rPr lang="en-US" dirty="0"/>
              <a:t>Racism is North America’s Original sin, and European colonial presence has done irreparable harm to Indigenous Peoples and has disrupted the delicate balance necessary to live sustainably on the land.  </a:t>
            </a:r>
          </a:p>
          <a:p>
            <a:pPr marL="457200" lvl="0" indent="-320040" algn="l" rtl="0">
              <a:lnSpc>
                <a:spcPct val="100000"/>
              </a:lnSpc>
              <a:spcBef>
                <a:spcPts val="0"/>
              </a:spcBef>
              <a:spcAft>
                <a:spcPts val="0"/>
              </a:spcAft>
              <a:buSzPts val="1440"/>
              <a:buChar char="◼"/>
            </a:pPr>
            <a:r>
              <a:rPr lang="en-US" dirty="0"/>
              <a:t>Acts of reconciliation and reparation  are necessary to make amends to the original stewards of Turtle Island to restore balance and sustainability and enable us all to live peacefully here. </a:t>
            </a:r>
          </a:p>
        </p:txBody>
      </p:sp>
    </p:spTree>
    <p:extLst>
      <p:ext uri="{BB962C8B-B14F-4D97-AF65-F5344CB8AC3E}">
        <p14:creationId xmlns:p14="http://schemas.microsoft.com/office/powerpoint/2010/main" val="114617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F0C1-FC52-F7C5-6BEB-9F44DD95B74A}"/>
              </a:ext>
            </a:extLst>
          </p:cNvPr>
          <p:cNvSpPr>
            <a:spLocks noGrp="1"/>
          </p:cNvSpPr>
          <p:nvPr>
            <p:ph type="title"/>
          </p:nvPr>
        </p:nvSpPr>
        <p:spPr/>
        <p:txBody>
          <a:bodyPr/>
          <a:lstStyle/>
          <a:p>
            <a:r>
              <a:rPr lang="en-US" dirty="0"/>
              <a:t>Agenda</a:t>
            </a:r>
            <a:endParaRPr lang="en-CA" dirty="0"/>
          </a:p>
        </p:txBody>
      </p:sp>
      <p:sp>
        <p:nvSpPr>
          <p:cNvPr id="3" name="Text Placeholder 2">
            <a:extLst>
              <a:ext uri="{FF2B5EF4-FFF2-40B4-BE49-F238E27FC236}">
                <a16:creationId xmlns:a16="http://schemas.microsoft.com/office/drawing/2014/main" id="{F08D9C47-3BE8-CB8E-FC9F-3E9A03FA5ED5}"/>
              </a:ext>
            </a:extLst>
          </p:cNvPr>
          <p:cNvSpPr>
            <a:spLocks noGrp="1"/>
          </p:cNvSpPr>
          <p:nvPr>
            <p:ph type="body" idx="1"/>
          </p:nvPr>
        </p:nvSpPr>
        <p:spPr/>
        <p:txBody>
          <a:bodyPr/>
          <a:lstStyle/>
          <a:p>
            <a:r>
              <a:rPr lang="en-US" dirty="0"/>
              <a:t>Introduction and Land Acknowledgement</a:t>
            </a:r>
          </a:p>
          <a:p>
            <a:r>
              <a:rPr lang="en-US" dirty="0"/>
              <a:t>Africentricity as Mental Health Treatment</a:t>
            </a:r>
          </a:p>
          <a:p>
            <a:r>
              <a:rPr lang="en-US" dirty="0"/>
              <a:t>Socio-cultural phenomena – Race and Addiction</a:t>
            </a:r>
          </a:p>
          <a:p>
            <a:r>
              <a:rPr lang="en-US" dirty="0"/>
              <a:t>History of African Canadian Substance Use and Trafficking</a:t>
            </a:r>
          </a:p>
          <a:p>
            <a:r>
              <a:rPr lang="en-US" dirty="0"/>
              <a:t>Advocacy as Intervention - Advocacy as Diplomacy</a:t>
            </a:r>
          </a:p>
          <a:p>
            <a:r>
              <a:rPr lang="en-US" dirty="0"/>
              <a:t>Lunch</a:t>
            </a:r>
          </a:p>
          <a:p>
            <a:r>
              <a:rPr lang="en-US" dirty="0"/>
              <a:t>Africentric Practice Q&amp;A</a:t>
            </a:r>
          </a:p>
          <a:p>
            <a:r>
              <a:rPr lang="en-US" dirty="0"/>
              <a:t>Eco-mapping – Intervention Planning</a:t>
            </a:r>
          </a:p>
          <a:p>
            <a:r>
              <a:rPr lang="en-US" dirty="0"/>
              <a:t>Case study – Tyler in High School</a:t>
            </a:r>
          </a:p>
          <a:p>
            <a:r>
              <a:rPr lang="en-US" dirty="0"/>
              <a:t>Case study – Tyler in University</a:t>
            </a:r>
          </a:p>
          <a:p>
            <a:r>
              <a:rPr lang="en-US" dirty="0"/>
              <a:t>Deeper questions</a:t>
            </a:r>
          </a:p>
          <a:p>
            <a:endParaRPr lang="en-US" dirty="0"/>
          </a:p>
        </p:txBody>
      </p:sp>
    </p:spTree>
    <p:extLst>
      <p:ext uri="{BB962C8B-B14F-4D97-AF65-F5344CB8AC3E}">
        <p14:creationId xmlns:p14="http://schemas.microsoft.com/office/powerpoint/2010/main" val="217850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7af015079c_0_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Your Questions Before We Begin</a:t>
            </a:r>
            <a:endParaRPr dirty="0"/>
          </a:p>
        </p:txBody>
      </p:sp>
      <p:sp>
        <p:nvSpPr>
          <p:cNvPr id="114" name="Google Shape;114;g7af015079c_0_0"/>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p>
            <a:pPr marL="457200" lvl="0" indent="-320040" algn="l" rtl="0">
              <a:lnSpc>
                <a:spcPct val="100000"/>
              </a:lnSpc>
              <a:spcBef>
                <a:spcPts val="0"/>
              </a:spcBef>
              <a:spcAft>
                <a:spcPts val="0"/>
              </a:spcAft>
              <a:buSzPts val="1440"/>
              <a:buChar char="◼"/>
            </a:pPr>
            <a:r>
              <a:rPr lang="en-US" dirty="0"/>
              <a:t>No matter how brilliant my presentation is, if I don’t get to the burning questions you bring, I will have failed you.  So I always ask:</a:t>
            </a:r>
          </a:p>
          <a:p>
            <a:pPr marL="457200" lvl="0" indent="-320040" algn="l" rtl="0">
              <a:lnSpc>
                <a:spcPct val="100000"/>
              </a:lnSpc>
              <a:spcBef>
                <a:spcPts val="0"/>
              </a:spcBef>
              <a:spcAft>
                <a:spcPts val="0"/>
              </a:spcAft>
              <a:buSzPts val="1440"/>
              <a:buChar char="◼"/>
            </a:pPr>
            <a:endParaRPr lang="en-US" dirty="0"/>
          </a:p>
          <a:p>
            <a:pPr marL="457200" lvl="0" indent="-320040" algn="l" rtl="0">
              <a:lnSpc>
                <a:spcPct val="100000"/>
              </a:lnSpc>
              <a:spcBef>
                <a:spcPts val="0"/>
              </a:spcBef>
              <a:spcAft>
                <a:spcPts val="0"/>
              </a:spcAft>
              <a:buSzPts val="1440"/>
              <a:buChar char="◼"/>
            </a:pPr>
            <a:r>
              <a:rPr lang="en-US" dirty="0"/>
              <a:t>What are your questions before we begin?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A5AE-58FF-4120-9BC7-E2A3C99E12CE}"/>
              </a:ext>
            </a:extLst>
          </p:cNvPr>
          <p:cNvSpPr>
            <a:spLocks noGrp="1"/>
          </p:cNvSpPr>
          <p:nvPr>
            <p:ph type="title"/>
          </p:nvPr>
        </p:nvSpPr>
        <p:spPr/>
        <p:txBody>
          <a:bodyPr/>
          <a:lstStyle/>
          <a:p>
            <a:r>
              <a:rPr lang="en-US" dirty="0"/>
              <a:t>Why Africentricity as MH Practice?</a:t>
            </a:r>
            <a:endParaRPr lang="en-CA" dirty="0"/>
          </a:p>
        </p:txBody>
      </p:sp>
      <p:sp>
        <p:nvSpPr>
          <p:cNvPr id="3" name="Text Placeholder 2">
            <a:extLst>
              <a:ext uri="{FF2B5EF4-FFF2-40B4-BE49-F238E27FC236}">
                <a16:creationId xmlns:a16="http://schemas.microsoft.com/office/drawing/2014/main" id="{25D55CFA-E18F-49E3-AB80-3815E320B733}"/>
              </a:ext>
            </a:extLst>
          </p:cNvPr>
          <p:cNvSpPr>
            <a:spLocks noGrp="1"/>
          </p:cNvSpPr>
          <p:nvPr>
            <p:ph type="body" idx="1"/>
          </p:nvPr>
        </p:nvSpPr>
        <p:spPr/>
        <p:txBody>
          <a:bodyPr>
            <a:normAutofit/>
          </a:bodyPr>
          <a:lstStyle/>
          <a:p>
            <a:r>
              <a:rPr lang="en-US" dirty="0"/>
              <a:t>People of African descent have suffered from over 400 years of colonialism, and disruption of culture, family and spirituality</a:t>
            </a:r>
          </a:p>
          <a:p>
            <a:r>
              <a:rPr lang="en-CA" dirty="0"/>
              <a:t>This disruption is central to understanding the health of Black folks</a:t>
            </a:r>
          </a:p>
          <a:p>
            <a:r>
              <a:rPr lang="en-CA" dirty="0"/>
              <a:t>Healing requires an Africentric Mental Health perspective. </a:t>
            </a:r>
          </a:p>
          <a:p>
            <a:endParaRPr lang="en-CA" dirty="0"/>
          </a:p>
          <a:p>
            <a:pPr marL="137160" indent="0">
              <a:buNone/>
            </a:pPr>
            <a:r>
              <a:rPr lang="en-US" dirty="0"/>
              <a:t>“What does it mean when the tools of a racist patriarchy are used to examine the fruits of that same patriarchy? It means that only the most narrow parameters of change are possible and allowable.”* </a:t>
            </a:r>
            <a:endParaRPr lang="en-US" sz="2000" dirty="0"/>
          </a:p>
          <a:p>
            <a:pPr marL="137160" indent="0">
              <a:buNone/>
            </a:pPr>
            <a:r>
              <a:rPr lang="en-US" sz="2000" dirty="0"/>
              <a:t>*The Master's Tools Will Never Dismantle the Master's House, Audre Lorde</a:t>
            </a:r>
            <a:endParaRPr lang="en-CA" sz="2000" dirty="0"/>
          </a:p>
        </p:txBody>
      </p:sp>
    </p:spTree>
    <p:extLst>
      <p:ext uri="{BB962C8B-B14F-4D97-AF65-F5344CB8AC3E}">
        <p14:creationId xmlns:p14="http://schemas.microsoft.com/office/powerpoint/2010/main" val="1471884424"/>
      </p:ext>
    </p:extLst>
  </p:cSld>
  <p:clrMapOvr>
    <a:masterClrMapping/>
  </p:clrMapOvr>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3537</Words>
  <Application>Microsoft Office PowerPoint</Application>
  <PresentationFormat>On-screen Show (4:3)</PresentationFormat>
  <Paragraphs>279</Paragraphs>
  <Slides>42</Slides>
  <Notes>19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52" baseType="lpstr">
      <vt:lpstr>Noto Sans Symbols</vt:lpstr>
      <vt:lpstr>Garamond</vt:lpstr>
      <vt:lpstr>Times New Roman</vt:lpstr>
      <vt:lpstr>Arial</vt:lpstr>
      <vt:lpstr>Roboto</vt:lpstr>
      <vt:lpstr>Calibri</vt:lpstr>
      <vt:lpstr>Module</vt:lpstr>
      <vt:lpstr>Module</vt:lpstr>
      <vt:lpstr>Drawing</vt:lpstr>
      <vt:lpstr>Document</vt:lpstr>
      <vt:lpstr>Africentricity: Imperative and Problematics</vt:lpstr>
      <vt:lpstr>Who is Robert Wright?</vt:lpstr>
      <vt:lpstr>Land Acknowledgement</vt:lpstr>
      <vt:lpstr>Land Acknowledgement</vt:lpstr>
      <vt:lpstr>Recognition, Justice, Development</vt:lpstr>
      <vt:lpstr>Towards Balance and Sustainability </vt:lpstr>
      <vt:lpstr>Agenda</vt:lpstr>
      <vt:lpstr>Your Questions Before We Begin</vt:lpstr>
      <vt:lpstr>Why Africentricity as MH Practice?</vt:lpstr>
      <vt:lpstr>What is Africentricity?</vt:lpstr>
      <vt:lpstr>Ma’at</vt:lpstr>
      <vt:lpstr>Nguzo Saba</vt:lpstr>
      <vt:lpstr>Ubuntu and Collectivity</vt:lpstr>
      <vt:lpstr>Principles of Africentric MH Practice</vt:lpstr>
      <vt:lpstr>This Work Goes Beyond the CFI</vt:lpstr>
      <vt:lpstr>Addiction - A Socio-cultural Phenomenon</vt:lpstr>
      <vt:lpstr>Hx of African Substance Use Patterns</vt:lpstr>
      <vt:lpstr>European Trade Triangle</vt:lpstr>
      <vt:lpstr>Fallacy of Re-habilitation</vt:lpstr>
      <vt:lpstr>Colonialism and Enslavement</vt:lpstr>
      <vt:lpstr>Racism and Substance Use and Trafficking</vt:lpstr>
      <vt:lpstr>Sociocultural Treatment Model</vt:lpstr>
      <vt:lpstr>Advocacy – An Essential Intervention</vt:lpstr>
      <vt:lpstr>Racism’s Effect on All Peoples</vt:lpstr>
      <vt:lpstr>Racism’s Effect on All Peoples</vt:lpstr>
      <vt:lpstr>Keys to Effective Advocacy</vt:lpstr>
      <vt:lpstr>LUNCH</vt:lpstr>
      <vt:lpstr>Africentric Practice Q&amp;A</vt:lpstr>
      <vt:lpstr>Eco-Mapping – Intervention Planning</vt:lpstr>
      <vt:lpstr>Following Tyler – High School</vt:lpstr>
      <vt:lpstr>Following Tyler – University</vt:lpstr>
      <vt:lpstr>Quentin – Tyler’s Younger Brother</vt:lpstr>
      <vt:lpstr>Africentricity: Imperative and Problematics</vt:lpstr>
      <vt:lpstr>Therapeutic Community</vt:lpstr>
      <vt:lpstr>PowerPoint Presentation</vt:lpstr>
      <vt:lpstr>Racial Identity Development</vt:lpstr>
      <vt:lpstr>Trauma - What is It?</vt:lpstr>
      <vt:lpstr>Trauma - A Useful Model</vt:lpstr>
      <vt:lpstr>Intergenerational Trauma</vt:lpstr>
      <vt:lpstr>Resistance to Anti-Black Racism</vt:lpstr>
      <vt:lpstr>Resources</vt:lpstr>
      <vt:lpstr>Africentricity  As Mental Health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Competent and Anti-racist Practice at the Operational Stress Injury Clinic</dc:title>
  <dc:creator>Robert S. Wright</dc:creator>
  <cp:lastModifiedBy>Robert Wright</cp:lastModifiedBy>
  <cp:revision>7</cp:revision>
  <dcterms:created xsi:type="dcterms:W3CDTF">2010-04-27T11:58:57Z</dcterms:created>
  <dcterms:modified xsi:type="dcterms:W3CDTF">2022-06-08T11:36:23Z</dcterms:modified>
</cp:coreProperties>
</file>