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y="6858000" cx="9144000"/>
  <p:notesSz cx="7077075" cy="8955075"/>
  <p:embeddedFontLst>
    <p:embeddedFont>
      <p:font typeface="Garamond"/>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53" roundtripDataSignature="AMtx7mhWN3QFC97TACjWvJY2yAmplUhLz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1DB9DEF-B5E9-449A-8E5C-E8027D0055DE}">
  <a:tblStyle styleId="{D1DB9DEF-B5E9-449A-8E5C-E8027D0055DE}"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F1E6"/>
          </a:solidFill>
        </a:fill>
      </a:tcStyle>
    </a:wholeTbl>
    <a:band1H>
      <a:tcTxStyle/>
      <a:tcStyle>
        <a:fill>
          <a:solidFill>
            <a:srgbClr val="F9E2CA"/>
          </a:solidFill>
        </a:fill>
      </a:tcStyle>
    </a:band1H>
    <a:band2H>
      <a:tcTxStyle/>
    </a:band2H>
    <a:band1V>
      <a:tcTxStyle/>
      <a:tcStyle>
        <a:fill>
          <a:solidFill>
            <a:srgbClr val="F9E2CA"/>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font" Target="fonts/Garamond-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Garamond-italic.fntdata"/><Relationship Id="rId50" Type="http://schemas.openxmlformats.org/officeDocument/2006/relationships/font" Target="fonts/Garamond-bold.fntdata"/><Relationship Id="rId53" Type="http://customschemas.google.com/relationships/presentationmetadata" Target="metadata"/><Relationship Id="rId52" Type="http://schemas.openxmlformats.org/officeDocument/2006/relationships/font" Target="fonts/Garamond-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66733" cy="447754"/>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008705" y="0"/>
            <a:ext cx="3066733" cy="447754"/>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00163" y="671513"/>
            <a:ext cx="4476750" cy="33575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7708" y="4253667"/>
            <a:ext cx="5661660" cy="402979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505780"/>
            <a:ext cx="3066733" cy="447754"/>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008705" y="8505780"/>
            <a:ext cx="3066733" cy="447754"/>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hitehouse.gov/briefing-room/statements-releases/2021/03/21/fact-sheet-u-s-efforts-to-combat-systemic-racism/"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Dum_Diversa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1:notes"/>
          <p:cNvSpPr txBox="1"/>
          <p:nvPr>
            <p:ph idx="1" type="body"/>
          </p:nvPr>
        </p:nvSpPr>
        <p:spPr>
          <a:xfrm>
            <a:off x="707708" y="4253667"/>
            <a:ext cx="5661660" cy="402979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 name="Google Shape;68;p1:notes"/>
          <p:cNvSpPr/>
          <p:nvPr>
            <p:ph idx="2" type="sldImg"/>
          </p:nvPr>
        </p:nvSpPr>
        <p:spPr>
          <a:xfrm>
            <a:off x="1300163" y="671513"/>
            <a:ext cx="4476750" cy="33575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2d7ef33bc2_0_22:notes"/>
          <p:cNvSpPr/>
          <p:nvPr>
            <p:ph idx="2" type="sldImg"/>
          </p:nvPr>
        </p:nvSpPr>
        <p:spPr>
          <a:xfrm>
            <a:off x="1216372" y="670743"/>
            <a:ext cx="4644300" cy="3358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g22d7ef33bc2_0_22:notes"/>
          <p:cNvSpPr txBox="1"/>
          <p:nvPr>
            <p:ph idx="1" type="body"/>
          </p:nvPr>
        </p:nvSpPr>
        <p:spPr>
          <a:xfrm>
            <a:off x="707707" y="4253662"/>
            <a:ext cx="5661600" cy="4029900"/>
          </a:xfrm>
          <a:prstGeom prst="rect">
            <a:avLst/>
          </a:prstGeom>
          <a:noFill/>
          <a:ln>
            <a:noFill/>
          </a:ln>
        </p:spPr>
        <p:txBody>
          <a:bodyPr anchorCtr="0" anchor="t" bIns="45500" lIns="91000" spcFirstLastPara="1" rIns="91000" wrap="square" tIns="45500">
            <a:noAutofit/>
          </a:bodyPr>
          <a:lstStyle/>
          <a:p>
            <a:pPr indent="0" lvl="0" marL="0" rtl="0" algn="l">
              <a:lnSpc>
                <a:spcPct val="100000"/>
              </a:lnSpc>
              <a:spcBef>
                <a:spcPts val="0"/>
              </a:spcBef>
              <a:spcAft>
                <a:spcPts val="0"/>
              </a:spcAft>
              <a:buSzPts val="1300"/>
              <a:buNone/>
            </a:pPr>
            <a:r>
              <a:rPr lang="en-US"/>
              <a:t>The development of Impact of Race and Culture Assessments falls in-line with other developments that are occurring in the mental health sector.  The American Psychiatric Association’s DSM-V introduced the Cultural Formulation Interview (CFI) as a means to support clinicians as they assess and treat an increasingly diverse population.  A link to the CFI is made available here:  </a:t>
            </a:r>
            <a:endParaRPr/>
          </a:p>
          <a:p>
            <a:pPr indent="0" lvl="0" marL="0" rtl="0" algn="l">
              <a:lnSpc>
                <a:spcPct val="100000"/>
              </a:lnSpc>
              <a:spcBef>
                <a:spcPts val="0"/>
              </a:spcBef>
              <a:spcAft>
                <a:spcPts val="0"/>
              </a:spcAft>
              <a:buSzPts val="1300"/>
              <a:buNone/>
            </a:pPr>
            <a:r>
              <a:t/>
            </a:r>
            <a:endParaRPr/>
          </a:p>
          <a:p>
            <a:pPr indent="0" lvl="0" marL="0" rtl="0" algn="l">
              <a:lnSpc>
                <a:spcPct val="100000"/>
              </a:lnSpc>
              <a:spcBef>
                <a:spcPts val="0"/>
              </a:spcBef>
              <a:spcAft>
                <a:spcPts val="0"/>
              </a:spcAft>
              <a:buSzPts val="1300"/>
              <a:buNone/>
            </a:pPr>
            <a:r>
              <a:rPr lang="en-US"/>
              <a:t>https://www.psychiatry.org/File%20Library/Psychiatrists/Practice/DSM/APA_DSM5_Cultural-Formulation-Interview.pdf</a:t>
            </a:r>
            <a:endParaRPr/>
          </a:p>
          <a:p>
            <a:pPr indent="0" lvl="0" marL="0" rtl="0" algn="l">
              <a:lnSpc>
                <a:spcPct val="100000"/>
              </a:lnSpc>
              <a:spcBef>
                <a:spcPts val="0"/>
              </a:spcBef>
              <a:spcAft>
                <a:spcPts val="0"/>
              </a:spcAft>
              <a:buSzPts val="1300"/>
              <a:buNone/>
            </a:pPr>
            <a:r>
              <a:t/>
            </a:r>
            <a:endParaRPr/>
          </a:p>
          <a:p>
            <a:pPr indent="0" lvl="0" marL="0" rtl="0" algn="l">
              <a:lnSpc>
                <a:spcPct val="100000"/>
              </a:lnSpc>
              <a:spcBef>
                <a:spcPts val="0"/>
              </a:spcBef>
              <a:spcAft>
                <a:spcPts val="0"/>
              </a:spcAft>
              <a:buSzPts val="1300"/>
              <a:buNone/>
            </a:pPr>
            <a:r>
              <a:rPr lang="en-US"/>
              <a:t>It describes how in each of the 4 domains, clinicians can use questions to explore how the client understands the problem they are experiencing, what resources they have to assist them and what issues may aggravate or mitigate that problem from a cultural perspective.  Though the CFI is a significant introduction to the Psychiatric world that racial context and client understanding and experience is key, it does not provide the depth of understanding the influence of a people’s history that may be prevalent in African Canadian communities.  Neither does it model for clinicians how to ask explicit questions about a clients race, culture or ethnicity.</a:t>
            </a:r>
            <a:endParaRPr/>
          </a:p>
        </p:txBody>
      </p:sp>
      <p:sp>
        <p:nvSpPr>
          <p:cNvPr id="128" name="Google Shape;128;g22d7ef33bc2_0_22:notes"/>
          <p:cNvSpPr txBox="1"/>
          <p:nvPr>
            <p:ph idx="12" type="sldNum"/>
          </p:nvPr>
        </p:nvSpPr>
        <p:spPr>
          <a:xfrm>
            <a:off x="4008707" y="8505768"/>
            <a:ext cx="3066600" cy="447600"/>
          </a:xfrm>
          <a:prstGeom prst="rect">
            <a:avLst/>
          </a:prstGeom>
          <a:noFill/>
          <a:ln>
            <a:noFill/>
          </a:ln>
        </p:spPr>
        <p:txBody>
          <a:bodyPr anchorCtr="0" anchor="b" bIns="45500" lIns="91000" spcFirstLastPara="1" rIns="91000" wrap="square" tIns="455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notes"/>
          <p:cNvSpPr txBox="1"/>
          <p:nvPr>
            <p:ph idx="1" type="body"/>
          </p:nvPr>
        </p:nvSpPr>
        <p:spPr>
          <a:xfrm>
            <a:off x="707708" y="4253667"/>
            <a:ext cx="5661660" cy="402979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 name="Google Shape;135;p7:notes"/>
          <p:cNvSpPr/>
          <p:nvPr>
            <p:ph idx="2" type="sldImg"/>
          </p:nvPr>
        </p:nvSpPr>
        <p:spPr>
          <a:xfrm>
            <a:off x="1300163" y="671513"/>
            <a:ext cx="4476750" cy="33575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2d7ef33bc2_0_86:notes"/>
          <p:cNvSpPr/>
          <p:nvPr>
            <p:ph idx="2" type="sldImg"/>
          </p:nvPr>
        </p:nvSpPr>
        <p:spPr>
          <a:xfrm>
            <a:off x="1216372" y="670743"/>
            <a:ext cx="4644300" cy="3358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22d7ef33bc2_0_86:notes"/>
          <p:cNvSpPr txBox="1"/>
          <p:nvPr>
            <p:ph idx="1" type="body"/>
          </p:nvPr>
        </p:nvSpPr>
        <p:spPr>
          <a:xfrm>
            <a:off x="707707" y="4253662"/>
            <a:ext cx="5661600" cy="4029900"/>
          </a:xfrm>
          <a:prstGeom prst="rect">
            <a:avLst/>
          </a:prstGeom>
          <a:noFill/>
          <a:ln>
            <a:noFill/>
          </a:ln>
        </p:spPr>
        <p:txBody>
          <a:bodyPr anchorCtr="0" anchor="t" bIns="45500" lIns="91000" spcFirstLastPara="1" rIns="91000" wrap="square" tIns="45500">
            <a:noAutofit/>
          </a:bodyPr>
          <a:lstStyle/>
          <a:p>
            <a:pPr indent="0" lvl="0" marL="0" rtl="0" algn="l">
              <a:lnSpc>
                <a:spcPct val="100000"/>
              </a:lnSpc>
              <a:spcBef>
                <a:spcPts val="0"/>
              </a:spcBef>
              <a:spcAft>
                <a:spcPts val="0"/>
              </a:spcAft>
              <a:buSzPts val="1300"/>
              <a:buNone/>
            </a:pPr>
            <a:r>
              <a:rPr lang="en-US"/>
              <a:t>This is a proposal</a:t>
            </a:r>
            <a:endParaRPr/>
          </a:p>
        </p:txBody>
      </p:sp>
      <p:sp>
        <p:nvSpPr>
          <p:cNvPr id="142" name="Google Shape;142;g22d7ef33bc2_0_86:notes"/>
          <p:cNvSpPr txBox="1"/>
          <p:nvPr>
            <p:ph idx="12" type="sldNum"/>
          </p:nvPr>
        </p:nvSpPr>
        <p:spPr>
          <a:xfrm>
            <a:off x="4008707" y="8505768"/>
            <a:ext cx="3066600" cy="447600"/>
          </a:xfrm>
          <a:prstGeom prst="rect">
            <a:avLst/>
          </a:prstGeom>
          <a:noFill/>
          <a:ln>
            <a:noFill/>
          </a:ln>
        </p:spPr>
        <p:txBody>
          <a:bodyPr anchorCtr="0" anchor="b" bIns="45500" lIns="91000" spcFirstLastPara="1" rIns="91000" wrap="square" tIns="45500">
            <a:noAutofit/>
          </a:bodyPr>
          <a:lstStyle/>
          <a:p>
            <a:pPr indent="0" lvl="0" marL="0" rtl="0" algn="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2d7ef33bc2_0_92:notes"/>
          <p:cNvSpPr/>
          <p:nvPr>
            <p:ph idx="2" type="sldImg"/>
          </p:nvPr>
        </p:nvSpPr>
        <p:spPr>
          <a:xfrm>
            <a:off x="1216372" y="670743"/>
            <a:ext cx="4644300" cy="3358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22d7ef33bc2_0_92:notes"/>
          <p:cNvSpPr txBox="1"/>
          <p:nvPr>
            <p:ph idx="1" type="body"/>
          </p:nvPr>
        </p:nvSpPr>
        <p:spPr>
          <a:xfrm>
            <a:off x="707707" y="4253662"/>
            <a:ext cx="5661600" cy="4029900"/>
          </a:xfrm>
          <a:prstGeom prst="rect">
            <a:avLst/>
          </a:prstGeom>
          <a:noFill/>
          <a:ln>
            <a:noFill/>
          </a:ln>
        </p:spPr>
        <p:txBody>
          <a:bodyPr anchorCtr="0" anchor="t" bIns="45500" lIns="91000" spcFirstLastPara="1" rIns="91000" wrap="square" tIns="45500">
            <a:noAutofit/>
          </a:bodyPr>
          <a:lstStyle/>
          <a:p>
            <a:pPr indent="0" lvl="0" marL="0" rtl="0" algn="l">
              <a:lnSpc>
                <a:spcPct val="100000"/>
              </a:lnSpc>
              <a:spcBef>
                <a:spcPts val="0"/>
              </a:spcBef>
              <a:spcAft>
                <a:spcPts val="0"/>
              </a:spcAft>
              <a:buSzPts val="1300"/>
              <a:buNone/>
            </a:pPr>
            <a:r>
              <a:rPr lang="en-US" sz="1100" u="sng">
                <a:solidFill>
                  <a:schemeClr val="hlink"/>
                </a:solidFill>
                <a:latin typeface="Arial"/>
                <a:ea typeface="Arial"/>
                <a:cs typeface="Arial"/>
                <a:sym typeface="Arial"/>
                <a:hlinkClick r:id="rId2"/>
              </a:rPr>
              <a:t>Fact Sheet: U.S. Efforts to Combat Systemic Racism | The White House</a:t>
            </a:r>
            <a:endParaRPr/>
          </a:p>
        </p:txBody>
      </p:sp>
      <p:sp>
        <p:nvSpPr>
          <p:cNvPr id="149" name="Google Shape;149;g22d7ef33bc2_0_92:notes"/>
          <p:cNvSpPr txBox="1"/>
          <p:nvPr>
            <p:ph idx="12" type="sldNum"/>
          </p:nvPr>
        </p:nvSpPr>
        <p:spPr>
          <a:xfrm>
            <a:off x="4008707" y="8505768"/>
            <a:ext cx="3066600" cy="447600"/>
          </a:xfrm>
          <a:prstGeom prst="rect">
            <a:avLst/>
          </a:prstGeom>
          <a:noFill/>
          <a:ln>
            <a:noFill/>
          </a:ln>
        </p:spPr>
        <p:txBody>
          <a:bodyPr anchorCtr="0" anchor="b" bIns="45500" lIns="91000" spcFirstLastPara="1" rIns="91000" wrap="square" tIns="45500">
            <a:noAutofit/>
          </a:bodyPr>
          <a:lstStyle/>
          <a:p>
            <a:pPr indent="0" lvl="0" marL="0" rtl="0" algn="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2d7ef33bc2_0_99:notes"/>
          <p:cNvSpPr/>
          <p:nvPr>
            <p:ph idx="2" type="sldImg"/>
          </p:nvPr>
        </p:nvSpPr>
        <p:spPr>
          <a:xfrm>
            <a:off x="1216372" y="670743"/>
            <a:ext cx="4644300" cy="3358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g22d7ef33bc2_0_99:notes"/>
          <p:cNvSpPr txBox="1"/>
          <p:nvPr>
            <p:ph idx="1" type="body"/>
          </p:nvPr>
        </p:nvSpPr>
        <p:spPr>
          <a:xfrm>
            <a:off x="707707" y="4253662"/>
            <a:ext cx="5661600" cy="4029900"/>
          </a:xfrm>
          <a:prstGeom prst="rect">
            <a:avLst/>
          </a:prstGeom>
          <a:noFill/>
          <a:ln>
            <a:noFill/>
          </a:ln>
        </p:spPr>
        <p:txBody>
          <a:bodyPr anchorCtr="0" anchor="t" bIns="45500" lIns="91000" spcFirstLastPara="1" rIns="91000" wrap="square" tIns="45500">
            <a:noAutofit/>
          </a:bodyPr>
          <a:lstStyle/>
          <a:p>
            <a:pPr indent="0" lvl="0" marL="0" rtl="0" algn="l">
              <a:lnSpc>
                <a:spcPct val="100000"/>
              </a:lnSpc>
              <a:spcBef>
                <a:spcPts val="0"/>
              </a:spcBef>
              <a:spcAft>
                <a:spcPts val="0"/>
              </a:spcAft>
              <a:buSzPts val="1300"/>
              <a:buNone/>
            </a:pPr>
            <a:r>
              <a:rPr lang="en-US"/>
              <a:t>The seeds of the dehumanization, enslavement and continuing marginalization of people of African descent has a deep history.  Prior to the crusades (1095 – 1492CE), there was a general recognition in the western world that African peoples were indeed people.  During this period, many of the royal courts in Europe had representatives from African nations.  Though slavery and indenture existed, it was not the kind of perpetual, multigenerational, chattel slavery that would exist and take force during the transatlantic African slave trade.</a:t>
            </a:r>
            <a:endParaRPr/>
          </a:p>
          <a:p>
            <a:pPr indent="0" lvl="0" marL="0" rtl="0" algn="l">
              <a:lnSpc>
                <a:spcPct val="100000"/>
              </a:lnSpc>
              <a:spcBef>
                <a:spcPts val="0"/>
              </a:spcBef>
              <a:spcAft>
                <a:spcPts val="0"/>
              </a:spcAft>
              <a:buSzPts val="1300"/>
              <a:buNone/>
            </a:pPr>
            <a:r>
              <a:t/>
            </a:r>
            <a:endParaRPr/>
          </a:p>
          <a:p>
            <a:pPr indent="0" lvl="0" marL="0" rtl="0" algn="l">
              <a:lnSpc>
                <a:spcPct val="100000"/>
              </a:lnSpc>
              <a:spcBef>
                <a:spcPts val="0"/>
              </a:spcBef>
              <a:spcAft>
                <a:spcPts val="0"/>
              </a:spcAft>
              <a:buSzPts val="1300"/>
              <a:buNone/>
            </a:pPr>
            <a:r>
              <a:rPr lang="en-US"/>
              <a:t>This new form of slavery came into existence and began to take shape legally in the mid 1400s.  In 1452 Pope Nicholas V authorized the king of Portugal, Afonso V to use a new tactic during the war that we commonly refer to as the crusades.  Dum Diversas was a Papal Bull or decree that gave the Portuguese the legal right to conquer, dispossessed, and consigned to “perpetual servitude” any non Christian people.  This Decree essentially denied the humanity of any non Christian population and empowered European nations with the tools necessary for the form of empire expansion and colonization that was to follow.  The enslavement of Africans and the dispossession and genocide of aboriginal peoples in North and South America, Australia and other places was to follow.</a:t>
            </a:r>
            <a:endParaRPr/>
          </a:p>
          <a:p>
            <a:pPr indent="0" lvl="0" marL="0" rtl="0" algn="l">
              <a:lnSpc>
                <a:spcPct val="100000"/>
              </a:lnSpc>
              <a:spcBef>
                <a:spcPts val="0"/>
              </a:spcBef>
              <a:spcAft>
                <a:spcPts val="0"/>
              </a:spcAft>
              <a:buSzPts val="1300"/>
              <a:buNone/>
            </a:pPr>
            <a:r>
              <a:t/>
            </a:r>
            <a:endParaRPr/>
          </a:p>
          <a:p>
            <a:pPr indent="0" lvl="0" marL="0" rtl="0" algn="l">
              <a:lnSpc>
                <a:spcPct val="100000"/>
              </a:lnSpc>
              <a:spcBef>
                <a:spcPts val="0"/>
              </a:spcBef>
              <a:spcAft>
                <a:spcPts val="0"/>
              </a:spcAft>
              <a:buSzPts val="1300"/>
              <a:buNone/>
            </a:pPr>
            <a:r>
              <a:rPr lang="en-US"/>
              <a:t>It is important to note that the religious, political, and legal marginalization of African and aboriginal peoples all have their roots in this papal Decree.  For more information see:  </a:t>
            </a:r>
            <a:r>
              <a:rPr lang="en-US" u="sng">
                <a:solidFill>
                  <a:schemeClr val="hlink"/>
                </a:solidFill>
                <a:hlinkClick r:id="rId2"/>
              </a:rPr>
              <a:t>https://en.wikipedia.org/wiki/Dum_Diversas</a:t>
            </a:r>
            <a:endParaRPr/>
          </a:p>
        </p:txBody>
      </p:sp>
      <p:sp>
        <p:nvSpPr>
          <p:cNvPr id="157" name="Google Shape;157;g22d7ef33bc2_0_99:notes"/>
          <p:cNvSpPr txBox="1"/>
          <p:nvPr>
            <p:ph idx="12" type="sldNum"/>
          </p:nvPr>
        </p:nvSpPr>
        <p:spPr>
          <a:xfrm>
            <a:off x="4008707" y="8505768"/>
            <a:ext cx="3066600" cy="447600"/>
          </a:xfrm>
          <a:prstGeom prst="rect">
            <a:avLst/>
          </a:prstGeom>
          <a:noFill/>
          <a:ln>
            <a:noFill/>
          </a:ln>
        </p:spPr>
        <p:txBody>
          <a:bodyPr anchorCtr="0" anchor="b" bIns="45500" lIns="91000" spcFirstLastPara="1" rIns="91000" wrap="square" tIns="455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9:notes"/>
          <p:cNvSpPr txBox="1"/>
          <p:nvPr>
            <p:ph idx="1" type="body"/>
          </p:nvPr>
        </p:nvSpPr>
        <p:spPr>
          <a:xfrm>
            <a:off x="707708" y="4253667"/>
            <a:ext cx="5661660" cy="402979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p9:notes"/>
          <p:cNvSpPr/>
          <p:nvPr>
            <p:ph idx="2" type="sldImg"/>
          </p:nvPr>
        </p:nvSpPr>
        <p:spPr>
          <a:xfrm>
            <a:off x="1300163" y="671513"/>
            <a:ext cx="4476750" cy="33575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184f775a46_1_25:notes"/>
          <p:cNvSpPr/>
          <p:nvPr>
            <p:ph idx="2" type="sldImg"/>
          </p:nvPr>
        </p:nvSpPr>
        <p:spPr>
          <a:xfrm>
            <a:off x="1381013" y="1119384"/>
            <a:ext cx="4314900" cy="30216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184f775a46_1_25:notes"/>
          <p:cNvSpPr txBox="1"/>
          <p:nvPr>
            <p:ph idx="1" type="body"/>
          </p:nvPr>
        </p:nvSpPr>
        <p:spPr>
          <a:xfrm>
            <a:off x="707707" y="4309629"/>
            <a:ext cx="5661600" cy="352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Themes of sexual violence in Beloved and To Kill a Mockingbird</a:t>
            </a:r>
            <a:endParaRPr/>
          </a:p>
        </p:txBody>
      </p:sp>
      <p:sp>
        <p:nvSpPr>
          <p:cNvPr id="171" name="Google Shape;171;g2184f775a46_1_25:notes"/>
          <p:cNvSpPr txBox="1"/>
          <p:nvPr>
            <p:ph idx="12" type="sldNum"/>
          </p:nvPr>
        </p:nvSpPr>
        <p:spPr>
          <a:xfrm>
            <a:off x="4008705" y="8505768"/>
            <a:ext cx="3066600" cy="449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184f775a46_1_1:notes"/>
          <p:cNvSpPr/>
          <p:nvPr>
            <p:ph idx="2" type="sldImg"/>
          </p:nvPr>
        </p:nvSpPr>
        <p:spPr>
          <a:xfrm>
            <a:off x="1381013" y="1119384"/>
            <a:ext cx="4314900" cy="30216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184f775a46_1_1:notes"/>
          <p:cNvSpPr txBox="1"/>
          <p:nvPr>
            <p:ph idx="1" type="body"/>
          </p:nvPr>
        </p:nvSpPr>
        <p:spPr>
          <a:xfrm>
            <a:off x="707707" y="4309629"/>
            <a:ext cx="5661600" cy="352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Themes of sexual violence in Beloved Toni Morrison, and To Kill a Mockingbird,  Harper Lee</a:t>
            </a:r>
            <a:endParaRPr/>
          </a:p>
        </p:txBody>
      </p:sp>
      <p:sp>
        <p:nvSpPr>
          <p:cNvPr id="177" name="Google Shape;177;g2184f775a46_1_1:notes"/>
          <p:cNvSpPr txBox="1"/>
          <p:nvPr>
            <p:ph idx="12" type="sldNum"/>
          </p:nvPr>
        </p:nvSpPr>
        <p:spPr>
          <a:xfrm>
            <a:off x="4008705" y="8505768"/>
            <a:ext cx="3066600" cy="449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184f775a46_1_9:notes"/>
          <p:cNvSpPr/>
          <p:nvPr>
            <p:ph idx="2" type="sldImg"/>
          </p:nvPr>
        </p:nvSpPr>
        <p:spPr>
          <a:xfrm>
            <a:off x="1381013" y="1119384"/>
            <a:ext cx="4314900" cy="30216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184f775a46_1_9:notes"/>
          <p:cNvSpPr txBox="1"/>
          <p:nvPr>
            <p:ph idx="1" type="body"/>
          </p:nvPr>
        </p:nvSpPr>
        <p:spPr>
          <a:xfrm>
            <a:off x="707707" y="4309629"/>
            <a:ext cx="5661600" cy="352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Iceberg slim most widely read African American Author!</a:t>
            </a:r>
            <a:endParaRPr/>
          </a:p>
        </p:txBody>
      </p:sp>
      <p:sp>
        <p:nvSpPr>
          <p:cNvPr id="184" name="Google Shape;184;g2184f775a46_1_9:notes"/>
          <p:cNvSpPr txBox="1"/>
          <p:nvPr>
            <p:ph idx="12" type="sldNum"/>
          </p:nvPr>
        </p:nvSpPr>
        <p:spPr>
          <a:xfrm>
            <a:off x="4008705" y="8505768"/>
            <a:ext cx="3066600" cy="449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184f775a46_1_17:notes"/>
          <p:cNvSpPr/>
          <p:nvPr>
            <p:ph idx="2" type="sldImg"/>
          </p:nvPr>
        </p:nvSpPr>
        <p:spPr>
          <a:xfrm>
            <a:off x="1381013" y="1119384"/>
            <a:ext cx="4314900" cy="30216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184f775a46_1_17:notes"/>
          <p:cNvSpPr txBox="1"/>
          <p:nvPr>
            <p:ph idx="1" type="body"/>
          </p:nvPr>
        </p:nvSpPr>
        <p:spPr>
          <a:xfrm>
            <a:off x="707707" y="4309629"/>
            <a:ext cx="5661600" cy="3526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Lil Wayne’s story of sexual victimization</a:t>
            </a:r>
            <a:endParaRPr/>
          </a:p>
        </p:txBody>
      </p:sp>
      <p:sp>
        <p:nvSpPr>
          <p:cNvPr id="192" name="Google Shape;192;g2184f775a46_1_17:notes"/>
          <p:cNvSpPr txBox="1"/>
          <p:nvPr>
            <p:ph idx="12" type="sldNum"/>
          </p:nvPr>
        </p:nvSpPr>
        <p:spPr>
          <a:xfrm>
            <a:off x="4008705" y="8505768"/>
            <a:ext cx="3066600" cy="449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2:notes"/>
          <p:cNvSpPr txBox="1"/>
          <p:nvPr>
            <p:ph idx="1" type="body"/>
          </p:nvPr>
        </p:nvSpPr>
        <p:spPr>
          <a:xfrm>
            <a:off x="707708" y="4253667"/>
            <a:ext cx="5661660" cy="402979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 name="Google Shape;74;p2:notes"/>
          <p:cNvSpPr/>
          <p:nvPr>
            <p:ph idx="2" type="sldImg"/>
          </p:nvPr>
        </p:nvSpPr>
        <p:spPr>
          <a:xfrm>
            <a:off x="1300163" y="671513"/>
            <a:ext cx="4476750" cy="33575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185cf41336_0_13:notes"/>
          <p:cNvSpPr/>
          <p:nvPr>
            <p:ph idx="2" type="sldImg"/>
          </p:nvPr>
        </p:nvSpPr>
        <p:spPr>
          <a:xfrm>
            <a:off x="1300163" y="671513"/>
            <a:ext cx="4476900" cy="33576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185cf41336_0_13:notes"/>
          <p:cNvSpPr txBox="1"/>
          <p:nvPr>
            <p:ph idx="1" type="body"/>
          </p:nvPr>
        </p:nvSpPr>
        <p:spPr>
          <a:xfrm>
            <a:off x="707708" y="4253667"/>
            <a:ext cx="5661600" cy="4029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g2185cf41336_0_13:notes"/>
          <p:cNvSpPr txBox="1"/>
          <p:nvPr>
            <p:ph idx="12" type="sldNum"/>
          </p:nvPr>
        </p:nvSpPr>
        <p:spPr>
          <a:xfrm>
            <a:off x="4008705" y="8505780"/>
            <a:ext cx="3066600" cy="447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185cf41336_0_20:notes"/>
          <p:cNvSpPr/>
          <p:nvPr>
            <p:ph idx="2" type="sldImg"/>
          </p:nvPr>
        </p:nvSpPr>
        <p:spPr>
          <a:xfrm>
            <a:off x="1300163" y="671513"/>
            <a:ext cx="4476900" cy="33576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185cf41336_0_20:notes"/>
          <p:cNvSpPr txBox="1"/>
          <p:nvPr>
            <p:ph idx="1" type="body"/>
          </p:nvPr>
        </p:nvSpPr>
        <p:spPr>
          <a:xfrm>
            <a:off x="707708" y="4253667"/>
            <a:ext cx="5661600" cy="4029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g2185cf41336_0_20:notes"/>
          <p:cNvSpPr txBox="1"/>
          <p:nvPr>
            <p:ph idx="12" type="sldNum"/>
          </p:nvPr>
        </p:nvSpPr>
        <p:spPr>
          <a:xfrm>
            <a:off x="4008705" y="8505780"/>
            <a:ext cx="3066600" cy="447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2d7ef33bc2_0_241:notes"/>
          <p:cNvSpPr/>
          <p:nvPr>
            <p:ph idx="2" type="sldImg"/>
          </p:nvPr>
        </p:nvSpPr>
        <p:spPr>
          <a:xfrm>
            <a:off x="2204335" y="671226"/>
            <a:ext cx="2668500" cy="3358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22d7ef33bc2_0_241:notes"/>
          <p:cNvSpPr txBox="1"/>
          <p:nvPr>
            <p:ph idx="1" type="body"/>
          </p:nvPr>
        </p:nvSpPr>
        <p:spPr>
          <a:xfrm>
            <a:off x="707707" y="4253662"/>
            <a:ext cx="5661600" cy="4029900"/>
          </a:xfrm>
          <a:prstGeom prst="rect">
            <a:avLst/>
          </a:prstGeom>
          <a:noFill/>
          <a:ln>
            <a:noFill/>
          </a:ln>
        </p:spPr>
        <p:txBody>
          <a:bodyPr anchorCtr="0" anchor="t" bIns="45875" lIns="91775" spcFirstLastPara="1" rIns="91775" wrap="square" tIns="45875">
            <a:noAutofit/>
          </a:bodyPr>
          <a:lstStyle/>
          <a:p>
            <a:pPr indent="0" lvl="0" marL="0" rtl="0" algn="l">
              <a:lnSpc>
                <a:spcPct val="100000"/>
              </a:lnSpc>
              <a:spcBef>
                <a:spcPts val="0"/>
              </a:spcBef>
              <a:spcAft>
                <a:spcPts val="0"/>
              </a:spcAft>
              <a:buSzPts val="1400"/>
              <a:buNone/>
            </a:pPr>
            <a:r>
              <a:t/>
            </a:r>
            <a:endParaRPr/>
          </a:p>
        </p:txBody>
      </p:sp>
      <p:sp>
        <p:nvSpPr>
          <p:cNvPr id="215" name="Google Shape;215;g22d7ef33bc2_0_241:notes"/>
          <p:cNvSpPr txBox="1"/>
          <p:nvPr>
            <p:ph idx="12" type="sldNum"/>
          </p:nvPr>
        </p:nvSpPr>
        <p:spPr>
          <a:xfrm>
            <a:off x="4008707" y="8505769"/>
            <a:ext cx="3066600" cy="447600"/>
          </a:xfrm>
          <a:prstGeom prst="rect">
            <a:avLst/>
          </a:prstGeom>
          <a:noFill/>
          <a:ln>
            <a:noFill/>
          </a:ln>
        </p:spPr>
        <p:txBody>
          <a:bodyPr anchorCtr="0" anchor="b" bIns="45875" lIns="91775" spcFirstLastPara="1" rIns="91775" wrap="square" tIns="45875">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184f775a46_1_33:notes"/>
          <p:cNvSpPr/>
          <p:nvPr>
            <p:ph idx="2" type="sldImg"/>
          </p:nvPr>
        </p:nvSpPr>
        <p:spPr>
          <a:xfrm>
            <a:off x="1300163" y="671513"/>
            <a:ext cx="4476900" cy="33576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184f775a46_1_33:notes"/>
          <p:cNvSpPr txBox="1"/>
          <p:nvPr>
            <p:ph idx="1" type="body"/>
          </p:nvPr>
        </p:nvSpPr>
        <p:spPr>
          <a:xfrm>
            <a:off x="707708" y="4253667"/>
            <a:ext cx="5661600" cy="4029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500">
                <a:solidFill>
                  <a:srgbClr val="202124"/>
                </a:solidFill>
                <a:highlight>
                  <a:srgbClr val="FFFFFF"/>
                </a:highlight>
                <a:latin typeface="Arial"/>
                <a:ea typeface="Arial"/>
                <a:cs typeface="Arial"/>
                <a:sym typeface="Arial"/>
              </a:rPr>
              <a:t>"I won't learn from you" is Herb Kohl's now-classic essay about the phenomenon of "not-learning," or refusing to learn, which </a:t>
            </a:r>
            <a:r>
              <a:rPr lang="en-US" sz="1500">
                <a:solidFill>
                  <a:srgbClr val="040C28"/>
                </a:solidFill>
                <a:latin typeface="Arial"/>
                <a:ea typeface="Arial"/>
                <a:cs typeface="Arial"/>
                <a:sym typeface="Arial"/>
              </a:rPr>
              <a:t>takes place when a student's intelligence, dignity, or integrity is compromised by a teacher, an institution, or a larger social mindset</a:t>
            </a:r>
            <a:r>
              <a:rPr lang="en-US" sz="1500">
                <a:solidFill>
                  <a:srgbClr val="202124"/>
                </a:solidFill>
                <a:highlight>
                  <a:srgbClr val="FFFFFF"/>
                </a:highlight>
                <a:latin typeface="Arial"/>
                <a:ea typeface="Arial"/>
                <a:cs typeface="Arial"/>
                <a:sym typeface="Arial"/>
              </a:rPr>
              <a:t>.</a:t>
            </a:r>
            <a:endParaRPr sz="1500">
              <a:solidFill>
                <a:srgbClr val="202124"/>
              </a:solidFill>
              <a:highlight>
                <a:srgbClr val="FFFFFF"/>
              </a:highlight>
              <a:latin typeface="Arial"/>
              <a:ea typeface="Arial"/>
              <a:cs typeface="Arial"/>
              <a:sym typeface="Arial"/>
            </a:endParaRPr>
          </a:p>
          <a:p>
            <a:pPr indent="0" lvl="0" marL="0" rtl="0" algn="l">
              <a:spcBef>
                <a:spcPts val="0"/>
              </a:spcBef>
              <a:spcAft>
                <a:spcPts val="0"/>
              </a:spcAft>
              <a:buNone/>
            </a:pPr>
            <a:r>
              <a:t/>
            </a:r>
            <a:endParaRPr sz="1500">
              <a:solidFill>
                <a:srgbClr val="202124"/>
              </a:solidFill>
              <a:highlight>
                <a:srgbClr val="FFFFFF"/>
              </a:highlight>
              <a:latin typeface="Arial"/>
              <a:ea typeface="Arial"/>
              <a:cs typeface="Arial"/>
              <a:sym typeface="Arial"/>
            </a:endParaRPr>
          </a:p>
          <a:p>
            <a:pPr indent="0" lvl="0" marL="0" rtl="0" algn="l">
              <a:spcBef>
                <a:spcPts val="0"/>
              </a:spcBef>
              <a:spcAft>
                <a:spcPts val="0"/>
              </a:spcAft>
              <a:buNone/>
            </a:pPr>
            <a:r>
              <a:rPr lang="en-US" sz="1500">
                <a:solidFill>
                  <a:srgbClr val="202124"/>
                </a:solidFill>
                <a:highlight>
                  <a:srgbClr val="FFFFFF"/>
                </a:highlight>
                <a:latin typeface="Arial"/>
                <a:ea typeface="Arial"/>
                <a:cs typeface="Arial"/>
                <a:sym typeface="Arial"/>
              </a:rPr>
              <a:t>In my practice I’ve encountered the phenomenon of “I won’t heal with you.”</a:t>
            </a:r>
            <a:endParaRPr sz="1500">
              <a:solidFill>
                <a:srgbClr val="202124"/>
              </a:solidFill>
              <a:highlight>
                <a:srgbClr val="FFFFFF"/>
              </a:highlight>
              <a:latin typeface="Arial"/>
              <a:ea typeface="Arial"/>
              <a:cs typeface="Arial"/>
              <a:sym typeface="Arial"/>
            </a:endParaRPr>
          </a:p>
          <a:p>
            <a:pPr indent="0" lvl="0" marL="0" rtl="0" algn="l">
              <a:spcBef>
                <a:spcPts val="0"/>
              </a:spcBef>
              <a:spcAft>
                <a:spcPts val="0"/>
              </a:spcAft>
              <a:buNone/>
            </a:pPr>
            <a:r>
              <a:t/>
            </a:r>
            <a:endParaRPr sz="1500">
              <a:solidFill>
                <a:srgbClr val="202124"/>
              </a:solidFill>
              <a:highlight>
                <a:srgbClr val="FFFFFF"/>
              </a:highlight>
              <a:latin typeface="Arial"/>
              <a:ea typeface="Arial"/>
              <a:cs typeface="Arial"/>
              <a:sym typeface="Arial"/>
            </a:endParaRPr>
          </a:p>
        </p:txBody>
      </p:sp>
      <p:sp>
        <p:nvSpPr>
          <p:cNvPr id="223" name="Google Shape;223;g2184f775a46_1_33:notes"/>
          <p:cNvSpPr txBox="1"/>
          <p:nvPr>
            <p:ph idx="12" type="sldNum"/>
          </p:nvPr>
        </p:nvSpPr>
        <p:spPr>
          <a:xfrm>
            <a:off x="4008705" y="8505780"/>
            <a:ext cx="3066600" cy="447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185cf41336_0_27:notes"/>
          <p:cNvSpPr/>
          <p:nvPr>
            <p:ph idx="2" type="sldImg"/>
          </p:nvPr>
        </p:nvSpPr>
        <p:spPr>
          <a:xfrm>
            <a:off x="1216372" y="670743"/>
            <a:ext cx="4644300" cy="3358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2185cf41336_0_27:notes"/>
          <p:cNvSpPr txBox="1"/>
          <p:nvPr>
            <p:ph idx="1" type="body"/>
          </p:nvPr>
        </p:nvSpPr>
        <p:spPr>
          <a:xfrm>
            <a:off x="707707" y="4253662"/>
            <a:ext cx="5661600" cy="4029900"/>
          </a:xfrm>
          <a:prstGeom prst="rect">
            <a:avLst/>
          </a:prstGeom>
          <a:noFill/>
          <a:ln>
            <a:noFill/>
          </a:ln>
        </p:spPr>
        <p:txBody>
          <a:bodyPr anchorCtr="0" anchor="t" bIns="45500" lIns="91000" spcFirstLastPara="1" rIns="91000" wrap="square" tIns="45500">
            <a:noAutofit/>
          </a:bodyPr>
          <a:lstStyle/>
          <a:p>
            <a:pPr indent="0" lvl="0" marL="0" rtl="0" algn="l">
              <a:lnSpc>
                <a:spcPct val="100000"/>
              </a:lnSpc>
              <a:spcBef>
                <a:spcPts val="0"/>
              </a:spcBef>
              <a:spcAft>
                <a:spcPts val="0"/>
              </a:spcAft>
              <a:buSzPts val="1300"/>
              <a:buNone/>
            </a:pPr>
            <a:r>
              <a:t/>
            </a:r>
            <a:endParaRPr/>
          </a:p>
        </p:txBody>
      </p:sp>
      <p:sp>
        <p:nvSpPr>
          <p:cNvPr id="230" name="Google Shape;230;g2185cf41336_0_27:notes"/>
          <p:cNvSpPr txBox="1"/>
          <p:nvPr>
            <p:ph idx="12" type="sldNum"/>
          </p:nvPr>
        </p:nvSpPr>
        <p:spPr>
          <a:xfrm>
            <a:off x="4008707" y="8505768"/>
            <a:ext cx="3066600" cy="447600"/>
          </a:xfrm>
          <a:prstGeom prst="rect">
            <a:avLst/>
          </a:prstGeom>
          <a:noFill/>
          <a:ln>
            <a:noFill/>
          </a:ln>
        </p:spPr>
        <p:txBody>
          <a:bodyPr anchorCtr="0" anchor="b" bIns="45500" lIns="91000" spcFirstLastPara="1" rIns="91000" wrap="square" tIns="45500">
            <a:noAutofit/>
          </a:bodyPr>
          <a:lstStyle/>
          <a:p>
            <a:pPr indent="0" lvl="0" marL="0" rtl="0" algn="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185cf41336_0_36:notes"/>
          <p:cNvSpPr/>
          <p:nvPr>
            <p:ph idx="2" type="sldImg"/>
          </p:nvPr>
        </p:nvSpPr>
        <p:spPr>
          <a:xfrm>
            <a:off x="1216372" y="670743"/>
            <a:ext cx="4644300" cy="3358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2185cf41336_0_36:notes"/>
          <p:cNvSpPr txBox="1"/>
          <p:nvPr>
            <p:ph idx="1" type="body"/>
          </p:nvPr>
        </p:nvSpPr>
        <p:spPr>
          <a:xfrm>
            <a:off x="707707" y="4253662"/>
            <a:ext cx="5661600" cy="4029900"/>
          </a:xfrm>
          <a:prstGeom prst="rect">
            <a:avLst/>
          </a:prstGeom>
          <a:noFill/>
          <a:ln>
            <a:noFill/>
          </a:ln>
        </p:spPr>
        <p:txBody>
          <a:bodyPr anchorCtr="0" anchor="t" bIns="45500" lIns="91000" spcFirstLastPara="1" rIns="91000" wrap="square" tIns="45500">
            <a:noAutofit/>
          </a:bodyPr>
          <a:lstStyle/>
          <a:p>
            <a:pPr indent="0" lvl="0" marL="0" rtl="0" algn="l">
              <a:lnSpc>
                <a:spcPct val="100000"/>
              </a:lnSpc>
              <a:spcBef>
                <a:spcPts val="0"/>
              </a:spcBef>
              <a:spcAft>
                <a:spcPts val="0"/>
              </a:spcAft>
              <a:buSzPts val="1300"/>
              <a:buNone/>
            </a:pPr>
            <a:r>
              <a:t/>
            </a:r>
            <a:endParaRPr/>
          </a:p>
        </p:txBody>
      </p:sp>
      <p:sp>
        <p:nvSpPr>
          <p:cNvPr id="240" name="Google Shape;240;g2185cf41336_0_36:notes"/>
          <p:cNvSpPr txBox="1"/>
          <p:nvPr>
            <p:ph idx="12" type="sldNum"/>
          </p:nvPr>
        </p:nvSpPr>
        <p:spPr>
          <a:xfrm>
            <a:off x="4008707" y="8505768"/>
            <a:ext cx="3066600" cy="447600"/>
          </a:xfrm>
          <a:prstGeom prst="rect">
            <a:avLst/>
          </a:prstGeom>
          <a:noFill/>
          <a:ln>
            <a:noFill/>
          </a:ln>
        </p:spPr>
        <p:txBody>
          <a:bodyPr anchorCtr="0" anchor="b" bIns="45500" lIns="91000" spcFirstLastPara="1" rIns="91000" wrap="square" tIns="455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185cf41336_0_47:notes"/>
          <p:cNvSpPr/>
          <p:nvPr>
            <p:ph idx="2" type="sldImg"/>
          </p:nvPr>
        </p:nvSpPr>
        <p:spPr>
          <a:xfrm>
            <a:off x="1216372" y="670743"/>
            <a:ext cx="4644300" cy="3358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2185cf41336_0_47:notes"/>
          <p:cNvSpPr txBox="1"/>
          <p:nvPr>
            <p:ph idx="1" type="body"/>
          </p:nvPr>
        </p:nvSpPr>
        <p:spPr>
          <a:xfrm>
            <a:off x="707707" y="4253662"/>
            <a:ext cx="5661600" cy="4029900"/>
          </a:xfrm>
          <a:prstGeom prst="rect">
            <a:avLst/>
          </a:prstGeom>
          <a:noFill/>
          <a:ln>
            <a:noFill/>
          </a:ln>
        </p:spPr>
        <p:txBody>
          <a:bodyPr anchorCtr="0" anchor="t" bIns="45500" lIns="91000" spcFirstLastPara="1" rIns="91000" wrap="square" tIns="45500">
            <a:noAutofit/>
          </a:bodyPr>
          <a:lstStyle/>
          <a:p>
            <a:pPr indent="0" lvl="0" marL="0" rtl="0" algn="l">
              <a:lnSpc>
                <a:spcPct val="100000"/>
              </a:lnSpc>
              <a:spcBef>
                <a:spcPts val="0"/>
              </a:spcBef>
              <a:spcAft>
                <a:spcPts val="0"/>
              </a:spcAft>
              <a:buSzPts val="1300"/>
              <a:buNone/>
            </a:pPr>
            <a:r>
              <a:t/>
            </a:r>
            <a:endParaRPr/>
          </a:p>
        </p:txBody>
      </p:sp>
      <p:sp>
        <p:nvSpPr>
          <p:cNvPr id="252" name="Google Shape;252;g2185cf41336_0_47:notes"/>
          <p:cNvSpPr txBox="1"/>
          <p:nvPr>
            <p:ph idx="12" type="sldNum"/>
          </p:nvPr>
        </p:nvSpPr>
        <p:spPr>
          <a:xfrm>
            <a:off x="4008707" y="8505768"/>
            <a:ext cx="3066600" cy="447600"/>
          </a:xfrm>
          <a:prstGeom prst="rect">
            <a:avLst/>
          </a:prstGeom>
          <a:noFill/>
          <a:ln>
            <a:noFill/>
          </a:ln>
        </p:spPr>
        <p:txBody>
          <a:bodyPr anchorCtr="0" anchor="b" bIns="45500" lIns="91000" spcFirstLastPara="1" rIns="91000" wrap="square" tIns="455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2d7ef33bc2_0_248:notes"/>
          <p:cNvSpPr/>
          <p:nvPr>
            <p:ph idx="2" type="sldImg"/>
          </p:nvPr>
        </p:nvSpPr>
        <p:spPr>
          <a:xfrm>
            <a:off x="2204335" y="671226"/>
            <a:ext cx="2668500" cy="3358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22d7ef33bc2_0_248:notes"/>
          <p:cNvSpPr txBox="1"/>
          <p:nvPr>
            <p:ph idx="1" type="body"/>
          </p:nvPr>
        </p:nvSpPr>
        <p:spPr>
          <a:xfrm>
            <a:off x="707707" y="4253662"/>
            <a:ext cx="5661600" cy="4029900"/>
          </a:xfrm>
          <a:prstGeom prst="rect">
            <a:avLst/>
          </a:prstGeom>
          <a:noFill/>
          <a:ln>
            <a:noFill/>
          </a:ln>
        </p:spPr>
        <p:txBody>
          <a:bodyPr anchorCtr="0" anchor="t" bIns="45875" lIns="91775" spcFirstLastPara="1" rIns="91775" wrap="square" tIns="45875">
            <a:noAutofit/>
          </a:bodyPr>
          <a:lstStyle/>
          <a:p>
            <a:pPr indent="0" lvl="0" marL="0" rtl="0" algn="l">
              <a:lnSpc>
                <a:spcPct val="100000"/>
              </a:lnSpc>
              <a:spcBef>
                <a:spcPts val="0"/>
              </a:spcBef>
              <a:spcAft>
                <a:spcPts val="0"/>
              </a:spcAft>
              <a:buSzPts val="1400"/>
              <a:buNone/>
            </a:pPr>
            <a:r>
              <a:t/>
            </a:r>
            <a:endParaRPr/>
          </a:p>
        </p:txBody>
      </p:sp>
      <p:sp>
        <p:nvSpPr>
          <p:cNvPr id="266" name="Google Shape;266;g22d7ef33bc2_0_248:notes"/>
          <p:cNvSpPr txBox="1"/>
          <p:nvPr>
            <p:ph idx="12" type="sldNum"/>
          </p:nvPr>
        </p:nvSpPr>
        <p:spPr>
          <a:xfrm>
            <a:off x="4008707" y="8505769"/>
            <a:ext cx="3066600" cy="447600"/>
          </a:xfrm>
          <a:prstGeom prst="rect">
            <a:avLst/>
          </a:prstGeom>
          <a:noFill/>
          <a:ln>
            <a:noFill/>
          </a:ln>
        </p:spPr>
        <p:txBody>
          <a:bodyPr anchorCtr="0" anchor="b" bIns="45875" lIns="91775" spcFirstLastPara="1" rIns="91775" wrap="square" tIns="45875">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184f775a46_1_87:notes"/>
          <p:cNvSpPr/>
          <p:nvPr>
            <p:ph idx="2" type="sldImg"/>
          </p:nvPr>
        </p:nvSpPr>
        <p:spPr>
          <a:xfrm>
            <a:off x="1300163" y="671513"/>
            <a:ext cx="4476900" cy="33576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184f775a46_1_87:notes"/>
          <p:cNvSpPr txBox="1"/>
          <p:nvPr>
            <p:ph idx="1" type="body"/>
          </p:nvPr>
        </p:nvSpPr>
        <p:spPr>
          <a:xfrm>
            <a:off x="707708" y="4253667"/>
            <a:ext cx="5661600" cy="4029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g2184f775a46_1_87:notes"/>
          <p:cNvSpPr txBox="1"/>
          <p:nvPr>
            <p:ph idx="12" type="sldNum"/>
          </p:nvPr>
        </p:nvSpPr>
        <p:spPr>
          <a:xfrm>
            <a:off x="4008705" y="8505780"/>
            <a:ext cx="3066600" cy="447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184f775a46_1_94:notes"/>
          <p:cNvSpPr/>
          <p:nvPr>
            <p:ph idx="2" type="sldImg"/>
          </p:nvPr>
        </p:nvSpPr>
        <p:spPr>
          <a:xfrm>
            <a:off x="1300163" y="671513"/>
            <a:ext cx="4476900" cy="33576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184f775a46_1_94:notes"/>
          <p:cNvSpPr txBox="1"/>
          <p:nvPr>
            <p:ph idx="1" type="body"/>
          </p:nvPr>
        </p:nvSpPr>
        <p:spPr>
          <a:xfrm>
            <a:off x="707708" y="4253667"/>
            <a:ext cx="5661600" cy="4029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g2184f775a46_1_94:notes"/>
          <p:cNvSpPr txBox="1"/>
          <p:nvPr>
            <p:ph idx="12" type="sldNum"/>
          </p:nvPr>
        </p:nvSpPr>
        <p:spPr>
          <a:xfrm>
            <a:off x="4008705" y="8505780"/>
            <a:ext cx="3066600" cy="447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185cf41336_0_0:notes"/>
          <p:cNvSpPr/>
          <p:nvPr>
            <p:ph idx="2" type="sldImg"/>
          </p:nvPr>
        </p:nvSpPr>
        <p:spPr>
          <a:xfrm>
            <a:off x="1300163" y="671513"/>
            <a:ext cx="4476900" cy="3357600"/>
          </a:xfrm>
          <a:custGeom>
            <a:rect b="b" l="l" r="r" t="t"/>
            <a:pathLst>
              <a:path extrusionOk="0" h="120000" w="120000">
                <a:moveTo>
                  <a:pt x="0" y="0"/>
                </a:moveTo>
                <a:lnTo>
                  <a:pt x="120000" y="0"/>
                </a:lnTo>
                <a:lnTo>
                  <a:pt x="120000" y="120000"/>
                </a:lnTo>
                <a:lnTo>
                  <a:pt x="0" y="120000"/>
                </a:lnTo>
                <a:close/>
              </a:path>
            </a:pathLst>
          </a:custGeom>
        </p:spPr>
      </p:sp>
      <p:sp>
        <p:nvSpPr>
          <p:cNvPr id="81" name="Google Shape;81;g2185cf41336_0_0:notes"/>
          <p:cNvSpPr txBox="1"/>
          <p:nvPr>
            <p:ph idx="1" type="body"/>
          </p:nvPr>
        </p:nvSpPr>
        <p:spPr>
          <a:xfrm>
            <a:off x="707708" y="4253667"/>
            <a:ext cx="5661600" cy="4029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g2185cf41336_0_0:notes"/>
          <p:cNvSpPr txBox="1"/>
          <p:nvPr>
            <p:ph idx="12" type="sldNum"/>
          </p:nvPr>
        </p:nvSpPr>
        <p:spPr>
          <a:xfrm>
            <a:off x="4008705" y="8505780"/>
            <a:ext cx="3066600" cy="447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30:notes"/>
          <p:cNvSpPr txBox="1"/>
          <p:nvPr>
            <p:ph idx="1" type="body"/>
          </p:nvPr>
        </p:nvSpPr>
        <p:spPr>
          <a:xfrm>
            <a:off x="707708" y="4253667"/>
            <a:ext cx="5661660" cy="4029790"/>
          </a:xfrm>
          <a:prstGeom prst="rect">
            <a:avLst/>
          </a:prstGeom>
          <a:noFill/>
          <a:ln>
            <a:noFill/>
          </a:ln>
        </p:spPr>
        <p:txBody>
          <a:bodyPr anchorCtr="0" anchor="t" bIns="45700" lIns="91425" spcFirstLastPara="1" rIns="91425" wrap="square" tIns="45700">
            <a:noAutofit/>
          </a:bodyPr>
          <a:lstStyle/>
          <a:p>
            <a:pPr indent="-297942" lvl="0" marL="329184" rtl="0" algn="l">
              <a:spcBef>
                <a:spcPts val="0"/>
              </a:spcBef>
              <a:spcAft>
                <a:spcPts val="0"/>
              </a:spcAft>
              <a:buClr>
                <a:srgbClr val="F0AD00"/>
              </a:buClr>
              <a:buSzPts val="2400"/>
              <a:buFont typeface="Noto Sans Symbols"/>
              <a:buChar char="◼"/>
            </a:pPr>
            <a:r>
              <a:rPr lang="en-US" sz="2400">
                <a:latin typeface="Garamond"/>
                <a:ea typeface="Garamond"/>
                <a:cs typeface="Garamond"/>
                <a:sym typeface="Garamond"/>
              </a:rPr>
              <a:t>from the historical influence of racism on the issue, race as part of the social context that defines the problem, lack of research and knowledge of racial dynamics in sex offending, racial definitions of what “health” looks like, presence (or absence) of culturally specific resources, etc.</a:t>
            </a:r>
            <a:endParaRPr/>
          </a:p>
        </p:txBody>
      </p:sp>
      <p:sp>
        <p:nvSpPr>
          <p:cNvPr id="287" name="Google Shape;287;p30:notes"/>
          <p:cNvSpPr/>
          <p:nvPr>
            <p:ph idx="2" type="sldImg"/>
          </p:nvPr>
        </p:nvSpPr>
        <p:spPr>
          <a:xfrm>
            <a:off x="1300163" y="671513"/>
            <a:ext cx="4476750" cy="33575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184f775a46_1_41:notes"/>
          <p:cNvSpPr txBox="1"/>
          <p:nvPr>
            <p:ph idx="1" type="body"/>
          </p:nvPr>
        </p:nvSpPr>
        <p:spPr>
          <a:xfrm>
            <a:off x="707707" y="4253662"/>
            <a:ext cx="5661600" cy="4029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2184f775a46_1_41:notes"/>
          <p:cNvSpPr/>
          <p:nvPr>
            <p:ph idx="2" type="sldImg"/>
          </p:nvPr>
        </p:nvSpPr>
        <p:spPr>
          <a:xfrm>
            <a:off x="1216372" y="670743"/>
            <a:ext cx="4644300" cy="3358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184f775a46_1_100:notes"/>
          <p:cNvSpPr/>
          <p:nvPr>
            <p:ph idx="2" type="sldImg"/>
          </p:nvPr>
        </p:nvSpPr>
        <p:spPr>
          <a:xfrm>
            <a:off x="1300163" y="671513"/>
            <a:ext cx="4476900" cy="33576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184f775a46_1_100:notes"/>
          <p:cNvSpPr txBox="1"/>
          <p:nvPr>
            <p:ph idx="1" type="body"/>
          </p:nvPr>
        </p:nvSpPr>
        <p:spPr>
          <a:xfrm>
            <a:off x="707708" y="4253667"/>
            <a:ext cx="5661600" cy="4029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 had a client very similar to Michael . . . I lost him . . . my </a:t>
            </a:r>
            <a:endParaRPr/>
          </a:p>
        </p:txBody>
      </p:sp>
      <p:sp>
        <p:nvSpPr>
          <p:cNvPr id="300" name="Google Shape;300;g2184f775a46_1_100:notes"/>
          <p:cNvSpPr txBox="1"/>
          <p:nvPr>
            <p:ph idx="12" type="sldNum"/>
          </p:nvPr>
        </p:nvSpPr>
        <p:spPr>
          <a:xfrm>
            <a:off x="4008705" y="8505780"/>
            <a:ext cx="3066600" cy="447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184f775a46_1_107:notes"/>
          <p:cNvSpPr/>
          <p:nvPr>
            <p:ph idx="2" type="sldImg"/>
          </p:nvPr>
        </p:nvSpPr>
        <p:spPr>
          <a:xfrm>
            <a:off x="1300163" y="671513"/>
            <a:ext cx="4476900" cy="33576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184f775a46_1_107:notes"/>
          <p:cNvSpPr txBox="1"/>
          <p:nvPr>
            <p:ph idx="1" type="body"/>
          </p:nvPr>
        </p:nvSpPr>
        <p:spPr>
          <a:xfrm>
            <a:off x="707708" y="4253667"/>
            <a:ext cx="5661600" cy="4029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Towards a culturally responsive model of sex offender and victimization treatment</a:t>
            </a:r>
            <a:endParaRPr/>
          </a:p>
        </p:txBody>
      </p:sp>
      <p:sp>
        <p:nvSpPr>
          <p:cNvPr id="308" name="Google Shape;308;g2184f775a46_1_107:notes"/>
          <p:cNvSpPr txBox="1"/>
          <p:nvPr>
            <p:ph idx="12" type="sldNum"/>
          </p:nvPr>
        </p:nvSpPr>
        <p:spPr>
          <a:xfrm>
            <a:off x="4008705" y="8505780"/>
            <a:ext cx="3066600" cy="447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185cf41336_0_101:notes"/>
          <p:cNvSpPr txBox="1"/>
          <p:nvPr>
            <p:ph idx="1" type="body"/>
          </p:nvPr>
        </p:nvSpPr>
        <p:spPr>
          <a:xfrm>
            <a:off x="707707" y="4253661"/>
            <a:ext cx="5661600" cy="4029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g2185cf41336_0_101:notes"/>
          <p:cNvSpPr/>
          <p:nvPr>
            <p:ph idx="2" type="sldImg"/>
          </p:nvPr>
        </p:nvSpPr>
        <p:spPr>
          <a:xfrm>
            <a:off x="1179513" y="671631"/>
            <a:ext cx="4718100" cy="3358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185cf41336_0_106:notes"/>
          <p:cNvSpPr/>
          <p:nvPr>
            <p:ph idx="2" type="sldImg"/>
          </p:nvPr>
        </p:nvSpPr>
        <p:spPr>
          <a:xfrm>
            <a:off x="1216372" y="670743"/>
            <a:ext cx="4644300" cy="3358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2185cf41336_0_106:notes"/>
          <p:cNvSpPr txBox="1"/>
          <p:nvPr>
            <p:ph idx="1" type="body"/>
          </p:nvPr>
        </p:nvSpPr>
        <p:spPr>
          <a:xfrm>
            <a:off x="707707" y="4253662"/>
            <a:ext cx="5661600" cy="4029900"/>
          </a:xfrm>
          <a:prstGeom prst="rect">
            <a:avLst/>
          </a:prstGeom>
          <a:noFill/>
          <a:ln>
            <a:noFill/>
          </a:ln>
        </p:spPr>
        <p:txBody>
          <a:bodyPr anchorCtr="0" anchor="t" bIns="45500" lIns="91000" spcFirstLastPara="1" rIns="91000" wrap="square" tIns="45500">
            <a:noAutofit/>
          </a:bodyPr>
          <a:lstStyle/>
          <a:p>
            <a:pPr indent="0" lvl="0" marL="0" rtl="0" algn="l">
              <a:lnSpc>
                <a:spcPct val="100000"/>
              </a:lnSpc>
              <a:spcBef>
                <a:spcPts val="0"/>
              </a:spcBef>
              <a:spcAft>
                <a:spcPts val="0"/>
              </a:spcAft>
              <a:buSzPts val="1300"/>
              <a:buNone/>
            </a:pPr>
            <a:r>
              <a:rPr lang="en-US"/>
              <a:t>The development of Impact of Race and Culture Assessments falls in-line with other developments that are occurring in the mental health sector.  The American Psychiatric Association’s DSM-V introduced the Cultural Formulation Interview (CFI) as a means to support clinicians as they assess and treat an increasingly diverse population.  A link to the CFI is made available here:  </a:t>
            </a:r>
            <a:endParaRPr/>
          </a:p>
          <a:p>
            <a:pPr indent="0" lvl="0" marL="0" rtl="0" algn="l">
              <a:lnSpc>
                <a:spcPct val="100000"/>
              </a:lnSpc>
              <a:spcBef>
                <a:spcPts val="0"/>
              </a:spcBef>
              <a:spcAft>
                <a:spcPts val="0"/>
              </a:spcAft>
              <a:buSzPts val="1300"/>
              <a:buNone/>
            </a:pPr>
            <a:r>
              <a:t/>
            </a:r>
            <a:endParaRPr/>
          </a:p>
          <a:p>
            <a:pPr indent="0" lvl="0" marL="0" rtl="0" algn="l">
              <a:lnSpc>
                <a:spcPct val="100000"/>
              </a:lnSpc>
              <a:spcBef>
                <a:spcPts val="0"/>
              </a:spcBef>
              <a:spcAft>
                <a:spcPts val="0"/>
              </a:spcAft>
              <a:buSzPts val="1300"/>
              <a:buNone/>
            </a:pPr>
            <a:r>
              <a:rPr lang="en-US"/>
              <a:t>https://www.psychiatry.org/File%20Library/Psychiatrists/Practice/DSM/APA_DSM5_Cultural-Formulation-Interview.pdf</a:t>
            </a:r>
            <a:endParaRPr/>
          </a:p>
          <a:p>
            <a:pPr indent="0" lvl="0" marL="0" rtl="0" algn="l">
              <a:lnSpc>
                <a:spcPct val="100000"/>
              </a:lnSpc>
              <a:spcBef>
                <a:spcPts val="0"/>
              </a:spcBef>
              <a:spcAft>
                <a:spcPts val="0"/>
              </a:spcAft>
              <a:buSzPts val="1300"/>
              <a:buNone/>
            </a:pPr>
            <a:r>
              <a:t/>
            </a:r>
            <a:endParaRPr/>
          </a:p>
          <a:p>
            <a:pPr indent="0" lvl="0" marL="0" rtl="0" algn="l">
              <a:lnSpc>
                <a:spcPct val="100000"/>
              </a:lnSpc>
              <a:spcBef>
                <a:spcPts val="0"/>
              </a:spcBef>
              <a:spcAft>
                <a:spcPts val="0"/>
              </a:spcAft>
              <a:buSzPts val="1300"/>
              <a:buNone/>
            </a:pPr>
            <a:r>
              <a:rPr lang="en-US"/>
              <a:t>It describes how in each of the 4 domains, clinicians can use questions to explore how the client understands the problem they are experiencing, what resources they have to assist them and what issues may aggravate or mitigate that problem from a cultural perspective.  Though the CFI is a significant introduction to the Psychiatric world that racial context and client understanding and experience is key, it does not provide the depth of understanding the influence of a people’s history that may be prevalent in African Canadian communities.  Neither does it model for clinicians how to ask explicit questions about a clients race, culture or ethnicity.</a:t>
            </a:r>
            <a:endParaRPr/>
          </a:p>
        </p:txBody>
      </p:sp>
      <p:sp>
        <p:nvSpPr>
          <p:cNvPr id="319" name="Google Shape;319;g2185cf41336_0_106:notes"/>
          <p:cNvSpPr txBox="1"/>
          <p:nvPr>
            <p:ph idx="12" type="sldNum"/>
          </p:nvPr>
        </p:nvSpPr>
        <p:spPr>
          <a:xfrm>
            <a:off x="4008707" y="8505768"/>
            <a:ext cx="3066600" cy="447600"/>
          </a:xfrm>
          <a:prstGeom prst="rect">
            <a:avLst/>
          </a:prstGeom>
          <a:noFill/>
          <a:ln>
            <a:noFill/>
          </a:ln>
        </p:spPr>
        <p:txBody>
          <a:bodyPr anchorCtr="0" anchor="b" bIns="45500" lIns="91000" spcFirstLastPara="1" rIns="91000" wrap="square" tIns="45500">
            <a:no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6:notes"/>
          <p:cNvSpPr txBox="1"/>
          <p:nvPr>
            <p:ph idx="1" type="body"/>
          </p:nvPr>
        </p:nvSpPr>
        <p:spPr>
          <a:xfrm>
            <a:off x="707708" y="4253667"/>
            <a:ext cx="5661660" cy="402979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6" name="Google Shape;326;p26:notes"/>
          <p:cNvSpPr/>
          <p:nvPr>
            <p:ph idx="2" type="sldImg"/>
          </p:nvPr>
        </p:nvSpPr>
        <p:spPr>
          <a:xfrm>
            <a:off x="1300163" y="671513"/>
            <a:ext cx="4476750" cy="33575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8:notes"/>
          <p:cNvSpPr txBox="1"/>
          <p:nvPr>
            <p:ph idx="1" type="body"/>
          </p:nvPr>
        </p:nvSpPr>
        <p:spPr>
          <a:xfrm>
            <a:off x="707708" y="4253667"/>
            <a:ext cx="5661660" cy="402979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3" name="Google Shape;333;p28:notes"/>
          <p:cNvSpPr/>
          <p:nvPr>
            <p:ph idx="2" type="sldImg"/>
          </p:nvPr>
        </p:nvSpPr>
        <p:spPr>
          <a:xfrm>
            <a:off x="1300163" y="671513"/>
            <a:ext cx="4476750" cy="33575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9:notes"/>
          <p:cNvSpPr txBox="1"/>
          <p:nvPr>
            <p:ph idx="1" type="body"/>
          </p:nvPr>
        </p:nvSpPr>
        <p:spPr>
          <a:xfrm>
            <a:off x="707708" y="4253667"/>
            <a:ext cx="5661660" cy="402979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29:notes"/>
          <p:cNvSpPr/>
          <p:nvPr>
            <p:ph idx="2" type="sldImg"/>
          </p:nvPr>
        </p:nvSpPr>
        <p:spPr>
          <a:xfrm>
            <a:off x="1300163" y="671513"/>
            <a:ext cx="4476750" cy="33575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31:notes"/>
          <p:cNvSpPr txBox="1"/>
          <p:nvPr>
            <p:ph idx="1" type="body"/>
          </p:nvPr>
        </p:nvSpPr>
        <p:spPr>
          <a:xfrm>
            <a:off x="707708" y="4253667"/>
            <a:ext cx="5661660" cy="402979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8" name="Google Shape;348;p31:notes"/>
          <p:cNvSpPr/>
          <p:nvPr>
            <p:ph idx="2" type="sldImg"/>
          </p:nvPr>
        </p:nvSpPr>
        <p:spPr>
          <a:xfrm>
            <a:off x="1300163" y="671513"/>
            <a:ext cx="4476750" cy="33575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3:notes"/>
          <p:cNvSpPr txBox="1"/>
          <p:nvPr>
            <p:ph idx="1" type="body"/>
          </p:nvPr>
        </p:nvSpPr>
        <p:spPr>
          <a:xfrm>
            <a:off x="707708" y="4253667"/>
            <a:ext cx="5661660" cy="402979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p3:notes"/>
          <p:cNvSpPr/>
          <p:nvPr>
            <p:ph idx="2" type="sldImg"/>
          </p:nvPr>
        </p:nvSpPr>
        <p:spPr>
          <a:xfrm>
            <a:off x="1300163" y="671513"/>
            <a:ext cx="4476750" cy="33575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3:notes"/>
          <p:cNvSpPr txBox="1"/>
          <p:nvPr>
            <p:ph idx="1" type="body"/>
          </p:nvPr>
        </p:nvSpPr>
        <p:spPr>
          <a:xfrm>
            <a:off x="707708" y="4253667"/>
            <a:ext cx="5661660" cy="402979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4" name="Google Shape;354;p13:notes"/>
          <p:cNvSpPr/>
          <p:nvPr>
            <p:ph idx="2" type="sldImg"/>
          </p:nvPr>
        </p:nvSpPr>
        <p:spPr>
          <a:xfrm>
            <a:off x="1300163" y="671513"/>
            <a:ext cx="4476750" cy="33575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2d7ef33bc2_0_81:notes"/>
          <p:cNvSpPr txBox="1"/>
          <p:nvPr>
            <p:ph idx="1" type="body"/>
          </p:nvPr>
        </p:nvSpPr>
        <p:spPr>
          <a:xfrm>
            <a:off x="707708" y="4253667"/>
            <a:ext cx="5661600" cy="4029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0" name="Google Shape;360;g22d7ef33bc2_0_81:notes"/>
          <p:cNvSpPr/>
          <p:nvPr>
            <p:ph idx="2" type="sldImg"/>
          </p:nvPr>
        </p:nvSpPr>
        <p:spPr>
          <a:xfrm>
            <a:off x="1300163" y="671513"/>
            <a:ext cx="4476900" cy="3357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55104dd49b_0_0:notes"/>
          <p:cNvSpPr/>
          <p:nvPr>
            <p:ph idx="2" type="sldImg"/>
          </p:nvPr>
        </p:nvSpPr>
        <p:spPr>
          <a:xfrm>
            <a:off x="1216372" y="670743"/>
            <a:ext cx="4644300" cy="3358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g155104dd49b_0_0:notes"/>
          <p:cNvSpPr txBox="1"/>
          <p:nvPr>
            <p:ph idx="1" type="body"/>
          </p:nvPr>
        </p:nvSpPr>
        <p:spPr>
          <a:xfrm>
            <a:off x="707708" y="4253662"/>
            <a:ext cx="5661600" cy="4029900"/>
          </a:xfrm>
          <a:prstGeom prst="rect">
            <a:avLst/>
          </a:prstGeom>
          <a:noFill/>
          <a:ln>
            <a:noFill/>
          </a:ln>
        </p:spPr>
        <p:txBody>
          <a:bodyPr anchorCtr="0" anchor="t" bIns="45500" lIns="91000" spcFirstLastPara="1" rIns="91000" wrap="square" tIns="45500">
            <a:noAutofit/>
          </a:bodyPr>
          <a:lstStyle/>
          <a:p>
            <a:pPr indent="0" lvl="0" marL="0" rtl="0" algn="l">
              <a:lnSpc>
                <a:spcPct val="100000"/>
              </a:lnSpc>
              <a:spcBef>
                <a:spcPts val="0"/>
              </a:spcBef>
              <a:spcAft>
                <a:spcPts val="0"/>
              </a:spcAft>
              <a:buSzPts val="1300"/>
              <a:buNone/>
            </a:pPr>
            <a:r>
              <a:rPr lang="en-US"/>
              <a:t>This graphic was produced by Patrick Hunter.  Patrick is 2spirit Ojibway Woodland artist from the community of Red Lake.  I was captivated by his work “Turtle Island” and purchased rights to the image to use in this presentation.  Please do not reproduce this work for use in other presentations.  </a:t>
            </a:r>
            <a:endParaRPr/>
          </a:p>
          <a:p>
            <a:pPr indent="0" lvl="0" marL="0" rtl="0" algn="l">
              <a:lnSpc>
                <a:spcPct val="100000"/>
              </a:lnSpc>
              <a:spcBef>
                <a:spcPts val="0"/>
              </a:spcBef>
              <a:spcAft>
                <a:spcPts val="0"/>
              </a:spcAft>
              <a:buSzPts val="1300"/>
              <a:buNone/>
            </a:pPr>
            <a:r>
              <a:t/>
            </a:r>
            <a:endParaRPr/>
          </a:p>
          <a:p>
            <a:pPr indent="0" lvl="0" marL="0" rtl="0" algn="l">
              <a:lnSpc>
                <a:spcPct val="100000"/>
              </a:lnSpc>
              <a:spcBef>
                <a:spcPts val="0"/>
              </a:spcBef>
              <a:spcAft>
                <a:spcPts val="0"/>
              </a:spcAft>
              <a:buSzPts val="1300"/>
              <a:buNone/>
            </a:pPr>
            <a:r>
              <a:rPr lang="en-US"/>
              <a:t>From Patrick’s website:  Turtle island is what my people, the first nations of Canada, refer to as North America.  She carries the people, and represented by the trees on her back are the 7 Grandfather teachings - love, humility, truth, bravery wisdom, respect, honesty.  The blue tiles of her shell represent all of the fresh lakes and the black line represents our good soil for growing in North America.  The tipi represents the people living amongs all of these things and that we’ve got to take good care of what we were given.</a:t>
            </a:r>
            <a:endParaRPr/>
          </a:p>
          <a:p>
            <a:pPr indent="0" lvl="0" marL="0" rtl="0" algn="l">
              <a:lnSpc>
                <a:spcPct val="100000"/>
              </a:lnSpc>
              <a:spcBef>
                <a:spcPts val="0"/>
              </a:spcBef>
              <a:spcAft>
                <a:spcPts val="0"/>
              </a:spcAft>
              <a:buSzPts val="1300"/>
              <a:buNone/>
            </a:pPr>
            <a:r>
              <a:t/>
            </a:r>
            <a:endParaRPr/>
          </a:p>
          <a:p>
            <a:pPr indent="-317500" lvl="0" marL="457200" rtl="0" algn="l">
              <a:lnSpc>
                <a:spcPct val="100000"/>
              </a:lnSpc>
              <a:spcBef>
                <a:spcPts val="0"/>
              </a:spcBef>
              <a:spcAft>
                <a:spcPts val="0"/>
              </a:spcAft>
              <a:buSzPts val="1400"/>
              <a:buChar char="●"/>
            </a:pPr>
            <a:r>
              <a:rPr lang="en-US"/>
              <a:t>Turtle Island is one of the names that Indigenous people call North America.  It houses the traditional territories of hundreds of Indigenous peoples.  I am from Mi’kma’ki is the traditional and unceded territories of the Mi’kmaq people.  We are currently in Toronto, the traditional territory of many nations including the Mississaugas of the Credit, the Anishnabeg, the Chippewa, the Haudenosaunee and the Wendat peoples.  We must acknowledge that the health and prosperity that is enjoyed by Canadians comes from this land.</a:t>
            </a:r>
            <a:endParaRPr/>
          </a:p>
          <a:p>
            <a:pPr indent="-317500" lvl="0" marL="457200" rtl="0" algn="l">
              <a:lnSpc>
                <a:spcPct val="100000"/>
              </a:lnSpc>
              <a:spcBef>
                <a:spcPts val="0"/>
              </a:spcBef>
              <a:spcAft>
                <a:spcPts val="0"/>
              </a:spcAft>
              <a:buSzPts val="1400"/>
              <a:buChar char="●"/>
            </a:pPr>
            <a:r>
              <a:rPr lang="en-US"/>
              <a:t>Sadly, racism is North America’s Original sin, and European colonial presence has done irreparable harm to Indigenous Peoples and has disrupted the delicate balance necessary to live sustainably on the land.</a:t>
            </a:r>
            <a:endParaRPr/>
          </a:p>
          <a:p>
            <a:pPr indent="-317500" lvl="0" marL="457200" rtl="0" algn="l">
              <a:lnSpc>
                <a:spcPct val="100000"/>
              </a:lnSpc>
              <a:spcBef>
                <a:spcPts val="0"/>
              </a:spcBef>
              <a:spcAft>
                <a:spcPts val="0"/>
              </a:spcAft>
              <a:buSzPts val="1400"/>
              <a:buChar char="●"/>
            </a:pPr>
            <a:r>
              <a:rPr lang="en-US"/>
              <a:t>Acts of reconciliation and reparation, both symbolic and substantial are necessary to make amends to the original stewards of Turtle Island and to restore balance and sustainability to our ability to live here. </a:t>
            </a:r>
            <a:endParaRPr/>
          </a:p>
          <a:p>
            <a:pPr indent="0" lvl="0" marL="0" rtl="0" algn="l">
              <a:lnSpc>
                <a:spcPct val="100000"/>
              </a:lnSpc>
              <a:spcBef>
                <a:spcPts val="0"/>
              </a:spcBef>
              <a:spcAft>
                <a:spcPts val="0"/>
              </a:spcAft>
              <a:buSzPts val="1300"/>
              <a:buNone/>
            </a:pPr>
            <a:r>
              <a:t/>
            </a:r>
            <a:endParaRPr/>
          </a:p>
        </p:txBody>
      </p:sp>
      <p:sp>
        <p:nvSpPr>
          <p:cNvPr id="95" name="Google Shape;95;g155104dd49b_0_0:notes"/>
          <p:cNvSpPr txBox="1"/>
          <p:nvPr>
            <p:ph idx="12" type="sldNum"/>
          </p:nvPr>
        </p:nvSpPr>
        <p:spPr>
          <a:xfrm>
            <a:off x="4008707" y="8505768"/>
            <a:ext cx="3066600" cy="447600"/>
          </a:xfrm>
          <a:prstGeom prst="rect">
            <a:avLst/>
          </a:prstGeom>
          <a:noFill/>
          <a:ln>
            <a:noFill/>
          </a:ln>
        </p:spPr>
        <p:txBody>
          <a:bodyPr anchorCtr="0" anchor="b" bIns="45500" lIns="91000" spcFirstLastPara="1" rIns="91000" wrap="square" tIns="45500">
            <a:noAutofit/>
          </a:bodyPr>
          <a:lstStyle/>
          <a:p>
            <a:pPr indent="0" lvl="0" marL="0" rtl="0" algn="r">
              <a:lnSpc>
                <a:spcPct val="100000"/>
              </a:lnSpc>
              <a:spcBef>
                <a:spcPts val="0"/>
              </a:spcBef>
              <a:spcAft>
                <a:spcPts val="0"/>
              </a:spcAft>
              <a:buClr>
                <a:srgbClr val="000000"/>
              </a:buClr>
              <a:buSzPts val="11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5:notes"/>
          <p:cNvSpPr txBox="1"/>
          <p:nvPr>
            <p:ph idx="1" type="body"/>
          </p:nvPr>
        </p:nvSpPr>
        <p:spPr>
          <a:xfrm>
            <a:off x="707708" y="4253667"/>
            <a:ext cx="5661660" cy="402979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5:notes"/>
          <p:cNvSpPr/>
          <p:nvPr>
            <p:ph idx="2" type="sldImg"/>
          </p:nvPr>
        </p:nvSpPr>
        <p:spPr>
          <a:xfrm>
            <a:off x="1300163" y="671513"/>
            <a:ext cx="4476750" cy="33575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2d7ef33bc2_0_302:notes"/>
          <p:cNvSpPr/>
          <p:nvPr>
            <p:ph idx="2" type="sldImg"/>
          </p:nvPr>
        </p:nvSpPr>
        <p:spPr>
          <a:xfrm>
            <a:off x="1300163" y="671513"/>
            <a:ext cx="4476900" cy="33576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2d7ef33bc2_0_302:notes"/>
          <p:cNvSpPr txBox="1"/>
          <p:nvPr>
            <p:ph idx="1" type="body"/>
          </p:nvPr>
        </p:nvSpPr>
        <p:spPr>
          <a:xfrm>
            <a:off x="707708" y="4253667"/>
            <a:ext cx="5661600" cy="4029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g22d7ef33bc2_0_302:notes"/>
          <p:cNvSpPr txBox="1"/>
          <p:nvPr>
            <p:ph idx="12" type="sldNum"/>
          </p:nvPr>
        </p:nvSpPr>
        <p:spPr>
          <a:xfrm>
            <a:off x="4008705" y="8505780"/>
            <a:ext cx="3066600" cy="447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185cf41336_0_7:notes"/>
          <p:cNvSpPr/>
          <p:nvPr>
            <p:ph idx="2" type="sldImg"/>
          </p:nvPr>
        </p:nvSpPr>
        <p:spPr>
          <a:xfrm>
            <a:off x="1300163" y="671513"/>
            <a:ext cx="4476900" cy="33576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185cf41336_0_7:notes"/>
          <p:cNvSpPr txBox="1"/>
          <p:nvPr>
            <p:ph idx="1" type="body"/>
          </p:nvPr>
        </p:nvSpPr>
        <p:spPr>
          <a:xfrm>
            <a:off x="707708" y="4253667"/>
            <a:ext cx="5661600" cy="4029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g2185cf41336_0_7:notes"/>
          <p:cNvSpPr txBox="1"/>
          <p:nvPr>
            <p:ph idx="12" type="sldNum"/>
          </p:nvPr>
        </p:nvSpPr>
        <p:spPr>
          <a:xfrm>
            <a:off x="4008705" y="8505780"/>
            <a:ext cx="3066600" cy="4479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2d7ef33bc2_0_2:notes"/>
          <p:cNvSpPr txBox="1"/>
          <p:nvPr>
            <p:ph idx="1" type="body"/>
          </p:nvPr>
        </p:nvSpPr>
        <p:spPr>
          <a:xfrm>
            <a:off x="707707" y="4253661"/>
            <a:ext cx="5661600" cy="4029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 name="Google Shape;121;g22d7ef33bc2_0_2:notes"/>
          <p:cNvSpPr/>
          <p:nvPr>
            <p:ph idx="2" type="sldImg"/>
          </p:nvPr>
        </p:nvSpPr>
        <p:spPr>
          <a:xfrm>
            <a:off x="1179513" y="671631"/>
            <a:ext cx="4718100" cy="3358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gradFill>
          <a:gsLst>
            <a:gs pos="0">
              <a:srgbClr val="BEC4D3"/>
            </a:gs>
            <a:gs pos="12000">
              <a:srgbClr val="BEC4D3"/>
            </a:gs>
            <a:gs pos="20000">
              <a:srgbClr val="BDC3D1"/>
            </a:gs>
            <a:gs pos="100000">
              <a:srgbClr val="343945"/>
            </a:gs>
          </a:gsLst>
          <a:path path="circle">
            <a:fillToRect b="50%" l="50%" r="50%" t="50%"/>
          </a:path>
          <a:tileRect/>
        </a:gradFill>
      </p:bgPr>
    </p:bg>
    <p:spTree>
      <p:nvGrpSpPr>
        <p:cNvPr id="17" name="Shape 17"/>
        <p:cNvGrpSpPr/>
        <p:nvPr/>
      </p:nvGrpSpPr>
      <p:grpSpPr>
        <a:xfrm>
          <a:off x="0" y="0"/>
          <a:ext cx="0" cy="0"/>
          <a:chOff x="0" y="0"/>
          <a:chExt cx="0" cy="0"/>
        </a:xfrm>
      </p:grpSpPr>
      <p:sp>
        <p:nvSpPr>
          <p:cNvPr id="18" name="Google Shape;18;p35"/>
          <p:cNvSpPr/>
          <p:nvPr/>
        </p:nvSpPr>
        <p:spPr>
          <a:xfrm>
            <a:off x="1" y="0"/>
            <a:ext cx="9143999" cy="513543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Garamond"/>
              <a:ea typeface="Garamond"/>
              <a:cs typeface="Garamond"/>
              <a:sym typeface="Garamond"/>
            </a:endParaRPr>
          </a:p>
        </p:txBody>
      </p:sp>
      <p:sp>
        <p:nvSpPr>
          <p:cNvPr id="19" name="Google Shape;19;p35"/>
          <p:cNvSpPr txBox="1"/>
          <p:nvPr>
            <p:ph idx="1" type="subTitle"/>
          </p:nvPr>
        </p:nvSpPr>
        <p:spPr>
          <a:xfrm>
            <a:off x="685800" y="1828800"/>
            <a:ext cx="8077200" cy="1499616"/>
          </a:xfrm>
          <a:prstGeom prst="rect">
            <a:avLst/>
          </a:prstGeom>
          <a:noFill/>
          <a:ln>
            <a:noFill/>
          </a:ln>
        </p:spPr>
        <p:txBody>
          <a:bodyPr anchorCtr="0" anchor="b" bIns="0" lIns="118850" spcFirstLastPara="1" rIns="45700" wrap="square" tIns="0">
            <a:normAutofit/>
          </a:bodyPr>
          <a:lstStyle>
            <a:lvl1pPr lvl="0" algn="l">
              <a:lnSpc>
                <a:spcPct val="100000"/>
              </a:lnSpc>
              <a:spcBef>
                <a:spcPts val="0"/>
              </a:spcBef>
              <a:spcAft>
                <a:spcPts val="0"/>
              </a:spcAft>
              <a:buSzPts val="1200"/>
              <a:buNone/>
              <a:defRPr sz="1500">
                <a:solidFill>
                  <a:srgbClr val="FFFFFF"/>
                </a:solidFill>
              </a:defRPr>
            </a:lvl1pPr>
            <a:lvl2pPr lvl="1" algn="ctr">
              <a:lnSpc>
                <a:spcPct val="100000"/>
              </a:lnSpc>
              <a:spcBef>
                <a:spcPts val="420"/>
              </a:spcBef>
              <a:spcAft>
                <a:spcPts val="0"/>
              </a:spcAft>
              <a:buSzPts val="1890"/>
              <a:buNone/>
              <a:defRPr>
                <a:solidFill>
                  <a:schemeClr val="lt1"/>
                </a:solidFill>
              </a:defRPr>
            </a:lvl2pPr>
            <a:lvl3pPr lvl="2" algn="ctr">
              <a:lnSpc>
                <a:spcPct val="100000"/>
              </a:lnSpc>
              <a:spcBef>
                <a:spcPts val="360"/>
              </a:spcBef>
              <a:spcAft>
                <a:spcPts val="0"/>
              </a:spcAft>
              <a:buSzPts val="1800"/>
              <a:buNone/>
              <a:defRPr>
                <a:solidFill>
                  <a:schemeClr val="lt1"/>
                </a:solidFill>
              </a:defRPr>
            </a:lvl3pPr>
            <a:lvl4pPr lvl="3" algn="ctr">
              <a:lnSpc>
                <a:spcPct val="100000"/>
              </a:lnSpc>
              <a:spcBef>
                <a:spcPts val="300"/>
              </a:spcBef>
              <a:spcAft>
                <a:spcPts val="0"/>
              </a:spcAft>
              <a:buSzPts val="1500"/>
              <a:buNone/>
              <a:defRPr>
                <a:solidFill>
                  <a:schemeClr val="lt1"/>
                </a:solidFill>
              </a:defRPr>
            </a:lvl4pPr>
            <a:lvl5pPr lvl="4" algn="ctr">
              <a:lnSpc>
                <a:spcPct val="100000"/>
              </a:lnSpc>
              <a:spcBef>
                <a:spcPts val="300"/>
              </a:spcBef>
              <a:spcAft>
                <a:spcPts val="0"/>
              </a:spcAft>
              <a:buSzPts val="1500"/>
              <a:buNone/>
              <a:defRPr>
                <a:solidFill>
                  <a:schemeClr val="lt1"/>
                </a:solidFill>
              </a:defRPr>
            </a:lvl5pPr>
            <a:lvl6pPr lvl="5" algn="ctr">
              <a:lnSpc>
                <a:spcPct val="100000"/>
              </a:lnSpc>
              <a:spcBef>
                <a:spcPts val="300"/>
              </a:spcBef>
              <a:spcAft>
                <a:spcPts val="0"/>
              </a:spcAft>
              <a:buSzPts val="1500"/>
              <a:buNone/>
              <a:defRPr>
                <a:solidFill>
                  <a:schemeClr val="lt1"/>
                </a:solidFill>
              </a:defRPr>
            </a:lvl6pPr>
            <a:lvl7pPr lvl="6" algn="ctr">
              <a:lnSpc>
                <a:spcPct val="100000"/>
              </a:lnSpc>
              <a:spcBef>
                <a:spcPts val="270"/>
              </a:spcBef>
              <a:spcAft>
                <a:spcPts val="0"/>
              </a:spcAft>
              <a:buSzPts val="1350"/>
              <a:buNone/>
              <a:defRPr>
                <a:solidFill>
                  <a:schemeClr val="lt1"/>
                </a:solidFill>
              </a:defRPr>
            </a:lvl7pPr>
            <a:lvl8pPr lvl="7" algn="ctr">
              <a:lnSpc>
                <a:spcPct val="100000"/>
              </a:lnSpc>
              <a:spcBef>
                <a:spcPts val="270"/>
              </a:spcBef>
              <a:spcAft>
                <a:spcPts val="0"/>
              </a:spcAft>
              <a:buSzPts val="1350"/>
              <a:buNone/>
              <a:defRPr>
                <a:solidFill>
                  <a:schemeClr val="lt1"/>
                </a:solidFill>
              </a:defRPr>
            </a:lvl8pPr>
            <a:lvl9pPr lvl="8" algn="ctr">
              <a:lnSpc>
                <a:spcPct val="100000"/>
              </a:lnSpc>
              <a:spcBef>
                <a:spcPts val="270"/>
              </a:spcBef>
              <a:spcAft>
                <a:spcPts val="0"/>
              </a:spcAft>
              <a:buSzPts val="1350"/>
              <a:buNone/>
              <a:defRPr>
                <a:solidFill>
                  <a:schemeClr val="lt1"/>
                </a:solidFill>
              </a:defRPr>
            </a:lvl9pPr>
          </a:lstStyle>
          <a:p/>
        </p:txBody>
      </p:sp>
      <p:sp>
        <p:nvSpPr>
          <p:cNvPr id="20" name="Google Shape;20;p35"/>
          <p:cNvSpPr txBox="1"/>
          <p:nvPr>
            <p:ph idx="10" type="dt"/>
          </p:nvPr>
        </p:nvSpPr>
        <p:spPr>
          <a:xfrm>
            <a:off x="457200" y="6476999"/>
            <a:ext cx="2133600" cy="274320"/>
          </a:xfrm>
          <a:prstGeom prst="rect">
            <a:avLst/>
          </a:prstGeom>
          <a:noFill/>
          <a:ln>
            <a:noFill/>
          </a:ln>
        </p:spPr>
        <p:txBody>
          <a:bodyPr anchorCtr="0" anchor="b" bIns="0" lIns="109725"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5"/>
          <p:cNvSpPr txBox="1"/>
          <p:nvPr>
            <p:ph idx="11" type="ftr"/>
          </p:nvPr>
        </p:nvSpPr>
        <p:spPr>
          <a:xfrm>
            <a:off x="2640597" y="6476999"/>
            <a:ext cx="5507719" cy="274320"/>
          </a:xfrm>
          <a:prstGeom prst="rect">
            <a:avLst/>
          </a:prstGeom>
          <a:noFill/>
          <a:ln>
            <a:noFill/>
          </a:ln>
        </p:spPr>
        <p:txBody>
          <a:bodyPr anchorCtr="0" anchor="b" bIns="0" lIns="45700"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5"/>
          <p:cNvSpPr txBox="1"/>
          <p:nvPr>
            <p:ph idx="12" type="sldNum"/>
          </p:nvPr>
        </p:nvSpPr>
        <p:spPr>
          <a:xfrm>
            <a:off x="8204397" y="6476999"/>
            <a:ext cx="733864" cy="274320"/>
          </a:xfrm>
          <a:prstGeom prst="rect">
            <a:avLst/>
          </a:prstGeom>
          <a:noFill/>
          <a:ln>
            <a:noFill/>
          </a:ln>
        </p:spPr>
        <p:txBody>
          <a:bodyPr anchorCtr="0" anchor="b" bIns="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aramond"/>
                <a:ea typeface="Garamond"/>
                <a:cs typeface="Garamond"/>
                <a:sym typeface="Garamond"/>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aramond"/>
                <a:ea typeface="Garamond"/>
                <a:cs typeface="Garamond"/>
                <a:sym typeface="Garamond"/>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aramond"/>
                <a:ea typeface="Garamond"/>
                <a:cs typeface="Garamond"/>
                <a:sym typeface="Garamond"/>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aramond"/>
                <a:ea typeface="Garamond"/>
                <a:cs typeface="Garamond"/>
                <a:sym typeface="Garamond"/>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aramond"/>
                <a:ea typeface="Garamond"/>
                <a:cs typeface="Garamond"/>
                <a:sym typeface="Garamond"/>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aramond"/>
                <a:ea typeface="Garamond"/>
                <a:cs typeface="Garamond"/>
                <a:sym typeface="Garamond"/>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aramond"/>
                <a:ea typeface="Garamond"/>
                <a:cs typeface="Garamond"/>
                <a:sym typeface="Garamond"/>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aramond"/>
                <a:ea typeface="Garamond"/>
                <a:cs typeface="Garamond"/>
                <a:sym typeface="Garamond"/>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
        <p:nvSpPr>
          <p:cNvPr id="23" name="Google Shape;23;p35"/>
          <p:cNvSpPr/>
          <p:nvPr/>
        </p:nvSpPr>
        <p:spPr>
          <a:xfrm>
            <a:off x="0" y="5128334"/>
            <a:ext cx="9144000" cy="45720"/>
          </a:xfrm>
          <a:prstGeom prst="rect">
            <a:avLst/>
          </a:prstGeom>
          <a:solidFill>
            <a:srgbClr val="FFFFFF"/>
          </a:solidFill>
          <a:ln>
            <a:noFill/>
          </a:ln>
          <a:effectLst>
            <a:outerShdw blurRad="31750" rotWithShape="0" algn="tl" dir="5400000" dist="1016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Garamond"/>
              <a:ea typeface="Garamond"/>
              <a:cs typeface="Garamond"/>
              <a:sym typeface="Garamond"/>
            </a:endParaRPr>
          </a:p>
        </p:txBody>
      </p:sp>
      <p:sp>
        <p:nvSpPr>
          <p:cNvPr id="24" name="Google Shape;24;p35"/>
          <p:cNvSpPr txBox="1"/>
          <p:nvPr/>
        </p:nvSpPr>
        <p:spPr>
          <a:xfrm>
            <a:off x="5220072" y="5949282"/>
            <a:ext cx="3888432"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50"/>
              <a:buFont typeface="Arial"/>
              <a:buNone/>
            </a:pPr>
            <a:r>
              <a:rPr b="0" i="0" lang="en-US" sz="1350" u="none" cap="none" strike="noStrike">
                <a:solidFill>
                  <a:srgbClr val="FFFFFF"/>
                </a:solidFill>
                <a:latin typeface="Garamond"/>
                <a:ea typeface="Garamond"/>
                <a:cs typeface="Garamond"/>
                <a:sym typeface="Garamond"/>
              </a:rPr>
              <a:t>© Robert S. Wright, MSW, RSW</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0" i="0" lang="en-US" sz="1350" u="none" cap="none" strike="noStrike">
                <a:solidFill>
                  <a:srgbClr val="FFFFFF"/>
                </a:solidFill>
                <a:latin typeface="Garamond"/>
                <a:ea typeface="Garamond"/>
                <a:cs typeface="Garamond"/>
                <a:sym typeface="Garamond"/>
              </a:rPr>
              <a:t>www.robertswright.ca</a:t>
            </a:r>
            <a:endParaRPr b="0" i="0" sz="1400" u="none" cap="none" strike="noStrike">
              <a:solidFill>
                <a:srgbClr val="000000"/>
              </a:solidFill>
              <a:latin typeface="Arial"/>
              <a:ea typeface="Arial"/>
              <a:cs typeface="Arial"/>
              <a:sym typeface="Arial"/>
            </a:endParaRPr>
          </a:p>
        </p:txBody>
      </p:sp>
      <p:sp>
        <p:nvSpPr>
          <p:cNvPr id="25" name="Google Shape;25;p35"/>
          <p:cNvSpPr txBox="1"/>
          <p:nvPr>
            <p:ph type="title"/>
          </p:nvPr>
        </p:nvSpPr>
        <p:spPr>
          <a:xfrm>
            <a:off x="457200" y="152400"/>
            <a:ext cx="8229600" cy="1251062"/>
          </a:xfrm>
          <a:prstGeom prst="rect">
            <a:avLst/>
          </a:prstGeom>
          <a:noFill/>
          <a:ln>
            <a:noFill/>
          </a:ln>
        </p:spPr>
        <p:txBody>
          <a:bodyPr anchorCtr="0" anchor="ctr" bIns="45700" lIns="91425" spcFirstLastPara="1" rIns="45700" wrap="square" tIns="45700">
            <a:normAutofit/>
          </a:bodyPr>
          <a:lstStyle>
            <a:lvl1pPr lvl="0" algn="l">
              <a:lnSpc>
                <a:spcPct val="100000"/>
              </a:lnSpc>
              <a:spcBef>
                <a:spcPts val="0"/>
              </a:spcBef>
              <a:spcAft>
                <a:spcPts val="0"/>
              </a:spcAft>
              <a:buClr>
                <a:srgbClr val="FFC7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 name="Shape 34"/>
        <p:cNvGrpSpPr/>
        <p:nvPr/>
      </p:nvGrpSpPr>
      <p:grpSpPr>
        <a:xfrm>
          <a:off x="0" y="0"/>
          <a:ext cx="0" cy="0"/>
          <a:chOff x="0" y="0"/>
          <a:chExt cx="0" cy="0"/>
        </a:xfrm>
      </p:grpSpPr>
      <p:sp>
        <p:nvSpPr>
          <p:cNvPr id="35" name="Google Shape;35;p36"/>
          <p:cNvSpPr txBox="1"/>
          <p:nvPr>
            <p:ph type="title"/>
          </p:nvPr>
        </p:nvSpPr>
        <p:spPr>
          <a:xfrm>
            <a:off x="457200" y="152400"/>
            <a:ext cx="8229600" cy="1251062"/>
          </a:xfrm>
          <a:prstGeom prst="rect">
            <a:avLst/>
          </a:prstGeom>
          <a:noFill/>
          <a:ln>
            <a:noFill/>
          </a:ln>
        </p:spPr>
        <p:txBody>
          <a:bodyPr anchorCtr="0" anchor="ctr" bIns="45700" lIns="91425" spcFirstLastPara="1" rIns="45700" wrap="square" tIns="45700">
            <a:normAutofit/>
          </a:bodyPr>
          <a:lstStyle>
            <a:lvl1pPr lvl="0" algn="l">
              <a:lnSpc>
                <a:spcPct val="100000"/>
              </a:lnSpc>
              <a:spcBef>
                <a:spcPts val="0"/>
              </a:spcBef>
              <a:spcAft>
                <a:spcPts val="0"/>
              </a:spcAft>
              <a:buClr>
                <a:srgbClr val="FFC7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6"/>
          <p:cNvSpPr txBox="1"/>
          <p:nvPr>
            <p:ph idx="1" type="body"/>
          </p:nvPr>
        </p:nvSpPr>
        <p:spPr>
          <a:xfrm>
            <a:off x="457200" y="1775193"/>
            <a:ext cx="8229600" cy="4625609"/>
          </a:xfrm>
          <a:prstGeom prst="rect">
            <a:avLst/>
          </a:prstGeom>
          <a:noFill/>
          <a:ln>
            <a:noFill/>
          </a:ln>
        </p:spPr>
        <p:txBody>
          <a:bodyPr anchorCtr="0" anchor="t" bIns="45700" lIns="54850" spcFirstLastPara="1" rIns="91425" wrap="square" tIns="91425">
            <a:normAutofit/>
          </a:bodyPr>
          <a:lstStyle>
            <a:lvl1pPr indent="-320040" lvl="0" marL="457200" algn="l">
              <a:lnSpc>
                <a:spcPct val="100000"/>
              </a:lnSpc>
              <a:spcBef>
                <a:spcPts val="0"/>
              </a:spcBef>
              <a:spcAft>
                <a:spcPts val="0"/>
              </a:spcAft>
              <a:buSzPts val="1440"/>
              <a:buChar char="◼"/>
              <a:defRPr/>
            </a:lvl1pPr>
            <a:lvl2pPr indent="-331469" lvl="1" marL="914400" algn="l">
              <a:lnSpc>
                <a:spcPct val="100000"/>
              </a:lnSpc>
              <a:spcBef>
                <a:spcPts val="360"/>
              </a:spcBef>
              <a:spcAft>
                <a:spcPts val="0"/>
              </a:spcAft>
              <a:buSzPts val="162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37" name="Google Shape;37;p36"/>
          <p:cNvSpPr txBox="1"/>
          <p:nvPr>
            <p:ph idx="10" type="dt"/>
          </p:nvPr>
        </p:nvSpPr>
        <p:spPr>
          <a:xfrm>
            <a:off x="457200" y="6476999"/>
            <a:ext cx="2133600" cy="274320"/>
          </a:xfrm>
          <a:prstGeom prst="rect">
            <a:avLst/>
          </a:prstGeom>
          <a:noFill/>
          <a:ln>
            <a:noFill/>
          </a:ln>
        </p:spPr>
        <p:txBody>
          <a:bodyPr anchorCtr="0" anchor="b" bIns="0" lIns="109725"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6"/>
          <p:cNvSpPr txBox="1"/>
          <p:nvPr>
            <p:ph idx="11" type="ftr"/>
          </p:nvPr>
        </p:nvSpPr>
        <p:spPr>
          <a:xfrm>
            <a:off x="2640597" y="6476999"/>
            <a:ext cx="5507719" cy="274320"/>
          </a:xfrm>
          <a:prstGeom prst="rect">
            <a:avLst/>
          </a:prstGeom>
          <a:noFill/>
          <a:ln>
            <a:noFill/>
          </a:ln>
        </p:spPr>
        <p:txBody>
          <a:bodyPr anchorCtr="0" anchor="b" bIns="0" lIns="45700"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6"/>
          <p:cNvSpPr txBox="1"/>
          <p:nvPr>
            <p:ph idx="12" type="sldNum"/>
          </p:nvPr>
        </p:nvSpPr>
        <p:spPr>
          <a:xfrm>
            <a:off x="8204397" y="6476999"/>
            <a:ext cx="733864" cy="274320"/>
          </a:xfrm>
          <a:prstGeom prst="rect">
            <a:avLst/>
          </a:prstGeom>
          <a:noFill/>
          <a:ln>
            <a:noFill/>
          </a:ln>
        </p:spPr>
        <p:txBody>
          <a:bodyPr anchorCtr="0" anchor="b" bIns="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
        <p:nvSpPr>
          <p:cNvPr id="40" name="Google Shape;40;p36"/>
          <p:cNvSpPr txBox="1"/>
          <p:nvPr/>
        </p:nvSpPr>
        <p:spPr>
          <a:xfrm>
            <a:off x="5220072" y="5949282"/>
            <a:ext cx="3888432"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50"/>
              <a:buFont typeface="Arial"/>
              <a:buNone/>
            </a:pPr>
            <a:r>
              <a:rPr b="0" i="0" lang="en-US" sz="1350" u="none" cap="none" strike="noStrike">
                <a:solidFill>
                  <a:schemeClr val="dk1"/>
                </a:solidFill>
                <a:latin typeface="Garamond"/>
                <a:ea typeface="Garamond"/>
                <a:cs typeface="Garamond"/>
                <a:sym typeface="Garamond"/>
              </a:rPr>
              <a:t>© Robert S. Wright, MSW, RSW</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0" i="0" lang="en-US" sz="1350" u="none" cap="none" strike="noStrike">
                <a:solidFill>
                  <a:schemeClr val="dk1"/>
                </a:solidFill>
                <a:latin typeface="Garamond"/>
                <a:ea typeface="Garamond"/>
                <a:cs typeface="Garamond"/>
                <a:sym typeface="Garamond"/>
              </a:rPr>
              <a:t>www.robertswright.ca</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41" name="Shape 41"/>
        <p:cNvGrpSpPr/>
        <p:nvPr/>
      </p:nvGrpSpPr>
      <p:grpSpPr>
        <a:xfrm>
          <a:off x="0" y="0"/>
          <a:ext cx="0" cy="0"/>
          <a:chOff x="0" y="0"/>
          <a:chExt cx="0" cy="0"/>
        </a:xfrm>
      </p:grpSpPr>
      <p:sp>
        <p:nvSpPr>
          <p:cNvPr id="42" name="Google Shape;42;p37"/>
          <p:cNvSpPr txBox="1"/>
          <p:nvPr>
            <p:ph idx="10" type="dt"/>
          </p:nvPr>
        </p:nvSpPr>
        <p:spPr>
          <a:xfrm>
            <a:off x="457200" y="6476999"/>
            <a:ext cx="2133600" cy="274320"/>
          </a:xfrm>
          <a:prstGeom prst="rect">
            <a:avLst/>
          </a:prstGeom>
          <a:noFill/>
          <a:ln>
            <a:noFill/>
          </a:ln>
        </p:spPr>
        <p:txBody>
          <a:bodyPr anchorCtr="0" anchor="b" bIns="0" lIns="109725"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7"/>
          <p:cNvSpPr txBox="1"/>
          <p:nvPr>
            <p:ph idx="11" type="ftr"/>
          </p:nvPr>
        </p:nvSpPr>
        <p:spPr>
          <a:xfrm>
            <a:off x="2640597" y="6476999"/>
            <a:ext cx="5507719" cy="274320"/>
          </a:xfrm>
          <a:prstGeom prst="rect">
            <a:avLst/>
          </a:prstGeom>
          <a:noFill/>
          <a:ln>
            <a:noFill/>
          </a:ln>
        </p:spPr>
        <p:txBody>
          <a:bodyPr anchorCtr="0" anchor="b" bIns="0" lIns="45700"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37"/>
          <p:cNvSpPr txBox="1"/>
          <p:nvPr>
            <p:ph idx="12" type="sldNum"/>
          </p:nvPr>
        </p:nvSpPr>
        <p:spPr>
          <a:xfrm>
            <a:off x="8204397" y="6476999"/>
            <a:ext cx="733864" cy="274320"/>
          </a:xfrm>
          <a:prstGeom prst="rect">
            <a:avLst/>
          </a:prstGeom>
          <a:noFill/>
          <a:ln>
            <a:noFill/>
          </a:ln>
        </p:spPr>
        <p:txBody>
          <a:bodyPr anchorCtr="0" anchor="b" bIns="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gradFill>
          <a:gsLst>
            <a:gs pos="0">
              <a:srgbClr val="BEC4D3"/>
            </a:gs>
            <a:gs pos="12000">
              <a:srgbClr val="BEC4D3"/>
            </a:gs>
            <a:gs pos="20000">
              <a:srgbClr val="BDC3D1"/>
            </a:gs>
            <a:gs pos="100000">
              <a:srgbClr val="343945"/>
            </a:gs>
          </a:gsLst>
          <a:path path="circle">
            <a:fillToRect b="50%" l="50%" r="50%" t="50%"/>
          </a:path>
          <a:tileRect/>
        </a:gradFill>
      </p:bgPr>
    </p:bg>
    <p:spTree>
      <p:nvGrpSpPr>
        <p:cNvPr id="45" name="Shape 45"/>
        <p:cNvGrpSpPr/>
        <p:nvPr/>
      </p:nvGrpSpPr>
      <p:grpSpPr>
        <a:xfrm>
          <a:off x="0" y="0"/>
          <a:ext cx="0" cy="0"/>
          <a:chOff x="0" y="0"/>
          <a:chExt cx="0" cy="0"/>
        </a:xfrm>
      </p:grpSpPr>
      <p:sp>
        <p:nvSpPr>
          <p:cNvPr id="46" name="Google Shape;46;p34"/>
          <p:cNvSpPr/>
          <p:nvPr/>
        </p:nvSpPr>
        <p:spPr>
          <a:xfrm>
            <a:off x="1" y="0"/>
            <a:ext cx="9143999" cy="513543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Garamond"/>
              <a:ea typeface="Garamond"/>
              <a:cs typeface="Garamond"/>
              <a:sym typeface="Garamond"/>
            </a:endParaRPr>
          </a:p>
        </p:txBody>
      </p:sp>
      <p:sp>
        <p:nvSpPr>
          <p:cNvPr id="47" name="Google Shape;47;p34"/>
          <p:cNvSpPr txBox="1"/>
          <p:nvPr>
            <p:ph idx="1" type="subTitle"/>
          </p:nvPr>
        </p:nvSpPr>
        <p:spPr>
          <a:xfrm>
            <a:off x="685800" y="1828800"/>
            <a:ext cx="8077200" cy="1499616"/>
          </a:xfrm>
          <a:prstGeom prst="rect">
            <a:avLst/>
          </a:prstGeom>
          <a:noFill/>
          <a:ln>
            <a:noFill/>
          </a:ln>
        </p:spPr>
        <p:txBody>
          <a:bodyPr anchorCtr="0" anchor="b" bIns="0" lIns="118850" spcFirstLastPara="1" rIns="45700" wrap="square" tIns="0">
            <a:normAutofit/>
          </a:bodyPr>
          <a:lstStyle>
            <a:lvl1pPr lvl="0" algn="l">
              <a:lnSpc>
                <a:spcPct val="100000"/>
              </a:lnSpc>
              <a:spcBef>
                <a:spcPts val="0"/>
              </a:spcBef>
              <a:spcAft>
                <a:spcPts val="0"/>
              </a:spcAft>
              <a:buSzPts val="1200"/>
              <a:buNone/>
              <a:defRPr sz="1500">
                <a:solidFill>
                  <a:srgbClr val="FFFFFF"/>
                </a:solidFill>
              </a:defRPr>
            </a:lvl1pPr>
            <a:lvl2pPr lvl="1" algn="ctr">
              <a:lnSpc>
                <a:spcPct val="100000"/>
              </a:lnSpc>
              <a:spcBef>
                <a:spcPts val="420"/>
              </a:spcBef>
              <a:spcAft>
                <a:spcPts val="0"/>
              </a:spcAft>
              <a:buSzPts val="1890"/>
              <a:buNone/>
              <a:defRPr>
                <a:solidFill>
                  <a:schemeClr val="lt1"/>
                </a:solidFill>
              </a:defRPr>
            </a:lvl2pPr>
            <a:lvl3pPr lvl="2" algn="ctr">
              <a:lnSpc>
                <a:spcPct val="100000"/>
              </a:lnSpc>
              <a:spcBef>
                <a:spcPts val="360"/>
              </a:spcBef>
              <a:spcAft>
                <a:spcPts val="0"/>
              </a:spcAft>
              <a:buSzPts val="1800"/>
              <a:buNone/>
              <a:defRPr>
                <a:solidFill>
                  <a:schemeClr val="lt1"/>
                </a:solidFill>
              </a:defRPr>
            </a:lvl3pPr>
            <a:lvl4pPr lvl="3" algn="ctr">
              <a:lnSpc>
                <a:spcPct val="100000"/>
              </a:lnSpc>
              <a:spcBef>
                <a:spcPts val="300"/>
              </a:spcBef>
              <a:spcAft>
                <a:spcPts val="0"/>
              </a:spcAft>
              <a:buSzPts val="1500"/>
              <a:buNone/>
              <a:defRPr>
                <a:solidFill>
                  <a:schemeClr val="lt1"/>
                </a:solidFill>
              </a:defRPr>
            </a:lvl4pPr>
            <a:lvl5pPr lvl="4" algn="ctr">
              <a:lnSpc>
                <a:spcPct val="100000"/>
              </a:lnSpc>
              <a:spcBef>
                <a:spcPts val="300"/>
              </a:spcBef>
              <a:spcAft>
                <a:spcPts val="0"/>
              </a:spcAft>
              <a:buSzPts val="1500"/>
              <a:buNone/>
              <a:defRPr>
                <a:solidFill>
                  <a:schemeClr val="lt1"/>
                </a:solidFill>
              </a:defRPr>
            </a:lvl5pPr>
            <a:lvl6pPr lvl="5" algn="ctr">
              <a:lnSpc>
                <a:spcPct val="100000"/>
              </a:lnSpc>
              <a:spcBef>
                <a:spcPts val="300"/>
              </a:spcBef>
              <a:spcAft>
                <a:spcPts val="0"/>
              </a:spcAft>
              <a:buSzPts val="1500"/>
              <a:buNone/>
              <a:defRPr>
                <a:solidFill>
                  <a:schemeClr val="lt1"/>
                </a:solidFill>
              </a:defRPr>
            </a:lvl6pPr>
            <a:lvl7pPr lvl="6" algn="ctr">
              <a:lnSpc>
                <a:spcPct val="100000"/>
              </a:lnSpc>
              <a:spcBef>
                <a:spcPts val="270"/>
              </a:spcBef>
              <a:spcAft>
                <a:spcPts val="0"/>
              </a:spcAft>
              <a:buSzPts val="1350"/>
              <a:buNone/>
              <a:defRPr>
                <a:solidFill>
                  <a:schemeClr val="lt1"/>
                </a:solidFill>
              </a:defRPr>
            </a:lvl7pPr>
            <a:lvl8pPr lvl="7" algn="ctr">
              <a:lnSpc>
                <a:spcPct val="100000"/>
              </a:lnSpc>
              <a:spcBef>
                <a:spcPts val="270"/>
              </a:spcBef>
              <a:spcAft>
                <a:spcPts val="0"/>
              </a:spcAft>
              <a:buSzPts val="1350"/>
              <a:buNone/>
              <a:defRPr>
                <a:solidFill>
                  <a:schemeClr val="lt1"/>
                </a:solidFill>
              </a:defRPr>
            </a:lvl8pPr>
            <a:lvl9pPr lvl="8" algn="ctr">
              <a:lnSpc>
                <a:spcPct val="100000"/>
              </a:lnSpc>
              <a:spcBef>
                <a:spcPts val="270"/>
              </a:spcBef>
              <a:spcAft>
                <a:spcPts val="0"/>
              </a:spcAft>
              <a:buSzPts val="1350"/>
              <a:buNone/>
              <a:defRPr>
                <a:solidFill>
                  <a:schemeClr val="lt1"/>
                </a:solidFill>
              </a:defRPr>
            </a:lvl9pPr>
          </a:lstStyle>
          <a:p/>
        </p:txBody>
      </p:sp>
      <p:sp>
        <p:nvSpPr>
          <p:cNvPr id="48" name="Google Shape;48;p34"/>
          <p:cNvSpPr txBox="1"/>
          <p:nvPr>
            <p:ph idx="10" type="dt"/>
          </p:nvPr>
        </p:nvSpPr>
        <p:spPr>
          <a:xfrm>
            <a:off x="457200" y="6476999"/>
            <a:ext cx="2133600" cy="274320"/>
          </a:xfrm>
          <a:prstGeom prst="rect">
            <a:avLst/>
          </a:prstGeom>
          <a:noFill/>
          <a:ln>
            <a:noFill/>
          </a:ln>
        </p:spPr>
        <p:txBody>
          <a:bodyPr anchorCtr="0" anchor="b" bIns="0" lIns="109725"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34"/>
          <p:cNvSpPr txBox="1"/>
          <p:nvPr>
            <p:ph idx="11" type="ftr"/>
          </p:nvPr>
        </p:nvSpPr>
        <p:spPr>
          <a:xfrm>
            <a:off x="2640597" y="6476999"/>
            <a:ext cx="5507719" cy="274320"/>
          </a:xfrm>
          <a:prstGeom prst="rect">
            <a:avLst/>
          </a:prstGeom>
          <a:noFill/>
          <a:ln>
            <a:noFill/>
          </a:ln>
        </p:spPr>
        <p:txBody>
          <a:bodyPr anchorCtr="0" anchor="b" bIns="0" lIns="45700" spcFirstLastPara="1" rIns="45700"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34"/>
          <p:cNvSpPr txBox="1"/>
          <p:nvPr>
            <p:ph idx="12" type="sldNum"/>
          </p:nvPr>
        </p:nvSpPr>
        <p:spPr>
          <a:xfrm>
            <a:off x="8204397" y="6476999"/>
            <a:ext cx="733864" cy="274320"/>
          </a:xfrm>
          <a:prstGeom prst="rect">
            <a:avLst/>
          </a:prstGeom>
          <a:noFill/>
          <a:ln>
            <a:noFill/>
          </a:ln>
        </p:spPr>
        <p:txBody>
          <a:bodyPr anchorCtr="0" anchor="b" bIns="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aramond"/>
                <a:ea typeface="Garamond"/>
                <a:cs typeface="Garamond"/>
                <a:sym typeface="Garamond"/>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aramond"/>
                <a:ea typeface="Garamond"/>
                <a:cs typeface="Garamond"/>
                <a:sym typeface="Garamond"/>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aramond"/>
                <a:ea typeface="Garamond"/>
                <a:cs typeface="Garamond"/>
                <a:sym typeface="Garamond"/>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aramond"/>
                <a:ea typeface="Garamond"/>
                <a:cs typeface="Garamond"/>
                <a:sym typeface="Garamond"/>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aramond"/>
                <a:ea typeface="Garamond"/>
                <a:cs typeface="Garamond"/>
                <a:sym typeface="Garamond"/>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aramond"/>
                <a:ea typeface="Garamond"/>
                <a:cs typeface="Garamond"/>
                <a:sym typeface="Garamond"/>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aramond"/>
                <a:ea typeface="Garamond"/>
                <a:cs typeface="Garamond"/>
                <a:sym typeface="Garamond"/>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aramond"/>
                <a:ea typeface="Garamond"/>
                <a:cs typeface="Garamond"/>
                <a:sym typeface="Garamond"/>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
        <p:nvSpPr>
          <p:cNvPr id="51" name="Google Shape;51;p34"/>
          <p:cNvSpPr/>
          <p:nvPr/>
        </p:nvSpPr>
        <p:spPr>
          <a:xfrm>
            <a:off x="0" y="5128334"/>
            <a:ext cx="9144000" cy="45720"/>
          </a:xfrm>
          <a:prstGeom prst="rect">
            <a:avLst/>
          </a:prstGeom>
          <a:solidFill>
            <a:srgbClr val="FFFFFF"/>
          </a:solidFill>
          <a:ln>
            <a:noFill/>
          </a:ln>
          <a:effectLst>
            <a:outerShdw blurRad="31750" rotWithShape="0" algn="tl" dir="5400000" dist="1016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Garamond"/>
              <a:ea typeface="Garamond"/>
              <a:cs typeface="Garamond"/>
              <a:sym typeface="Garamond"/>
            </a:endParaRPr>
          </a:p>
        </p:txBody>
      </p:sp>
      <p:sp>
        <p:nvSpPr>
          <p:cNvPr id="52" name="Google Shape;52;p34"/>
          <p:cNvSpPr txBox="1"/>
          <p:nvPr/>
        </p:nvSpPr>
        <p:spPr>
          <a:xfrm>
            <a:off x="5220072" y="5949282"/>
            <a:ext cx="3888432"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50"/>
              <a:buFont typeface="Arial"/>
              <a:buNone/>
            </a:pPr>
            <a:r>
              <a:rPr b="0" i="0" lang="en-US" sz="1350" u="none" cap="none" strike="noStrike">
                <a:solidFill>
                  <a:srgbClr val="FFFFFF"/>
                </a:solidFill>
                <a:latin typeface="Garamond"/>
                <a:ea typeface="Garamond"/>
                <a:cs typeface="Garamond"/>
                <a:sym typeface="Garamond"/>
              </a:rPr>
              <a:t>© Robert S. Wright, MSW, RSW</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50"/>
              <a:buFont typeface="Arial"/>
              <a:buNone/>
            </a:pPr>
            <a:r>
              <a:rPr b="0" i="0" lang="en-US" sz="1350" u="none" cap="none" strike="noStrike">
                <a:solidFill>
                  <a:srgbClr val="FFFFFF"/>
                </a:solidFill>
                <a:latin typeface="Garamond"/>
                <a:ea typeface="Garamond"/>
                <a:cs typeface="Garamond"/>
                <a:sym typeface="Garamond"/>
              </a:rPr>
              <a:t>www.robertswright.ca</a:t>
            </a:r>
            <a:endParaRPr b="0" i="0" sz="1400" u="none" cap="none" strike="noStrike">
              <a:solidFill>
                <a:srgbClr val="000000"/>
              </a:solidFill>
              <a:latin typeface="Arial"/>
              <a:ea typeface="Arial"/>
              <a:cs typeface="Arial"/>
              <a:sym typeface="Arial"/>
            </a:endParaRPr>
          </a:p>
        </p:txBody>
      </p:sp>
      <p:sp>
        <p:nvSpPr>
          <p:cNvPr id="53" name="Google Shape;53;p34"/>
          <p:cNvSpPr txBox="1"/>
          <p:nvPr>
            <p:ph type="title"/>
          </p:nvPr>
        </p:nvSpPr>
        <p:spPr>
          <a:xfrm>
            <a:off x="457200" y="152400"/>
            <a:ext cx="8229600" cy="1251062"/>
          </a:xfrm>
          <a:prstGeom prst="rect">
            <a:avLst/>
          </a:prstGeom>
          <a:noFill/>
          <a:ln>
            <a:noFill/>
          </a:ln>
        </p:spPr>
        <p:txBody>
          <a:bodyPr anchorCtr="0" anchor="ctr" bIns="45700" lIns="91425" spcFirstLastPara="1" rIns="45700" wrap="square" tIns="45700">
            <a:normAutofit/>
          </a:bodyPr>
          <a:lstStyle>
            <a:lvl1pPr lvl="0" algn="l">
              <a:lnSpc>
                <a:spcPct val="100000"/>
              </a:lnSpc>
              <a:spcBef>
                <a:spcPts val="0"/>
              </a:spcBef>
              <a:spcAft>
                <a:spcPts val="0"/>
              </a:spcAft>
              <a:buClr>
                <a:srgbClr val="FFC7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 name="Shape 54"/>
        <p:cNvGrpSpPr/>
        <p:nvPr/>
      </p:nvGrpSpPr>
      <p:grpSpPr>
        <a:xfrm>
          <a:off x="0" y="0"/>
          <a:ext cx="0" cy="0"/>
          <a:chOff x="0" y="0"/>
          <a:chExt cx="0" cy="0"/>
        </a:xfrm>
      </p:grpSpPr>
      <p:sp>
        <p:nvSpPr>
          <p:cNvPr id="55" name="Google Shape;55;g22d7ef33bc2_0_295"/>
          <p:cNvSpPr txBox="1"/>
          <p:nvPr>
            <p:ph type="title"/>
          </p:nvPr>
        </p:nvSpPr>
        <p:spPr>
          <a:xfrm>
            <a:off x="457200" y="152400"/>
            <a:ext cx="8229600" cy="1251000"/>
          </a:xfrm>
          <a:prstGeom prst="rect">
            <a:avLst/>
          </a:prstGeom>
          <a:noFill/>
          <a:ln>
            <a:noFill/>
          </a:ln>
        </p:spPr>
        <p:txBody>
          <a:bodyPr anchorCtr="0" anchor="ctr" bIns="45700" lIns="91425" spcFirstLastPara="1" rIns="45700" wrap="square" tIns="45700">
            <a:normAutofit/>
          </a:bodyPr>
          <a:lstStyle>
            <a:lvl1pPr lvl="0" rtl="0" algn="l">
              <a:lnSpc>
                <a:spcPct val="100000"/>
              </a:lnSpc>
              <a:spcBef>
                <a:spcPts val="0"/>
              </a:spcBef>
              <a:spcAft>
                <a:spcPts val="0"/>
              </a:spcAft>
              <a:buClr>
                <a:srgbClr val="FFC700"/>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6" name="Google Shape;56;g22d7ef33bc2_0_295"/>
          <p:cNvSpPr txBox="1"/>
          <p:nvPr>
            <p:ph idx="1" type="body"/>
          </p:nvPr>
        </p:nvSpPr>
        <p:spPr>
          <a:xfrm>
            <a:off x="457200" y="1600201"/>
            <a:ext cx="4038600" cy="4526100"/>
          </a:xfrm>
          <a:prstGeom prst="rect">
            <a:avLst/>
          </a:prstGeom>
          <a:noFill/>
          <a:ln>
            <a:noFill/>
          </a:ln>
        </p:spPr>
        <p:txBody>
          <a:bodyPr anchorCtr="0" anchor="t" bIns="45700" lIns="54850" spcFirstLastPara="1" rIns="91425" wrap="square" tIns="91425">
            <a:normAutofit/>
          </a:bodyPr>
          <a:lstStyle>
            <a:lvl1pPr indent="-370840" lvl="0" marL="457200" rtl="0" algn="l">
              <a:lnSpc>
                <a:spcPct val="100000"/>
              </a:lnSpc>
              <a:spcBef>
                <a:spcPts val="0"/>
              </a:spcBef>
              <a:spcAft>
                <a:spcPts val="0"/>
              </a:spcAft>
              <a:buSzPts val="2240"/>
              <a:buChar char="◼"/>
              <a:defRPr sz="2800"/>
            </a:lvl1pPr>
            <a:lvl2pPr indent="-365760" lvl="1" marL="914400" rtl="0" algn="l">
              <a:lnSpc>
                <a:spcPct val="100000"/>
              </a:lnSpc>
              <a:spcBef>
                <a:spcPts val="480"/>
              </a:spcBef>
              <a:spcAft>
                <a:spcPts val="0"/>
              </a:spcAft>
              <a:buSzPts val="2160"/>
              <a:buChar char="▪"/>
              <a:defRPr sz="2400"/>
            </a:lvl2pPr>
            <a:lvl3pPr indent="-355600" lvl="2" marL="1371600" rtl="0" algn="l">
              <a:lnSpc>
                <a:spcPct val="100000"/>
              </a:lnSpc>
              <a:spcBef>
                <a:spcPts val="400"/>
              </a:spcBef>
              <a:spcAft>
                <a:spcPts val="0"/>
              </a:spcAft>
              <a:buSzPts val="2000"/>
              <a:buChar char="▪"/>
              <a:defRPr sz="2000"/>
            </a:lvl3pPr>
            <a:lvl4pPr indent="-342900" lvl="3" marL="1828800" rtl="0" algn="l">
              <a:lnSpc>
                <a:spcPct val="100000"/>
              </a:lnSpc>
              <a:spcBef>
                <a:spcPts val="360"/>
              </a:spcBef>
              <a:spcAft>
                <a:spcPts val="0"/>
              </a:spcAft>
              <a:buSzPts val="1800"/>
              <a:buChar char="▪"/>
              <a:defRPr sz="1800"/>
            </a:lvl4pPr>
            <a:lvl5pPr indent="-342900" lvl="4" marL="2286000" rtl="0" algn="l">
              <a:lnSpc>
                <a:spcPct val="100000"/>
              </a:lnSpc>
              <a:spcBef>
                <a:spcPts val="360"/>
              </a:spcBef>
              <a:spcAft>
                <a:spcPts val="0"/>
              </a:spcAft>
              <a:buSzPts val="1800"/>
              <a:buChar char="?"/>
              <a:defRPr sz="1800"/>
            </a:lvl5pPr>
            <a:lvl6pPr indent="-342900" lvl="5" marL="2743200" rtl="0" algn="l">
              <a:lnSpc>
                <a:spcPct val="100000"/>
              </a:lnSpc>
              <a:spcBef>
                <a:spcPts val="360"/>
              </a:spcBef>
              <a:spcAft>
                <a:spcPts val="0"/>
              </a:spcAft>
              <a:buSzPts val="1800"/>
              <a:buChar char="●"/>
              <a:defRPr sz="1800"/>
            </a:lvl6pPr>
            <a:lvl7pPr indent="-342900" lvl="6" marL="3200400" rtl="0" algn="l">
              <a:lnSpc>
                <a:spcPct val="100000"/>
              </a:lnSpc>
              <a:spcBef>
                <a:spcPts val="360"/>
              </a:spcBef>
              <a:spcAft>
                <a:spcPts val="0"/>
              </a:spcAft>
              <a:buSzPts val="1800"/>
              <a:buChar char="●"/>
              <a:defRPr sz="1800"/>
            </a:lvl7pPr>
            <a:lvl8pPr indent="-342900" lvl="7" marL="3657600" rtl="0" algn="l">
              <a:lnSpc>
                <a:spcPct val="100000"/>
              </a:lnSpc>
              <a:spcBef>
                <a:spcPts val="360"/>
              </a:spcBef>
              <a:spcAft>
                <a:spcPts val="0"/>
              </a:spcAft>
              <a:buSzPts val="1800"/>
              <a:buChar char="●"/>
              <a:defRPr sz="1800"/>
            </a:lvl8pPr>
            <a:lvl9pPr indent="-342900" lvl="8" marL="4114800" rtl="0" algn="l">
              <a:lnSpc>
                <a:spcPct val="100000"/>
              </a:lnSpc>
              <a:spcBef>
                <a:spcPts val="360"/>
              </a:spcBef>
              <a:spcAft>
                <a:spcPts val="0"/>
              </a:spcAft>
              <a:buSzPts val="1800"/>
              <a:buChar char="●"/>
              <a:defRPr sz="1800"/>
            </a:lvl9pPr>
          </a:lstStyle>
          <a:p/>
        </p:txBody>
      </p:sp>
      <p:sp>
        <p:nvSpPr>
          <p:cNvPr id="57" name="Google Shape;57;g22d7ef33bc2_0_295"/>
          <p:cNvSpPr txBox="1"/>
          <p:nvPr>
            <p:ph idx="2" type="body"/>
          </p:nvPr>
        </p:nvSpPr>
        <p:spPr>
          <a:xfrm>
            <a:off x="4648200" y="1600201"/>
            <a:ext cx="4038600" cy="4526100"/>
          </a:xfrm>
          <a:prstGeom prst="rect">
            <a:avLst/>
          </a:prstGeom>
          <a:noFill/>
          <a:ln>
            <a:noFill/>
          </a:ln>
        </p:spPr>
        <p:txBody>
          <a:bodyPr anchorCtr="0" anchor="t" bIns="45700" lIns="54850" spcFirstLastPara="1" rIns="91425" wrap="square" tIns="91425">
            <a:normAutofit/>
          </a:bodyPr>
          <a:lstStyle>
            <a:lvl1pPr indent="-370840" lvl="0" marL="457200" rtl="0" algn="l">
              <a:lnSpc>
                <a:spcPct val="100000"/>
              </a:lnSpc>
              <a:spcBef>
                <a:spcPts val="0"/>
              </a:spcBef>
              <a:spcAft>
                <a:spcPts val="0"/>
              </a:spcAft>
              <a:buSzPts val="2240"/>
              <a:buChar char="◼"/>
              <a:defRPr sz="2800"/>
            </a:lvl1pPr>
            <a:lvl2pPr indent="-365760" lvl="1" marL="914400" rtl="0" algn="l">
              <a:lnSpc>
                <a:spcPct val="100000"/>
              </a:lnSpc>
              <a:spcBef>
                <a:spcPts val="480"/>
              </a:spcBef>
              <a:spcAft>
                <a:spcPts val="0"/>
              </a:spcAft>
              <a:buSzPts val="2160"/>
              <a:buChar char="▪"/>
              <a:defRPr sz="2400"/>
            </a:lvl2pPr>
            <a:lvl3pPr indent="-355600" lvl="2" marL="1371600" rtl="0" algn="l">
              <a:lnSpc>
                <a:spcPct val="100000"/>
              </a:lnSpc>
              <a:spcBef>
                <a:spcPts val="400"/>
              </a:spcBef>
              <a:spcAft>
                <a:spcPts val="0"/>
              </a:spcAft>
              <a:buSzPts val="2000"/>
              <a:buChar char="▪"/>
              <a:defRPr sz="2000"/>
            </a:lvl3pPr>
            <a:lvl4pPr indent="-342900" lvl="3" marL="1828800" rtl="0" algn="l">
              <a:lnSpc>
                <a:spcPct val="100000"/>
              </a:lnSpc>
              <a:spcBef>
                <a:spcPts val="360"/>
              </a:spcBef>
              <a:spcAft>
                <a:spcPts val="0"/>
              </a:spcAft>
              <a:buSzPts val="1800"/>
              <a:buChar char="▪"/>
              <a:defRPr sz="1800"/>
            </a:lvl4pPr>
            <a:lvl5pPr indent="-342900" lvl="4" marL="2286000" rtl="0" algn="l">
              <a:lnSpc>
                <a:spcPct val="100000"/>
              </a:lnSpc>
              <a:spcBef>
                <a:spcPts val="360"/>
              </a:spcBef>
              <a:spcAft>
                <a:spcPts val="0"/>
              </a:spcAft>
              <a:buSzPts val="1800"/>
              <a:buChar char="?"/>
              <a:defRPr sz="1800"/>
            </a:lvl5pPr>
            <a:lvl6pPr indent="-342900" lvl="5" marL="2743200" rtl="0" algn="l">
              <a:lnSpc>
                <a:spcPct val="100000"/>
              </a:lnSpc>
              <a:spcBef>
                <a:spcPts val="360"/>
              </a:spcBef>
              <a:spcAft>
                <a:spcPts val="0"/>
              </a:spcAft>
              <a:buSzPts val="1800"/>
              <a:buChar char="●"/>
              <a:defRPr sz="1800"/>
            </a:lvl6pPr>
            <a:lvl7pPr indent="-342900" lvl="6" marL="3200400" rtl="0" algn="l">
              <a:lnSpc>
                <a:spcPct val="100000"/>
              </a:lnSpc>
              <a:spcBef>
                <a:spcPts val="360"/>
              </a:spcBef>
              <a:spcAft>
                <a:spcPts val="0"/>
              </a:spcAft>
              <a:buSzPts val="1800"/>
              <a:buChar char="●"/>
              <a:defRPr sz="1800"/>
            </a:lvl7pPr>
            <a:lvl8pPr indent="-342900" lvl="7" marL="3657600" rtl="0" algn="l">
              <a:lnSpc>
                <a:spcPct val="100000"/>
              </a:lnSpc>
              <a:spcBef>
                <a:spcPts val="360"/>
              </a:spcBef>
              <a:spcAft>
                <a:spcPts val="0"/>
              </a:spcAft>
              <a:buSzPts val="1800"/>
              <a:buChar char="●"/>
              <a:defRPr sz="1800"/>
            </a:lvl8pPr>
            <a:lvl9pPr indent="-342900" lvl="8" marL="4114800" rtl="0" algn="l">
              <a:lnSpc>
                <a:spcPct val="100000"/>
              </a:lnSpc>
              <a:spcBef>
                <a:spcPts val="360"/>
              </a:spcBef>
              <a:spcAft>
                <a:spcPts val="0"/>
              </a:spcAft>
              <a:buSzPts val="1800"/>
              <a:buChar char="●"/>
              <a:defRPr sz="1800"/>
            </a:lvl9pPr>
          </a:lstStyle>
          <a:p/>
        </p:txBody>
      </p:sp>
      <p:sp>
        <p:nvSpPr>
          <p:cNvPr id="58" name="Google Shape;58;g22d7ef33bc2_0_295"/>
          <p:cNvSpPr txBox="1"/>
          <p:nvPr>
            <p:ph idx="10" type="dt"/>
          </p:nvPr>
        </p:nvSpPr>
        <p:spPr>
          <a:xfrm>
            <a:off x="457200" y="6476999"/>
            <a:ext cx="2133600" cy="274200"/>
          </a:xfrm>
          <a:prstGeom prst="rect">
            <a:avLst/>
          </a:prstGeom>
          <a:noFill/>
          <a:ln>
            <a:noFill/>
          </a:ln>
        </p:spPr>
        <p:txBody>
          <a:bodyPr anchorCtr="0" anchor="b" bIns="0" lIns="109725" spcFirstLastPara="1" rIns="45700"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9" name="Google Shape;59;g22d7ef33bc2_0_295"/>
          <p:cNvSpPr txBox="1"/>
          <p:nvPr>
            <p:ph idx="11" type="ftr"/>
          </p:nvPr>
        </p:nvSpPr>
        <p:spPr>
          <a:xfrm>
            <a:off x="2640597" y="6476999"/>
            <a:ext cx="5507700" cy="274200"/>
          </a:xfrm>
          <a:prstGeom prst="rect">
            <a:avLst/>
          </a:prstGeom>
          <a:noFill/>
          <a:ln>
            <a:noFill/>
          </a:ln>
        </p:spPr>
        <p:txBody>
          <a:bodyPr anchorCtr="0" anchor="b" bIns="0" lIns="45700" spcFirstLastPara="1" rIns="45700"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0" name="Google Shape;60;g22d7ef33bc2_0_295"/>
          <p:cNvSpPr txBox="1"/>
          <p:nvPr>
            <p:ph idx="12" type="sldNum"/>
          </p:nvPr>
        </p:nvSpPr>
        <p:spPr>
          <a:xfrm>
            <a:off x="8204397" y="6476999"/>
            <a:ext cx="733800" cy="274200"/>
          </a:xfrm>
          <a:prstGeom prst="rect">
            <a:avLst/>
          </a:prstGeom>
          <a:noFill/>
          <a:ln>
            <a:noFill/>
          </a:ln>
        </p:spPr>
        <p:txBody>
          <a:bodyPr anchorCtr="0" anchor="b" bIns="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g2184f775a46_1_82"/>
          <p:cNvSpPr txBox="1"/>
          <p:nvPr>
            <p:ph type="title"/>
          </p:nvPr>
        </p:nvSpPr>
        <p:spPr>
          <a:xfrm>
            <a:off x="457200" y="152400"/>
            <a:ext cx="8229600" cy="1251000"/>
          </a:xfrm>
          <a:prstGeom prst="rect">
            <a:avLst/>
          </a:prstGeom>
          <a:noFill/>
          <a:ln>
            <a:noFill/>
          </a:ln>
        </p:spPr>
        <p:txBody>
          <a:bodyPr anchorCtr="0" anchor="ctr" bIns="45700" lIns="91425" spcFirstLastPara="1" rIns="45700" wrap="square" tIns="45700">
            <a:normAutofit/>
          </a:bodyPr>
          <a:lstStyle>
            <a:lvl1pPr lvl="0" rtl="0" algn="l">
              <a:lnSpc>
                <a:spcPct val="100000"/>
              </a:lnSpc>
              <a:spcBef>
                <a:spcPts val="0"/>
              </a:spcBef>
              <a:spcAft>
                <a:spcPts val="0"/>
              </a:spcAft>
              <a:buSzPts val="3375"/>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3" name="Google Shape;63;g2184f775a46_1_82"/>
          <p:cNvSpPr txBox="1"/>
          <p:nvPr>
            <p:ph idx="10" type="dt"/>
          </p:nvPr>
        </p:nvSpPr>
        <p:spPr>
          <a:xfrm>
            <a:off x="457200" y="6476999"/>
            <a:ext cx="2133600" cy="274200"/>
          </a:xfrm>
          <a:prstGeom prst="rect">
            <a:avLst/>
          </a:prstGeom>
          <a:noFill/>
          <a:ln>
            <a:noFill/>
          </a:ln>
        </p:spPr>
        <p:txBody>
          <a:bodyPr anchorCtr="0" anchor="b" bIns="0" lIns="109725" spcFirstLastPara="1" rIns="45700"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4" name="Google Shape;64;g2184f775a46_1_82"/>
          <p:cNvSpPr txBox="1"/>
          <p:nvPr>
            <p:ph idx="11" type="ftr"/>
          </p:nvPr>
        </p:nvSpPr>
        <p:spPr>
          <a:xfrm>
            <a:off x="2640597" y="6476999"/>
            <a:ext cx="5507700" cy="274200"/>
          </a:xfrm>
          <a:prstGeom prst="rect">
            <a:avLst/>
          </a:prstGeom>
          <a:noFill/>
          <a:ln>
            <a:noFill/>
          </a:ln>
        </p:spPr>
        <p:txBody>
          <a:bodyPr anchorCtr="0" anchor="b" bIns="0" lIns="45700" spcFirstLastPara="1" rIns="45700"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5" name="Google Shape;65;g2184f775a46_1_82"/>
          <p:cNvSpPr txBox="1"/>
          <p:nvPr>
            <p:ph idx="12" type="sldNum"/>
          </p:nvPr>
        </p:nvSpPr>
        <p:spPr>
          <a:xfrm>
            <a:off x="8204397" y="6476999"/>
            <a:ext cx="733800" cy="274200"/>
          </a:xfrm>
          <a:prstGeom prst="rect">
            <a:avLst/>
          </a:prstGeom>
          <a:noFill/>
          <a:ln>
            <a:noFill/>
          </a:ln>
        </p:spPr>
        <p:txBody>
          <a:bodyPr anchorCtr="0" anchor="b" bIns="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a:lvl1pPr>
            <a:lvl2pPr indent="0" lvl="1" marL="0" marR="0" rtl="0" algn="r">
              <a:lnSpc>
                <a:spcPct val="100000"/>
              </a:lnSpc>
              <a:spcBef>
                <a:spcPts val="0"/>
              </a:spcBef>
              <a:spcAft>
                <a:spcPts val="0"/>
              </a:spcAft>
              <a:buClr>
                <a:srgbClr val="000000"/>
              </a:buClr>
              <a:buSzPts val="900"/>
              <a:buFont typeface="Arial"/>
              <a:buNone/>
              <a:defRPr/>
            </a:lvl2pPr>
            <a:lvl3pPr indent="0" lvl="2" marL="0" marR="0" rtl="0" algn="r">
              <a:lnSpc>
                <a:spcPct val="100000"/>
              </a:lnSpc>
              <a:spcBef>
                <a:spcPts val="0"/>
              </a:spcBef>
              <a:spcAft>
                <a:spcPts val="0"/>
              </a:spcAft>
              <a:buClr>
                <a:srgbClr val="000000"/>
              </a:buClr>
              <a:buSzPts val="900"/>
              <a:buFont typeface="Arial"/>
              <a:buNone/>
              <a:defRPr/>
            </a:lvl3pPr>
            <a:lvl4pPr indent="0" lvl="3" marL="0" marR="0" rtl="0" algn="r">
              <a:lnSpc>
                <a:spcPct val="100000"/>
              </a:lnSpc>
              <a:spcBef>
                <a:spcPts val="0"/>
              </a:spcBef>
              <a:spcAft>
                <a:spcPts val="0"/>
              </a:spcAft>
              <a:buClr>
                <a:srgbClr val="000000"/>
              </a:buClr>
              <a:buSzPts val="900"/>
              <a:buFont typeface="Arial"/>
              <a:buNone/>
              <a:defRPr/>
            </a:lvl4pPr>
            <a:lvl5pPr indent="0" lvl="4" marL="0" marR="0" rtl="0" algn="r">
              <a:lnSpc>
                <a:spcPct val="100000"/>
              </a:lnSpc>
              <a:spcBef>
                <a:spcPts val="0"/>
              </a:spcBef>
              <a:spcAft>
                <a:spcPts val="0"/>
              </a:spcAft>
              <a:buClr>
                <a:srgbClr val="000000"/>
              </a:buClr>
              <a:buSzPts val="900"/>
              <a:buFont typeface="Arial"/>
              <a:buNone/>
              <a:defRPr/>
            </a:lvl5pPr>
            <a:lvl6pPr indent="0" lvl="5" marL="0" marR="0" rtl="0" algn="r">
              <a:lnSpc>
                <a:spcPct val="100000"/>
              </a:lnSpc>
              <a:spcBef>
                <a:spcPts val="0"/>
              </a:spcBef>
              <a:spcAft>
                <a:spcPts val="0"/>
              </a:spcAft>
              <a:buClr>
                <a:srgbClr val="000000"/>
              </a:buClr>
              <a:buSzPts val="900"/>
              <a:buFont typeface="Arial"/>
              <a:buNone/>
              <a:defRPr/>
            </a:lvl6pPr>
            <a:lvl7pPr indent="0" lvl="6" marL="0" marR="0" rtl="0" algn="r">
              <a:lnSpc>
                <a:spcPct val="100000"/>
              </a:lnSpc>
              <a:spcBef>
                <a:spcPts val="0"/>
              </a:spcBef>
              <a:spcAft>
                <a:spcPts val="0"/>
              </a:spcAft>
              <a:buClr>
                <a:srgbClr val="000000"/>
              </a:buClr>
              <a:buSzPts val="900"/>
              <a:buFont typeface="Arial"/>
              <a:buNone/>
              <a:defRPr/>
            </a:lvl7pPr>
            <a:lvl8pPr indent="0" lvl="7" marL="0" marR="0" rtl="0" algn="r">
              <a:lnSpc>
                <a:spcPct val="100000"/>
              </a:lnSpc>
              <a:spcBef>
                <a:spcPts val="0"/>
              </a:spcBef>
              <a:spcAft>
                <a:spcPts val="0"/>
              </a:spcAft>
              <a:buClr>
                <a:srgbClr val="000000"/>
              </a:buClr>
              <a:buSzPts val="900"/>
              <a:buFont typeface="Arial"/>
              <a:buNone/>
              <a:defRPr/>
            </a:lvl8pPr>
            <a:lvl9pPr indent="0" lvl="8" marL="0" marR="0" rtl="0" algn="r">
              <a:lnSpc>
                <a:spcPct val="100000"/>
              </a:lnSpc>
              <a:spcBef>
                <a:spcPts val="0"/>
              </a:spcBef>
              <a:spcAft>
                <a:spcPts val="0"/>
              </a:spcAft>
              <a:buClr>
                <a:srgbClr val="000000"/>
              </a:buClr>
              <a:buSzPts val="900"/>
              <a:buFont typeface="Arial"/>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 name="Shape 9"/>
        <p:cNvGrpSpPr/>
        <p:nvPr/>
      </p:nvGrpSpPr>
      <p:grpSpPr>
        <a:xfrm>
          <a:off x="0" y="0"/>
          <a:ext cx="0" cy="0"/>
          <a:chOff x="0" y="0"/>
          <a:chExt cx="0" cy="0"/>
        </a:xfrm>
      </p:grpSpPr>
      <p:sp>
        <p:nvSpPr>
          <p:cNvPr id="10" name="Google Shape;10;p33"/>
          <p:cNvSpPr/>
          <p:nvPr/>
        </p:nvSpPr>
        <p:spPr>
          <a:xfrm>
            <a:off x="0" y="1435895"/>
            <a:ext cx="9144000" cy="45720"/>
          </a:xfrm>
          <a:prstGeom prst="rect">
            <a:avLst/>
          </a:prstGeom>
          <a:solidFill>
            <a:srgbClr val="FFFFFF"/>
          </a:solidFill>
          <a:ln>
            <a:noFill/>
          </a:ln>
          <a:effectLst>
            <a:outerShdw blurRad="31750" rotWithShape="0" algn="tl" dir="5400000" dist="1016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Garamond"/>
              <a:ea typeface="Garamond"/>
              <a:cs typeface="Garamond"/>
              <a:sym typeface="Garamond"/>
            </a:endParaRPr>
          </a:p>
        </p:txBody>
      </p:sp>
      <p:sp>
        <p:nvSpPr>
          <p:cNvPr id="11" name="Google Shape;11;p33"/>
          <p:cNvSpPr/>
          <p:nvPr/>
        </p:nvSpPr>
        <p:spPr>
          <a:xfrm>
            <a:off x="1" y="2"/>
            <a:ext cx="9143999" cy="143373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Garamond"/>
              <a:ea typeface="Garamond"/>
              <a:cs typeface="Garamond"/>
              <a:sym typeface="Garamond"/>
            </a:endParaRPr>
          </a:p>
        </p:txBody>
      </p:sp>
      <p:sp>
        <p:nvSpPr>
          <p:cNvPr id="12" name="Google Shape;12;p33"/>
          <p:cNvSpPr txBox="1"/>
          <p:nvPr>
            <p:ph type="title"/>
          </p:nvPr>
        </p:nvSpPr>
        <p:spPr>
          <a:xfrm>
            <a:off x="457200" y="152400"/>
            <a:ext cx="8229600" cy="1251062"/>
          </a:xfrm>
          <a:prstGeom prst="rect">
            <a:avLst/>
          </a:prstGeom>
          <a:noFill/>
          <a:ln>
            <a:noFill/>
          </a:ln>
        </p:spPr>
        <p:txBody>
          <a:bodyPr anchorCtr="0" anchor="ctr" bIns="45700" lIns="91425" spcFirstLastPara="1" rIns="45700" wrap="square" tIns="45700">
            <a:normAutofit/>
          </a:bodyPr>
          <a:lstStyle>
            <a:lvl1pPr lvl="0" marR="0" rtl="0" algn="l">
              <a:lnSpc>
                <a:spcPct val="100000"/>
              </a:lnSpc>
              <a:spcBef>
                <a:spcPts val="0"/>
              </a:spcBef>
              <a:spcAft>
                <a:spcPts val="0"/>
              </a:spcAft>
              <a:buClr>
                <a:srgbClr val="FFC700"/>
              </a:buClr>
              <a:buSzPts val="3375"/>
              <a:buFont typeface="Garamond"/>
              <a:buNone/>
              <a:defRPr b="1" i="0" sz="3375" u="none" cap="none" strike="noStrike">
                <a:solidFill>
                  <a:srgbClr val="FFC700"/>
                </a:solidFill>
                <a:latin typeface="Garamond"/>
                <a:ea typeface="Garamond"/>
                <a:cs typeface="Garamond"/>
                <a:sym typeface="Garamon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 name="Google Shape;13;p33"/>
          <p:cNvSpPr txBox="1"/>
          <p:nvPr>
            <p:ph idx="1" type="body"/>
          </p:nvPr>
        </p:nvSpPr>
        <p:spPr>
          <a:xfrm>
            <a:off x="457200" y="1775193"/>
            <a:ext cx="8229600" cy="4625609"/>
          </a:xfrm>
          <a:prstGeom prst="rect">
            <a:avLst/>
          </a:prstGeom>
          <a:noFill/>
          <a:ln>
            <a:noFill/>
          </a:ln>
        </p:spPr>
        <p:txBody>
          <a:bodyPr anchorCtr="0" anchor="t" bIns="45700" lIns="54850" spcFirstLastPara="1" rIns="91425" wrap="square" tIns="91425">
            <a:normAutofit/>
          </a:bodyPr>
          <a:lstStyle>
            <a:lvl1pPr indent="-350520" lvl="0" marL="457200" marR="0" rtl="0" algn="l">
              <a:lnSpc>
                <a:spcPct val="100000"/>
              </a:lnSpc>
              <a:spcBef>
                <a:spcPts val="0"/>
              </a:spcBef>
              <a:spcAft>
                <a:spcPts val="0"/>
              </a:spcAft>
              <a:buClr>
                <a:schemeClr val="accent1"/>
              </a:buClr>
              <a:buSzPts val="1920"/>
              <a:buFont typeface="Noto Sans Symbols"/>
              <a:buChar char="◼"/>
              <a:defRPr b="0" i="0" sz="2400" u="none" cap="none" strike="noStrike">
                <a:solidFill>
                  <a:schemeClr val="lt1"/>
                </a:solidFill>
                <a:latin typeface="Garamond"/>
                <a:ea typeface="Garamond"/>
                <a:cs typeface="Garamond"/>
                <a:sym typeface="Garamond"/>
              </a:defRPr>
            </a:lvl1pPr>
            <a:lvl2pPr indent="-348615" lvl="1" marL="914400" marR="0" rtl="0" algn="l">
              <a:lnSpc>
                <a:spcPct val="100000"/>
              </a:lnSpc>
              <a:spcBef>
                <a:spcPts val="420"/>
              </a:spcBef>
              <a:spcAft>
                <a:spcPts val="0"/>
              </a:spcAft>
              <a:buClr>
                <a:schemeClr val="accent2"/>
              </a:buClr>
              <a:buSzPts val="1890"/>
              <a:buFont typeface="Noto Sans Symbols"/>
              <a:buChar char="▪"/>
              <a:defRPr b="0" i="0" sz="2100" u="none" cap="none" strike="noStrike">
                <a:solidFill>
                  <a:schemeClr val="lt1"/>
                </a:solidFill>
                <a:latin typeface="Garamond"/>
                <a:ea typeface="Garamond"/>
                <a:cs typeface="Garamond"/>
                <a:sym typeface="Garamond"/>
              </a:defRPr>
            </a:lvl2pPr>
            <a:lvl3pPr indent="-342900" lvl="2" marL="1371600" marR="0" rtl="0" algn="l">
              <a:lnSpc>
                <a:spcPct val="100000"/>
              </a:lnSpc>
              <a:spcBef>
                <a:spcPts val="360"/>
              </a:spcBef>
              <a:spcAft>
                <a:spcPts val="0"/>
              </a:spcAft>
              <a:buClr>
                <a:schemeClr val="accent3"/>
              </a:buClr>
              <a:buSzPts val="1800"/>
              <a:buFont typeface="Arial"/>
              <a:buChar char="▪"/>
              <a:defRPr b="0" i="0" sz="1800" u="none" cap="none" strike="noStrike">
                <a:solidFill>
                  <a:schemeClr val="lt1"/>
                </a:solidFill>
                <a:latin typeface="Garamond"/>
                <a:ea typeface="Garamond"/>
                <a:cs typeface="Garamond"/>
                <a:sym typeface="Garamond"/>
              </a:defRPr>
            </a:lvl3pPr>
            <a:lvl4pPr indent="-323850" lvl="3" marL="1828800" marR="0" rtl="0" algn="l">
              <a:lnSpc>
                <a:spcPct val="100000"/>
              </a:lnSpc>
              <a:spcBef>
                <a:spcPts val="300"/>
              </a:spcBef>
              <a:spcAft>
                <a:spcPts val="0"/>
              </a:spcAft>
              <a:buClr>
                <a:schemeClr val="accent4"/>
              </a:buClr>
              <a:buSzPts val="1500"/>
              <a:buFont typeface="Arial"/>
              <a:buChar char="▪"/>
              <a:defRPr b="0" i="0" sz="1500" u="none" cap="none" strike="noStrike">
                <a:solidFill>
                  <a:schemeClr val="lt1"/>
                </a:solidFill>
                <a:latin typeface="Garamond"/>
                <a:ea typeface="Garamond"/>
                <a:cs typeface="Garamond"/>
                <a:sym typeface="Garamond"/>
              </a:defRPr>
            </a:lvl4pPr>
            <a:lvl5pPr indent="-323850" lvl="4" marL="2286000" marR="0" rtl="0" algn="l">
              <a:lnSpc>
                <a:spcPct val="100000"/>
              </a:lnSpc>
              <a:spcBef>
                <a:spcPts val="300"/>
              </a:spcBef>
              <a:spcAft>
                <a:spcPts val="0"/>
              </a:spcAft>
              <a:buClr>
                <a:schemeClr val="accent5"/>
              </a:buClr>
              <a:buSzPts val="1500"/>
              <a:buFont typeface="Noto Sans Symbols"/>
              <a:buChar char="🢝"/>
              <a:defRPr b="0" i="0" sz="1500" u="none" cap="none" strike="noStrike">
                <a:solidFill>
                  <a:schemeClr val="lt1"/>
                </a:solidFill>
                <a:latin typeface="Garamond"/>
                <a:ea typeface="Garamond"/>
                <a:cs typeface="Garamond"/>
                <a:sym typeface="Garamond"/>
              </a:defRPr>
            </a:lvl5pPr>
            <a:lvl6pPr indent="-323850" lvl="5" marL="2743200" marR="0" rtl="0" algn="l">
              <a:lnSpc>
                <a:spcPct val="100000"/>
              </a:lnSpc>
              <a:spcBef>
                <a:spcPts val="300"/>
              </a:spcBef>
              <a:spcAft>
                <a:spcPts val="0"/>
              </a:spcAft>
              <a:buClr>
                <a:schemeClr val="accent6"/>
              </a:buClr>
              <a:buSzPts val="1500"/>
              <a:buFont typeface="Noto Sans Symbols"/>
              <a:buChar char="●"/>
              <a:defRPr b="0" i="0" sz="1500" u="none" cap="none" strike="noStrike">
                <a:solidFill>
                  <a:schemeClr val="lt1"/>
                </a:solidFill>
                <a:latin typeface="Garamond"/>
                <a:ea typeface="Garamond"/>
                <a:cs typeface="Garamond"/>
                <a:sym typeface="Garamond"/>
              </a:defRPr>
            </a:lvl6pPr>
            <a:lvl7pPr indent="-314325" lvl="6" marL="3200400" marR="0" rtl="0" algn="l">
              <a:lnSpc>
                <a:spcPct val="100000"/>
              </a:lnSpc>
              <a:spcBef>
                <a:spcPts val="270"/>
              </a:spcBef>
              <a:spcAft>
                <a:spcPts val="0"/>
              </a:spcAft>
              <a:buClr>
                <a:schemeClr val="accent1"/>
              </a:buClr>
              <a:buSzPts val="1350"/>
              <a:buFont typeface="Noto Sans Symbols"/>
              <a:buChar char="●"/>
              <a:defRPr b="0" i="0" sz="1350" u="none" cap="none" strike="noStrike">
                <a:solidFill>
                  <a:schemeClr val="lt1"/>
                </a:solidFill>
                <a:latin typeface="Garamond"/>
                <a:ea typeface="Garamond"/>
                <a:cs typeface="Garamond"/>
                <a:sym typeface="Garamond"/>
              </a:defRPr>
            </a:lvl7pPr>
            <a:lvl8pPr indent="-314325" lvl="7" marL="3657600" marR="0" rtl="0" algn="l">
              <a:lnSpc>
                <a:spcPct val="100000"/>
              </a:lnSpc>
              <a:spcBef>
                <a:spcPts val="270"/>
              </a:spcBef>
              <a:spcAft>
                <a:spcPts val="0"/>
              </a:spcAft>
              <a:buClr>
                <a:schemeClr val="accent2"/>
              </a:buClr>
              <a:buSzPts val="1350"/>
              <a:buFont typeface="Noto Sans Symbols"/>
              <a:buChar char="●"/>
              <a:defRPr b="0" i="0" sz="1350" u="none" cap="none" strike="noStrike">
                <a:solidFill>
                  <a:schemeClr val="lt1"/>
                </a:solidFill>
                <a:latin typeface="Garamond"/>
                <a:ea typeface="Garamond"/>
                <a:cs typeface="Garamond"/>
                <a:sym typeface="Garamond"/>
              </a:defRPr>
            </a:lvl8pPr>
            <a:lvl9pPr indent="-314325" lvl="8" marL="4114800" marR="0" rtl="0" algn="l">
              <a:lnSpc>
                <a:spcPct val="100000"/>
              </a:lnSpc>
              <a:spcBef>
                <a:spcPts val="270"/>
              </a:spcBef>
              <a:spcAft>
                <a:spcPts val="0"/>
              </a:spcAft>
              <a:buClr>
                <a:schemeClr val="accent3"/>
              </a:buClr>
              <a:buSzPts val="1350"/>
              <a:buFont typeface="Noto Sans Symbols"/>
              <a:buChar char="●"/>
              <a:defRPr b="0" i="0" sz="1350" u="none" cap="none" strike="noStrike">
                <a:solidFill>
                  <a:schemeClr val="lt1"/>
                </a:solidFill>
                <a:latin typeface="Garamond"/>
                <a:ea typeface="Garamond"/>
                <a:cs typeface="Garamond"/>
                <a:sym typeface="Garamond"/>
              </a:defRPr>
            </a:lvl9pPr>
          </a:lstStyle>
          <a:p/>
        </p:txBody>
      </p:sp>
      <p:sp>
        <p:nvSpPr>
          <p:cNvPr id="14" name="Google Shape;14;p33"/>
          <p:cNvSpPr txBox="1"/>
          <p:nvPr>
            <p:ph idx="10" type="dt"/>
          </p:nvPr>
        </p:nvSpPr>
        <p:spPr>
          <a:xfrm>
            <a:off x="457200" y="6476999"/>
            <a:ext cx="2133600" cy="274320"/>
          </a:xfrm>
          <a:prstGeom prst="rect">
            <a:avLst/>
          </a:prstGeom>
          <a:noFill/>
          <a:ln>
            <a:noFill/>
          </a:ln>
        </p:spPr>
        <p:txBody>
          <a:bodyPr anchorCtr="0" anchor="b" bIns="0" lIns="109725" spcFirstLastPara="1" rIns="45700"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chemeClr val="lt1"/>
                </a:solidFill>
                <a:latin typeface="Garamond"/>
                <a:ea typeface="Garamond"/>
                <a:cs typeface="Garamond"/>
                <a:sym typeface="Garamon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aramond"/>
                <a:ea typeface="Garamond"/>
                <a:cs typeface="Garamond"/>
                <a:sym typeface="Garamond"/>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aramond"/>
                <a:ea typeface="Garamond"/>
                <a:cs typeface="Garamond"/>
                <a:sym typeface="Garamond"/>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aramond"/>
                <a:ea typeface="Garamond"/>
                <a:cs typeface="Garamond"/>
                <a:sym typeface="Garamond"/>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aramond"/>
                <a:ea typeface="Garamond"/>
                <a:cs typeface="Garamond"/>
                <a:sym typeface="Garamond"/>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aramond"/>
                <a:ea typeface="Garamond"/>
                <a:cs typeface="Garamond"/>
                <a:sym typeface="Garamond"/>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aramond"/>
                <a:ea typeface="Garamond"/>
                <a:cs typeface="Garamond"/>
                <a:sym typeface="Garamond"/>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aramond"/>
                <a:ea typeface="Garamond"/>
                <a:cs typeface="Garamond"/>
                <a:sym typeface="Garamond"/>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aramond"/>
                <a:ea typeface="Garamond"/>
                <a:cs typeface="Garamond"/>
                <a:sym typeface="Garamond"/>
              </a:defRPr>
            </a:lvl9pPr>
          </a:lstStyle>
          <a:p/>
        </p:txBody>
      </p:sp>
      <p:sp>
        <p:nvSpPr>
          <p:cNvPr id="15" name="Google Shape;15;p33"/>
          <p:cNvSpPr txBox="1"/>
          <p:nvPr>
            <p:ph idx="11" type="ftr"/>
          </p:nvPr>
        </p:nvSpPr>
        <p:spPr>
          <a:xfrm>
            <a:off x="2640597" y="6476999"/>
            <a:ext cx="5507719" cy="274320"/>
          </a:xfrm>
          <a:prstGeom prst="rect">
            <a:avLst/>
          </a:prstGeom>
          <a:noFill/>
          <a:ln>
            <a:noFill/>
          </a:ln>
        </p:spPr>
        <p:txBody>
          <a:bodyPr anchorCtr="0" anchor="b" bIns="0" lIns="45700" spcFirstLastPara="1" rIns="45700"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chemeClr val="lt1"/>
                </a:solidFill>
                <a:latin typeface="Garamond"/>
                <a:ea typeface="Garamond"/>
                <a:cs typeface="Garamond"/>
                <a:sym typeface="Garamon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aramond"/>
                <a:ea typeface="Garamond"/>
                <a:cs typeface="Garamond"/>
                <a:sym typeface="Garamond"/>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aramond"/>
                <a:ea typeface="Garamond"/>
                <a:cs typeface="Garamond"/>
                <a:sym typeface="Garamond"/>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aramond"/>
                <a:ea typeface="Garamond"/>
                <a:cs typeface="Garamond"/>
                <a:sym typeface="Garamond"/>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aramond"/>
                <a:ea typeface="Garamond"/>
                <a:cs typeface="Garamond"/>
                <a:sym typeface="Garamond"/>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aramond"/>
                <a:ea typeface="Garamond"/>
                <a:cs typeface="Garamond"/>
                <a:sym typeface="Garamond"/>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aramond"/>
                <a:ea typeface="Garamond"/>
                <a:cs typeface="Garamond"/>
                <a:sym typeface="Garamond"/>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aramond"/>
                <a:ea typeface="Garamond"/>
                <a:cs typeface="Garamond"/>
                <a:sym typeface="Garamond"/>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Garamond"/>
                <a:ea typeface="Garamond"/>
                <a:cs typeface="Garamond"/>
                <a:sym typeface="Garamond"/>
              </a:defRPr>
            </a:lvl9pPr>
          </a:lstStyle>
          <a:p/>
        </p:txBody>
      </p:sp>
      <p:sp>
        <p:nvSpPr>
          <p:cNvPr id="16" name="Google Shape;16;p33"/>
          <p:cNvSpPr txBox="1"/>
          <p:nvPr>
            <p:ph idx="12" type="sldNum"/>
          </p:nvPr>
        </p:nvSpPr>
        <p:spPr>
          <a:xfrm>
            <a:off x="8204397" y="6476999"/>
            <a:ext cx="733864" cy="274320"/>
          </a:xfrm>
          <a:prstGeom prst="rect">
            <a:avLst/>
          </a:prstGeom>
          <a:noFill/>
          <a:ln>
            <a:noFill/>
          </a:ln>
        </p:spPr>
        <p:txBody>
          <a:bodyPr anchorCtr="0" anchor="b" bIns="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 name="Shape 26"/>
        <p:cNvGrpSpPr/>
        <p:nvPr/>
      </p:nvGrpSpPr>
      <p:grpSpPr>
        <a:xfrm>
          <a:off x="0" y="0"/>
          <a:ext cx="0" cy="0"/>
          <a:chOff x="0" y="0"/>
          <a:chExt cx="0" cy="0"/>
        </a:xfrm>
      </p:grpSpPr>
      <p:sp>
        <p:nvSpPr>
          <p:cNvPr id="27" name="Google Shape;27;p32"/>
          <p:cNvSpPr/>
          <p:nvPr/>
        </p:nvSpPr>
        <p:spPr>
          <a:xfrm>
            <a:off x="0" y="1435895"/>
            <a:ext cx="9144000" cy="45720"/>
          </a:xfrm>
          <a:prstGeom prst="rect">
            <a:avLst/>
          </a:prstGeom>
          <a:solidFill>
            <a:srgbClr val="FFFFFF"/>
          </a:solidFill>
          <a:ln>
            <a:noFill/>
          </a:ln>
          <a:effectLst>
            <a:outerShdw blurRad="31750" rotWithShape="0" algn="tl" dir="5400000" dist="10160">
              <a:srgbClr val="000000">
                <a:alpha val="6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Garamond"/>
              <a:ea typeface="Garamond"/>
              <a:cs typeface="Garamond"/>
              <a:sym typeface="Garamond"/>
            </a:endParaRPr>
          </a:p>
        </p:txBody>
      </p:sp>
      <p:sp>
        <p:nvSpPr>
          <p:cNvPr id="28" name="Google Shape;28;p32"/>
          <p:cNvSpPr/>
          <p:nvPr/>
        </p:nvSpPr>
        <p:spPr>
          <a:xfrm>
            <a:off x="1" y="2"/>
            <a:ext cx="9143999" cy="1433733"/>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Garamond"/>
              <a:ea typeface="Garamond"/>
              <a:cs typeface="Garamond"/>
              <a:sym typeface="Garamond"/>
            </a:endParaRPr>
          </a:p>
        </p:txBody>
      </p:sp>
      <p:sp>
        <p:nvSpPr>
          <p:cNvPr id="29" name="Google Shape;29;p32"/>
          <p:cNvSpPr txBox="1"/>
          <p:nvPr>
            <p:ph type="title"/>
          </p:nvPr>
        </p:nvSpPr>
        <p:spPr>
          <a:xfrm>
            <a:off x="457200" y="152400"/>
            <a:ext cx="8229600" cy="1251062"/>
          </a:xfrm>
          <a:prstGeom prst="rect">
            <a:avLst/>
          </a:prstGeom>
          <a:noFill/>
          <a:ln>
            <a:noFill/>
          </a:ln>
        </p:spPr>
        <p:txBody>
          <a:bodyPr anchorCtr="0" anchor="ctr" bIns="45700" lIns="91425" spcFirstLastPara="1" rIns="45700" wrap="square" tIns="45700">
            <a:normAutofit/>
          </a:bodyPr>
          <a:lstStyle>
            <a:lvl1pPr lvl="0" marR="0" rtl="0" algn="l">
              <a:lnSpc>
                <a:spcPct val="100000"/>
              </a:lnSpc>
              <a:spcBef>
                <a:spcPts val="0"/>
              </a:spcBef>
              <a:spcAft>
                <a:spcPts val="0"/>
              </a:spcAft>
              <a:buClr>
                <a:srgbClr val="FFC700"/>
              </a:buClr>
              <a:buSzPts val="3375"/>
              <a:buFont typeface="Garamond"/>
              <a:buNone/>
              <a:defRPr b="1" i="0" sz="3375" u="none" cap="none" strike="noStrike">
                <a:solidFill>
                  <a:srgbClr val="FFC700"/>
                </a:solidFill>
                <a:latin typeface="Garamond"/>
                <a:ea typeface="Garamond"/>
                <a:cs typeface="Garamond"/>
                <a:sym typeface="Garamon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0" name="Google Shape;30;p32"/>
          <p:cNvSpPr txBox="1"/>
          <p:nvPr>
            <p:ph idx="1" type="body"/>
          </p:nvPr>
        </p:nvSpPr>
        <p:spPr>
          <a:xfrm>
            <a:off x="457200" y="1775193"/>
            <a:ext cx="8229600" cy="4625609"/>
          </a:xfrm>
          <a:prstGeom prst="rect">
            <a:avLst/>
          </a:prstGeom>
          <a:noFill/>
          <a:ln>
            <a:noFill/>
          </a:ln>
        </p:spPr>
        <p:txBody>
          <a:bodyPr anchorCtr="0" anchor="t" bIns="45700" lIns="54850" spcFirstLastPara="1" rIns="91425" wrap="square" tIns="91425">
            <a:normAutofit/>
          </a:bodyPr>
          <a:lstStyle>
            <a:lvl1pPr indent="-350520" lvl="0" marL="457200" marR="0" rtl="0" algn="l">
              <a:lnSpc>
                <a:spcPct val="100000"/>
              </a:lnSpc>
              <a:spcBef>
                <a:spcPts val="0"/>
              </a:spcBef>
              <a:spcAft>
                <a:spcPts val="0"/>
              </a:spcAft>
              <a:buClr>
                <a:schemeClr val="accent1"/>
              </a:buClr>
              <a:buSzPts val="1920"/>
              <a:buFont typeface="Noto Sans Symbols"/>
              <a:buChar char="◼"/>
              <a:defRPr b="0" i="0" sz="2400" u="none" cap="none" strike="noStrike">
                <a:solidFill>
                  <a:schemeClr val="dk1"/>
                </a:solidFill>
                <a:latin typeface="Garamond"/>
                <a:ea typeface="Garamond"/>
                <a:cs typeface="Garamond"/>
                <a:sym typeface="Garamond"/>
              </a:defRPr>
            </a:lvl1pPr>
            <a:lvl2pPr indent="-348615" lvl="1" marL="914400" marR="0" rtl="0" algn="l">
              <a:lnSpc>
                <a:spcPct val="100000"/>
              </a:lnSpc>
              <a:spcBef>
                <a:spcPts val="420"/>
              </a:spcBef>
              <a:spcAft>
                <a:spcPts val="0"/>
              </a:spcAft>
              <a:buClr>
                <a:schemeClr val="accent2"/>
              </a:buClr>
              <a:buSzPts val="1890"/>
              <a:buFont typeface="Noto Sans Symbols"/>
              <a:buChar char="▪"/>
              <a:defRPr b="0" i="0" sz="2100" u="none" cap="none" strike="noStrike">
                <a:solidFill>
                  <a:schemeClr val="dk1"/>
                </a:solidFill>
                <a:latin typeface="Garamond"/>
                <a:ea typeface="Garamond"/>
                <a:cs typeface="Garamond"/>
                <a:sym typeface="Garamond"/>
              </a:defRPr>
            </a:lvl2pPr>
            <a:lvl3pPr indent="-342900" lvl="2" marL="1371600" marR="0" rtl="0" algn="l">
              <a:lnSpc>
                <a:spcPct val="100000"/>
              </a:lnSpc>
              <a:spcBef>
                <a:spcPts val="360"/>
              </a:spcBef>
              <a:spcAft>
                <a:spcPts val="0"/>
              </a:spcAft>
              <a:buClr>
                <a:schemeClr val="accent3"/>
              </a:buClr>
              <a:buSzPts val="1800"/>
              <a:buFont typeface="Arial"/>
              <a:buChar char="▪"/>
              <a:defRPr b="0" i="0" sz="1800" u="none" cap="none" strike="noStrike">
                <a:solidFill>
                  <a:schemeClr val="dk1"/>
                </a:solidFill>
                <a:latin typeface="Garamond"/>
                <a:ea typeface="Garamond"/>
                <a:cs typeface="Garamond"/>
                <a:sym typeface="Garamond"/>
              </a:defRPr>
            </a:lvl3pPr>
            <a:lvl4pPr indent="-323850" lvl="3" marL="1828800" marR="0" rtl="0" algn="l">
              <a:lnSpc>
                <a:spcPct val="100000"/>
              </a:lnSpc>
              <a:spcBef>
                <a:spcPts val="300"/>
              </a:spcBef>
              <a:spcAft>
                <a:spcPts val="0"/>
              </a:spcAft>
              <a:buClr>
                <a:schemeClr val="accent4"/>
              </a:buClr>
              <a:buSzPts val="1500"/>
              <a:buFont typeface="Arial"/>
              <a:buChar char="▪"/>
              <a:defRPr b="0" i="0" sz="1500" u="none" cap="none" strike="noStrike">
                <a:solidFill>
                  <a:schemeClr val="dk1"/>
                </a:solidFill>
                <a:latin typeface="Garamond"/>
                <a:ea typeface="Garamond"/>
                <a:cs typeface="Garamond"/>
                <a:sym typeface="Garamond"/>
              </a:defRPr>
            </a:lvl4pPr>
            <a:lvl5pPr indent="-323850" lvl="4" marL="2286000" marR="0" rtl="0" algn="l">
              <a:lnSpc>
                <a:spcPct val="100000"/>
              </a:lnSpc>
              <a:spcBef>
                <a:spcPts val="300"/>
              </a:spcBef>
              <a:spcAft>
                <a:spcPts val="0"/>
              </a:spcAft>
              <a:buClr>
                <a:schemeClr val="accent5"/>
              </a:buClr>
              <a:buSzPts val="1500"/>
              <a:buFont typeface="Noto Sans Symbols"/>
              <a:buChar char="🢝"/>
              <a:defRPr b="0" i="0" sz="1500" u="none" cap="none" strike="noStrike">
                <a:solidFill>
                  <a:schemeClr val="dk1"/>
                </a:solidFill>
                <a:latin typeface="Garamond"/>
                <a:ea typeface="Garamond"/>
                <a:cs typeface="Garamond"/>
                <a:sym typeface="Garamond"/>
              </a:defRPr>
            </a:lvl5pPr>
            <a:lvl6pPr indent="-323850" lvl="5" marL="2743200" marR="0" rtl="0" algn="l">
              <a:lnSpc>
                <a:spcPct val="100000"/>
              </a:lnSpc>
              <a:spcBef>
                <a:spcPts val="300"/>
              </a:spcBef>
              <a:spcAft>
                <a:spcPts val="0"/>
              </a:spcAft>
              <a:buClr>
                <a:schemeClr val="accent6"/>
              </a:buClr>
              <a:buSzPts val="1500"/>
              <a:buFont typeface="Noto Sans Symbols"/>
              <a:buChar char="●"/>
              <a:defRPr b="0" i="0" sz="1500" u="none" cap="none" strike="noStrike">
                <a:solidFill>
                  <a:schemeClr val="dk1"/>
                </a:solidFill>
                <a:latin typeface="Garamond"/>
                <a:ea typeface="Garamond"/>
                <a:cs typeface="Garamond"/>
                <a:sym typeface="Garamond"/>
              </a:defRPr>
            </a:lvl6pPr>
            <a:lvl7pPr indent="-314325" lvl="6" marL="3200400" marR="0" rtl="0" algn="l">
              <a:lnSpc>
                <a:spcPct val="100000"/>
              </a:lnSpc>
              <a:spcBef>
                <a:spcPts val="270"/>
              </a:spcBef>
              <a:spcAft>
                <a:spcPts val="0"/>
              </a:spcAft>
              <a:buClr>
                <a:schemeClr val="accent1"/>
              </a:buClr>
              <a:buSzPts val="1350"/>
              <a:buFont typeface="Noto Sans Symbols"/>
              <a:buChar char="●"/>
              <a:defRPr b="0" i="0" sz="1350" u="none" cap="none" strike="noStrike">
                <a:solidFill>
                  <a:schemeClr val="dk1"/>
                </a:solidFill>
                <a:latin typeface="Garamond"/>
                <a:ea typeface="Garamond"/>
                <a:cs typeface="Garamond"/>
                <a:sym typeface="Garamond"/>
              </a:defRPr>
            </a:lvl7pPr>
            <a:lvl8pPr indent="-314325" lvl="7" marL="3657600" marR="0" rtl="0" algn="l">
              <a:lnSpc>
                <a:spcPct val="100000"/>
              </a:lnSpc>
              <a:spcBef>
                <a:spcPts val="270"/>
              </a:spcBef>
              <a:spcAft>
                <a:spcPts val="0"/>
              </a:spcAft>
              <a:buClr>
                <a:schemeClr val="accent2"/>
              </a:buClr>
              <a:buSzPts val="1350"/>
              <a:buFont typeface="Noto Sans Symbols"/>
              <a:buChar char="●"/>
              <a:defRPr b="0" i="0" sz="1350" u="none" cap="none" strike="noStrike">
                <a:solidFill>
                  <a:schemeClr val="dk1"/>
                </a:solidFill>
                <a:latin typeface="Garamond"/>
                <a:ea typeface="Garamond"/>
                <a:cs typeface="Garamond"/>
                <a:sym typeface="Garamond"/>
              </a:defRPr>
            </a:lvl8pPr>
            <a:lvl9pPr indent="-314325" lvl="8" marL="4114800" marR="0" rtl="0" algn="l">
              <a:lnSpc>
                <a:spcPct val="100000"/>
              </a:lnSpc>
              <a:spcBef>
                <a:spcPts val="270"/>
              </a:spcBef>
              <a:spcAft>
                <a:spcPts val="0"/>
              </a:spcAft>
              <a:buClr>
                <a:schemeClr val="accent3"/>
              </a:buClr>
              <a:buSzPts val="1350"/>
              <a:buFont typeface="Noto Sans Symbols"/>
              <a:buChar char="●"/>
              <a:defRPr b="0" i="0" sz="1350" u="none" cap="none" strike="noStrike">
                <a:solidFill>
                  <a:schemeClr val="dk1"/>
                </a:solidFill>
                <a:latin typeface="Garamond"/>
                <a:ea typeface="Garamond"/>
                <a:cs typeface="Garamond"/>
                <a:sym typeface="Garamond"/>
              </a:defRPr>
            </a:lvl9pPr>
          </a:lstStyle>
          <a:p/>
        </p:txBody>
      </p:sp>
      <p:sp>
        <p:nvSpPr>
          <p:cNvPr id="31" name="Google Shape;31;p32"/>
          <p:cNvSpPr txBox="1"/>
          <p:nvPr>
            <p:ph idx="10" type="dt"/>
          </p:nvPr>
        </p:nvSpPr>
        <p:spPr>
          <a:xfrm>
            <a:off x="457200" y="6476999"/>
            <a:ext cx="2133600" cy="274320"/>
          </a:xfrm>
          <a:prstGeom prst="rect">
            <a:avLst/>
          </a:prstGeom>
          <a:noFill/>
          <a:ln>
            <a:noFill/>
          </a:ln>
        </p:spPr>
        <p:txBody>
          <a:bodyPr anchorCtr="0" anchor="b" bIns="0" lIns="109725" spcFirstLastPara="1" rIns="45700"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414141"/>
                </a:solidFill>
                <a:latin typeface="Garamond"/>
                <a:ea typeface="Garamond"/>
                <a:cs typeface="Garamond"/>
                <a:sym typeface="Garamon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aramond"/>
                <a:ea typeface="Garamond"/>
                <a:cs typeface="Garamond"/>
                <a:sym typeface="Garamond"/>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aramond"/>
                <a:ea typeface="Garamond"/>
                <a:cs typeface="Garamond"/>
                <a:sym typeface="Garamond"/>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aramond"/>
                <a:ea typeface="Garamond"/>
                <a:cs typeface="Garamond"/>
                <a:sym typeface="Garamond"/>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aramond"/>
                <a:ea typeface="Garamond"/>
                <a:cs typeface="Garamond"/>
                <a:sym typeface="Garamond"/>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aramond"/>
                <a:ea typeface="Garamond"/>
                <a:cs typeface="Garamond"/>
                <a:sym typeface="Garamond"/>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aramond"/>
                <a:ea typeface="Garamond"/>
                <a:cs typeface="Garamond"/>
                <a:sym typeface="Garamond"/>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aramond"/>
                <a:ea typeface="Garamond"/>
                <a:cs typeface="Garamond"/>
                <a:sym typeface="Garamond"/>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aramond"/>
                <a:ea typeface="Garamond"/>
                <a:cs typeface="Garamond"/>
                <a:sym typeface="Garamond"/>
              </a:defRPr>
            </a:lvl9pPr>
          </a:lstStyle>
          <a:p/>
        </p:txBody>
      </p:sp>
      <p:sp>
        <p:nvSpPr>
          <p:cNvPr id="32" name="Google Shape;32;p32"/>
          <p:cNvSpPr txBox="1"/>
          <p:nvPr>
            <p:ph idx="11" type="ftr"/>
          </p:nvPr>
        </p:nvSpPr>
        <p:spPr>
          <a:xfrm>
            <a:off x="2640597" y="6476999"/>
            <a:ext cx="5507719" cy="274320"/>
          </a:xfrm>
          <a:prstGeom prst="rect">
            <a:avLst/>
          </a:prstGeom>
          <a:noFill/>
          <a:ln>
            <a:noFill/>
          </a:ln>
        </p:spPr>
        <p:txBody>
          <a:bodyPr anchorCtr="0" anchor="b" bIns="0" lIns="45700" spcFirstLastPara="1" rIns="45700"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414141"/>
                </a:solidFill>
                <a:latin typeface="Garamond"/>
                <a:ea typeface="Garamond"/>
                <a:cs typeface="Garamond"/>
                <a:sym typeface="Garamon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aramond"/>
                <a:ea typeface="Garamond"/>
                <a:cs typeface="Garamond"/>
                <a:sym typeface="Garamond"/>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aramond"/>
                <a:ea typeface="Garamond"/>
                <a:cs typeface="Garamond"/>
                <a:sym typeface="Garamond"/>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aramond"/>
                <a:ea typeface="Garamond"/>
                <a:cs typeface="Garamond"/>
                <a:sym typeface="Garamond"/>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aramond"/>
                <a:ea typeface="Garamond"/>
                <a:cs typeface="Garamond"/>
                <a:sym typeface="Garamond"/>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aramond"/>
                <a:ea typeface="Garamond"/>
                <a:cs typeface="Garamond"/>
                <a:sym typeface="Garamond"/>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aramond"/>
                <a:ea typeface="Garamond"/>
                <a:cs typeface="Garamond"/>
                <a:sym typeface="Garamond"/>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aramond"/>
                <a:ea typeface="Garamond"/>
                <a:cs typeface="Garamond"/>
                <a:sym typeface="Garamond"/>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aramond"/>
                <a:ea typeface="Garamond"/>
                <a:cs typeface="Garamond"/>
                <a:sym typeface="Garamond"/>
              </a:defRPr>
            </a:lvl9pPr>
          </a:lstStyle>
          <a:p/>
        </p:txBody>
      </p:sp>
      <p:sp>
        <p:nvSpPr>
          <p:cNvPr id="33" name="Google Shape;33;p32"/>
          <p:cNvSpPr txBox="1"/>
          <p:nvPr>
            <p:ph idx="12" type="sldNum"/>
          </p:nvPr>
        </p:nvSpPr>
        <p:spPr>
          <a:xfrm>
            <a:off x="8204397" y="6476999"/>
            <a:ext cx="733864" cy="274320"/>
          </a:xfrm>
          <a:prstGeom prst="rect">
            <a:avLst/>
          </a:prstGeom>
          <a:noFill/>
          <a:ln>
            <a:noFill/>
          </a:ln>
        </p:spPr>
        <p:txBody>
          <a:bodyPr anchorCtr="0" anchor="b" bIns="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41414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9.jpg"/><Relationship Id="rId5"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9.jpg"/><Relationship Id="rId5" Type="http://schemas.openxmlformats.org/officeDocument/2006/relationships/image" Target="../media/image11.png"/><Relationship Id="rId6"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2.jpg"/><Relationship Id="rId4" Type="http://schemas.openxmlformats.org/officeDocument/2006/relationships/image" Target="../media/image16.png"/><Relationship Id="rId5" Type="http://schemas.openxmlformats.org/officeDocument/2006/relationships/image" Target="../media/image1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
          <p:cNvSpPr txBox="1"/>
          <p:nvPr>
            <p:ph idx="1" type="subTitle"/>
          </p:nvPr>
        </p:nvSpPr>
        <p:spPr>
          <a:xfrm>
            <a:off x="457200" y="3429000"/>
            <a:ext cx="8229600" cy="1548000"/>
          </a:xfrm>
          <a:prstGeom prst="rect">
            <a:avLst/>
          </a:prstGeom>
          <a:noFill/>
          <a:ln>
            <a:noFill/>
          </a:ln>
        </p:spPr>
        <p:txBody>
          <a:bodyPr anchorCtr="0" anchor="b" bIns="0" lIns="118850" spcFirstLastPara="1" rIns="45700" wrap="square" tIns="0">
            <a:noAutofit/>
          </a:bodyPr>
          <a:lstStyle/>
          <a:p>
            <a:pPr indent="0" lvl="0" marL="0" rtl="0" algn="l">
              <a:lnSpc>
                <a:spcPct val="80000"/>
              </a:lnSpc>
              <a:spcBef>
                <a:spcPts val="0"/>
              </a:spcBef>
              <a:spcAft>
                <a:spcPts val="0"/>
              </a:spcAft>
              <a:buSzPts val="1344"/>
              <a:buNone/>
            </a:pPr>
            <a:r>
              <a:rPr lang="en-US" sz="1879"/>
              <a:t>25th annual MASOC/MATSA Joint Conference</a:t>
            </a:r>
            <a:endParaRPr sz="1879"/>
          </a:p>
          <a:p>
            <a:pPr indent="0" lvl="0" marL="0" rtl="0" algn="l">
              <a:lnSpc>
                <a:spcPct val="80000"/>
              </a:lnSpc>
              <a:spcBef>
                <a:spcPts val="0"/>
              </a:spcBef>
              <a:spcAft>
                <a:spcPts val="0"/>
              </a:spcAft>
              <a:buSzPts val="1344"/>
              <a:buNone/>
            </a:pPr>
            <a:r>
              <a:rPr lang="en-US" sz="1879"/>
              <a:t>April 12-13, 2023</a:t>
            </a:r>
            <a:endParaRPr sz="1879"/>
          </a:p>
          <a:p>
            <a:pPr indent="0" lvl="0" marL="0" rtl="0" algn="l">
              <a:lnSpc>
                <a:spcPct val="80000"/>
              </a:lnSpc>
              <a:spcBef>
                <a:spcPts val="0"/>
              </a:spcBef>
              <a:spcAft>
                <a:spcPts val="0"/>
              </a:spcAft>
              <a:buSzPts val="1344"/>
              <a:buNone/>
            </a:pPr>
            <a:r>
              <a:t/>
            </a:r>
            <a:endParaRPr sz="1879"/>
          </a:p>
          <a:p>
            <a:pPr indent="0" lvl="0" marL="0" rtl="0" algn="l">
              <a:lnSpc>
                <a:spcPct val="80000"/>
              </a:lnSpc>
              <a:spcBef>
                <a:spcPts val="0"/>
              </a:spcBef>
              <a:spcAft>
                <a:spcPts val="0"/>
              </a:spcAft>
              <a:buSzPts val="1344"/>
              <a:buNone/>
            </a:pPr>
            <a:r>
              <a:t/>
            </a:r>
            <a:endParaRPr sz="1879"/>
          </a:p>
          <a:p>
            <a:pPr indent="0" lvl="0" marL="0" rtl="0" algn="l">
              <a:lnSpc>
                <a:spcPct val="80000"/>
              </a:lnSpc>
              <a:spcBef>
                <a:spcPts val="0"/>
              </a:spcBef>
              <a:spcAft>
                <a:spcPts val="0"/>
              </a:spcAft>
              <a:buSzPts val="1344"/>
              <a:buNone/>
            </a:pPr>
            <a:r>
              <a:rPr lang="en-US" sz="1879"/>
              <a:t>Robert S. Wright, MSW, RSW</a:t>
            </a:r>
            <a:endParaRPr sz="1879"/>
          </a:p>
          <a:p>
            <a:pPr indent="0" lvl="0" marL="0" rtl="0" algn="l">
              <a:lnSpc>
                <a:spcPct val="80000"/>
              </a:lnSpc>
              <a:spcBef>
                <a:spcPts val="0"/>
              </a:spcBef>
              <a:spcAft>
                <a:spcPts val="0"/>
              </a:spcAft>
              <a:buSzPts val="1344"/>
              <a:buNone/>
            </a:pPr>
            <a:r>
              <a:rPr lang="en-US" sz="1879"/>
              <a:t>Executive Director, The Peoples’ Counselling Clinic</a:t>
            </a:r>
            <a:endParaRPr sz="1879"/>
          </a:p>
          <a:p>
            <a:pPr indent="0" lvl="0" marL="0" rtl="0" algn="l">
              <a:lnSpc>
                <a:spcPct val="80000"/>
              </a:lnSpc>
              <a:spcBef>
                <a:spcPts val="0"/>
              </a:spcBef>
              <a:spcAft>
                <a:spcPts val="0"/>
              </a:spcAft>
              <a:buSzPts val="1344"/>
              <a:buNone/>
            </a:pPr>
            <a:r>
              <a:rPr lang="en-US" sz="1879"/>
              <a:t>A/Executive Director, African Nova Scotian Justice Institute</a:t>
            </a:r>
            <a:endParaRPr sz="1879"/>
          </a:p>
        </p:txBody>
      </p:sp>
      <p:sp>
        <p:nvSpPr>
          <p:cNvPr id="71" name="Google Shape;71;p1"/>
          <p:cNvSpPr txBox="1"/>
          <p:nvPr>
            <p:ph type="title"/>
          </p:nvPr>
        </p:nvSpPr>
        <p:spPr>
          <a:xfrm>
            <a:off x="457200" y="1119103"/>
            <a:ext cx="8229600" cy="1548000"/>
          </a:xfrm>
          <a:prstGeom prst="rect">
            <a:avLst/>
          </a:prstGeom>
          <a:noFill/>
          <a:ln>
            <a:noFill/>
          </a:ln>
        </p:spPr>
        <p:txBody>
          <a:bodyPr anchorCtr="0" anchor="ctr" bIns="45700" lIns="91425" spcFirstLastPara="1" rIns="45700" wrap="square" tIns="45700">
            <a:noAutofit/>
          </a:bodyPr>
          <a:lstStyle/>
          <a:p>
            <a:pPr indent="0" lvl="0" marL="0" rtl="0" algn="ctr">
              <a:lnSpc>
                <a:spcPct val="100000"/>
              </a:lnSpc>
              <a:spcBef>
                <a:spcPts val="0"/>
              </a:spcBef>
              <a:spcAft>
                <a:spcPts val="0"/>
              </a:spcAft>
              <a:buClr>
                <a:srgbClr val="FFC700"/>
              </a:buClr>
              <a:buSzPts val="4800"/>
              <a:buFont typeface="Garamond"/>
              <a:buNone/>
            </a:pPr>
            <a:r>
              <a:rPr lang="en-US" sz="4800"/>
              <a:t>Essential Connections: </a:t>
            </a:r>
            <a:endParaRPr sz="4800"/>
          </a:p>
          <a:p>
            <a:pPr indent="0" lvl="0" marL="0" rtl="0" algn="ctr">
              <a:lnSpc>
                <a:spcPct val="100000"/>
              </a:lnSpc>
              <a:spcBef>
                <a:spcPts val="0"/>
              </a:spcBef>
              <a:spcAft>
                <a:spcPts val="0"/>
              </a:spcAft>
              <a:buClr>
                <a:srgbClr val="FFC700"/>
              </a:buClr>
              <a:buSzPts val="4800"/>
              <a:buFont typeface="Garamond"/>
              <a:buNone/>
            </a:pPr>
            <a:r>
              <a:rPr lang="en-US" sz="3600"/>
              <a:t>Historical Racial Trauma and Contemporary Treatment of African American Perpetrators and Victims</a:t>
            </a:r>
            <a:endParaRPr sz="2175"/>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22d7ef33bc2_0_22"/>
          <p:cNvSpPr txBox="1"/>
          <p:nvPr>
            <p:ph type="title"/>
          </p:nvPr>
        </p:nvSpPr>
        <p:spPr>
          <a:xfrm>
            <a:off x="457200" y="152400"/>
            <a:ext cx="8229600" cy="1251000"/>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Clr>
                <a:srgbClr val="FFC700"/>
              </a:buClr>
              <a:buSzPts val="3300"/>
              <a:buFont typeface="Garamond"/>
              <a:buNone/>
            </a:pPr>
            <a:r>
              <a:rPr lang="en-US"/>
              <a:t>This Work Goes Beyond the CFI</a:t>
            </a:r>
            <a:endParaRPr/>
          </a:p>
        </p:txBody>
      </p:sp>
      <p:pic>
        <p:nvPicPr>
          <p:cNvPr id="131" name="Google Shape;131;g22d7ef33bc2_0_22"/>
          <p:cNvPicPr preferRelativeResize="0"/>
          <p:nvPr>
            <p:ph idx="1" type="body"/>
          </p:nvPr>
        </p:nvPicPr>
        <p:blipFill rotWithShape="1">
          <a:blip r:embed="rId3">
            <a:alphaModFix/>
          </a:blip>
          <a:srcRect b="0" l="0" r="0" t="0"/>
          <a:stretch/>
        </p:blipFill>
        <p:spPr>
          <a:xfrm>
            <a:off x="457200" y="1628800"/>
            <a:ext cx="8229600" cy="2099100"/>
          </a:xfrm>
          <a:prstGeom prst="rect">
            <a:avLst/>
          </a:prstGeom>
          <a:noFill/>
          <a:ln>
            <a:noFill/>
          </a:ln>
        </p:spPr>
      </p:pic>
      <p:sp>
        <p:nvSpPr>
          <p:cNvPr id="132" name="Google Shape;132;g22d7ef33bc2_0_22"/>
          <p:cNvSpPr txBox="1"/>
          <p:nvPr>
            <p:ph idx="1" type="body"/>
          </p:nvPr>
        </p:nvSpPr>
        <p:spPr>
          <a:xfrm>
            <a:off x="457200" y="4135624"/>
            <a:ext cx="8229600" cy="1900200"/>
          </a:xfrm>
          <a:prstGeom prst="rect">
            <a:avLst/>
          </a:prstGeom>
          <a:noFill/>
          <a:ln>
            <a:noFill/>
          </a:ln>
        </p:spPr>
        <p:txBody>
          <a:bodyPr anchorCtr="0" anchor="t" bIns="45700" lIns="54850" spcFirstLastPara="1" rIns="91425" wrap="square" tIns="91425">
            <a:normAutofit lnSpcReduction="10000"/>
          </a:bodyPr>
          <a:lstStyle/>
          <a:p>
            <a:pPr indent="-284480" lvl="0" marL="329184" rtl="0" algn="l">
              <a:lnSpc>
                <a:spcPct val="100000"/>
              </a:lnSpc>
              <a:spcBef>
                <a:spcPts val="0"/>
              </a:spcBef>
              <a:spcAft>
                <a:spcPts val="0"/>
              </a:spcAft>
              <a:buSzPts val="2620"/>
              <a:buChar char="◼"/>
            </a:pPr>
            <a:r>
              <a:rPr lang="en-US"/>
              <a:t>CFI, developed over decades, provides a logical framework for cultural formulation</a:t>
            </a:r>
            <a:endParaRPr/>
          </a:p>
          <a:p>
            <a:pPr indent="-284480" lvl="0" marL="329184" rtl="0" algn="l">
              <a:lnSpc>
                <a:spcPct val="100000"/>
              </a:lnSpc>
              <a:spcBef>
                <a:spcPts val="0"/>
              </a:spcBef>
              <a:spcAft>
                <a:spcPts val="0"/>
              </a:spcAft>
              <a:buSzPts val="2620"/>
              <a:buChar char="◼"/>
            </a:pPr>
            <a:r>
              <a:rPr lang="en-US"/>
              <a:t>Establishes the necessity of understanding clients’ cultural narratives</a:t>
            </a:r>
            <a:endParaRPr/>
          </a:p>
          <a:p>
            <a:pPr indent="0" lvl="0" marL="0" rtl="0" algn="l">
              <a:lnSpc>
                <a:spcPct val="100000"/>
              </a:lnSpc>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7"/>
          <p:cNvSpPr txBox="1"/>
          <p:nvPr>
            <p:ph type="title"/>
          </p:nvPr>
        </p:nvSpPr>
        <p:spPr>
          <a:xfrm>
            <a:off x="457200" y="152400"/>
            <a:ext cx="8229600" cy="1251062"/>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Clr>
                <a:srgbClr val="FFC700"/>
              </a:buClr>
              <a:buSzPts val="3300"/>
              <a:buFont typeface="Garamond"/>
              <a:buNone/>
            </a:pPr>
            <a:r>
              <a:rPr lang="en-US"/>
              <a:t>Black Perpetrators and Victims</a:t>
            </a:r>
            <a:endParaRPr/>
          </a:p>
        </p:txBody>
      </p:sp>
      <p:sp>
        <p:nvSpPr>
          <p:cNvPr id="138" name="Google Shape;138;p7"/>
          <p:cNvSpPr txBox="1"/>
          <p:nvPr>
            <p:ph idx="1" type="body"/>
          </p:nvPr>
        </p:nvSpPr>
        <p:spPr>
          <a:xfrm>
            <a:off x="457200" y="1775193"/>
            <a:ext cx="8229600" cy="4625609"/>
          </a:xfrm>
          <a:prstGeom prst="rect">
            <a:avLst/>
          </a:prstGeom>
          <a:noFill/>
          <a:ln>
            <a:noFill/>
          </a:ln>
        </p:spPr>
        <p:txBody>
          <a:bodyPr anchorCtr="0" anchor="t" bIns="45700" lIns="54850" spcFirstLastPara="1" rIns="91425" wrap="square" tIns="91425">
            <a:normAutofit/>
          </a:bodyPr>
          <a:lstStyle/>
          <a:p>
            <a:pPr indent="-284480" lvl="0" marL="329184" rtl="0" algn="l">
              <a:lnSpc>
                <a:spcPct val="100000"/>
              </a:lnSpc>
              <a:spcBef>
                <a:spcPts val="0"/>
              </a:spcBef>
              <a:spcAft>
                <a:spcPts val="0"/>
              </a:spcAft>
              <a:buSzPts val="2620"/>
              <a:buChar char="◼"/>
            </a:pPr>
            <a:r>
              <a:rPr lang="en-US" sz="2600"/>
              <a:t>27% of adjudicated sexual abusers in US are Black (Black people make up 13.6% of the US population - RAINN)</a:t>
            </a:r>
            <a:endParaRPr sz="2600"/>
          </a:p>
          <a:p>
            <a:pPr indent="-283210" lvl="0" marL="329184" rtl="0" algn="l">
              <a:lnSpc>
                <a:spcPct val="100000"/>
              </a:lnSpc>
              <a:spcBef>
                <a:spcPts val="0"/>
              </a:spcBef>
              <a:spcAft>
                <a:spcPts val="0"/>
              </a:spcAft>
              <a:buSzPts val="2600"/>
              <a:buChar char="◼"/>
            </a:pPr>
            <a:r>
              <a:rPr lang="en-US" sz="2600"/>
              <a:t>African American girls and women . . . experienced higher rates of rape and sexual assault than white, Asian, and Latina . . .   (U.S. DOJ Bureau of Justice Statistics, “Female Victims of Sexual Violence, 1994-2010,” 2013)</a:t>
            </a:r>
            <a:endParaRPr sz="2600"/>
          </a:p>
          <a:p>
            <a:pPr indent="-283210" lvl="0" marL="329184" rtl="0" algn="l">
              <a:lnSpc>
                <a:spcPct val="100000"/>
              </a:lnSpc>
              <a:spcBef>
                <a:spcPts val="0"/>
              </a:spcBef>
              <a:spcAft>
                <a:spcPts val="0"/>
              </a:spcAft>
              <a:buSzPts val="2600"/>
              <a:buChar char="◼"/>
            </a:pPr>
            <a:r>
              <a:rPr lang="en-US" sz="2600"/>
              <a:t>Black victims of sexual violence are dramatically less likely to report their victimization than their white peers (cf. Mass Casualty Commission of Nova Scotia, 2023)</a:t>
            </a:r>
            <a:endParaRPr sz="2600"/>
          </a:p>
          <a:p>
            <a:pPr indent="-283210" lvl="0" marL="329184" rtl="0" algn="l">
              <a:lnSpc>
                <a:spcPct val="100000"/>
              </a:lnSpc>
              <a:spcBef>
                <a:spcPts val="0"/>
              </a:spcBef>
              <a:spcAft>
                <a:spcPts val="0"/>
              </a:spcAft>
              <a:buSzPts val="2600"/>
              <a:buChar char="◼"/>
            </a:pPr>
            <a:r>
              <a:rPr lang="en-US" sz="2600"/>
              <a:t>Abusive sexual practices of “pimps” is nearly unstudied (Stalans and Finn, 2019)</a:t>
            </a:r>
            <a:endParaRPr sz="2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22d7ef33bc2_0_86"/>
          <p:cNvSpPr txBox="1"/>
          <p:nvPr>
            <p:ph type="title"/>
          </p:nvPr>
        </p:nvSpPr>
        <p:spPr>
          <a:xfrm>
            <a:off x="457200" y="152400"/>
            <a:ext cx="8229600" cy="1251000"/>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SzPts val="1800"/>
              <a:buNone/>
            </a:pPr>
            <a:r>
              <a:rPr lang="en-US"/>
              <a:t>Our Deficit Is About </a:t>
            </a:r>
            <a:r>
              <a:rPr lang="en-US"/>
              <a:t>Systemic Racism</a:t>
            </a:r>
            <a:endParaRPr/>
          </a:p>
        </p:txBody>
      </p:sp>
      <p:sp>
        <p:nvSpPr>
          <p:cNvPr id="145" name="Google Shape;145;g22d7ef33bc2_0_86"/>
          <p:cNvSpPr txBox="1"/>
          <p:nvPr>
            <p:ph idx="1" type="body"/>
          </p:nvPr>
        </p:nvSpPr>
        <p:spPr>
          <a:xfrm>
            <a:off x="457200" y="1775193"/>
            <a:ext cx="8229600" cy="4625700"/>
          </a:xfrm>
          <a:prstGeom prst="rect">
            <a:avLst/>
          </a:prstGeom>
          <a:noFill/>
          <a:ln>
            <a:noFill/>
          </a:ln>
        </p:spPr>
        <p:txBody>
          <a:bodyPr anchorCtr="0" anchor="t" bIns="45700" lIns="54850" spcFirstLastPara="1" rIns="91425" wrap="square" tIns="91425">
            <a:normAutofit/>
          </a:bodyPr>
          <a:lstStyle/>
          <a:p>
            <a:pPr indent="0" lvl="0" marL="0" rtl="0" algn="l">
              <a:lnSpc>
                <a:spcPct val="100000"/>
              </a:lnSpc>
              <a:spcBef>
                <a:spcPts val="0"/>
              </a:spcBef>
              <a:spcAft>
                <a:spcPts val="0"/>
              </a:spcAft>
              <a:buNone/>
            </a:pPr>
            <a:r>
              <a:rPr lang="en-US" sz="3200"/>
              <a:t>To improve service delivery to Black clients we will need to address systemic racism.  We will need to:</a:t>
            </a:r>
            <a:endParaRPr sz="3200"/>
          </a:p>
          <a:p>
            <a:pPr indent="-370840" lvl="0" marL="914400" rtl="0" algn="l">
              <a:lnSpc>
                <a:spcPct val="100000"/>
              </a:lnSpc>
              <a:spcBef>
                <a:spcPts val="0"/>
              </a:spcBef>
              <a:spcAft>
                <a:spcPts val="0"/>
              </a:spcAft>
              <a:buSzPts val="2240"/>
              <a:buChar char="◼"/>
            </a:pPr>
            <a:r>
              <a:rPr lang="en-US" sz="3200"/>
              <a:t>Understand that it exists</a:t>
            </a:r>
            <a:endParaRPr sz="3200"/>
          </a:p>
          <a:p>
            <a:pPr indent="-370840" lvl="0" marL="914400" rtl="0" algn="l">
              <a:lnSpc>
                <a:spcPct val="100000"/>
              </a:lnSpc>
              <a:spcBef>
                <a:spcPts val="0"/>
              </a:spcBef>
              <a:spcAft>
                <a:spcPts val="0"/>
              </a:spcAft>
              <a:buSzPts val="2240"/>
              <a:buChar char="◼"/>
            </a:pPr>
            <a:r>
              <a:rPr lang="en-US" sz="3200"/>
              <a:t>Know the history of the affected people</a:t>
            </a:r>
            <a:endParaRPr sz="3200"/>
          </a:p>
          <a:p>
            <a:pPr indent="-370840" lvl="0" marL="914400" rtl="0" algn="l">
              <a:lnSpc>
                <a:spcPct val="100000"/>
              </a:lnSpc>
              <a:spcBef>
                <a:spcPts val="0"/>
              </a:spcBef>
              <a:spcAft>
                <a:spcPts val="0"/>
              </a:spcAft>
              <a:buSzPts val="2240"/>
              <a:buChar char="◼"/>
            </a:pPr>
            <a:r>
              <a:rPr lang="en-US" sz="3200"/>
              <a:t>Understand the impact on the individual</a:t>
            </a:r>
            <a:endParaRPr sz="3200"/>
          </a:p>
          <a:p>
            <a:pPr indent="-370840" lvl="0" marL="914400" rtl="0" algn="l">
              <a:lnSpc>
                <a:spcPct val="100000"/>
              </a:lnSpc>
              <a:spcBef>
                <a:spcPts val="0"/>
              </a:spcBef>
              <a:spcAft>
                <a:spcPts val="0"/>
              </a:spcAft>
              <a:buSzPts val="2240"/>
              <a:buChar char="◼"/>
            </a:pPr>
            <a:r>
              <a:rPr lang="en-US" sz="3200"/>
              <a:t>Create individualized responses that address effects</a:t>
            </a:r>
            <a:endParaRPr sz="3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22d7ef33bc2_0_92"/>
          <p:cNvSpPr txBox="1"/>
          <p:nvPr>
            <p:ph type="title"/>
          </p:nvPr>
        </p:nvSpPr>
        <p:spPr>
          <a:xfrm>
            <a:off x="457200" y="152400"/>
            <a:ext cx="8229600" cy="1251000"/>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SzPts val="1800"/>
              <a:buNone/>
            </a:pPr>
            <a:r>
              <a:rPr lang="en-US"/>
              <a:t>Systemic Racism Exists</a:t>
            </a:r>
            <a:endParaRPr/>
          </a:p>
        </p:txBody>
      </p:sp>
      <p:pic>
        <p:nvPicPr>
          <p:cNvPr id="152" name="Google Shape;152;g22d7ef33bc2_0_92"/>
          <p:cNvPicPr preferRelativeResize="0"/>
          <p:nvPr/>
        </p:nvPicPr>
        <p:blipFill>
          <a:blip r:embed="rId3">
            <a:alphaModFix/>
          </a:blip>
          <a:stretch>
            <a:fillRect/>
          </a:stretch>
        </p:blipFill>
        <p:spPr>
          <a:xfrm>
            <a:off x="2318913" y="1498424"/>
            <a:ext cx="4117576" cy="2744373"/>
          </a:xfrm>
          <a:prstGeom prst="rect">
            <a:avLst/>
          </a:prstGeom>
          <a:noFill/>
          <a:ln>
            <a:noFill/>
          </a:ln>
        </p:spPr>
      </p:pic>
      <p:sp>
        <p:nvSpPr>
          <p:cNvPr id="153" name="Google Shape;153;g22d7ef33bc2_0_92"/>
          <p:cNvSpPr txBox="1"/>
          <p:nvPr>
            <p:ph idx="1" type="body"/>
          </p:nvPr>
        </p:nvSpPr>
        <p:spPr>
          <a:xfrm>
            <a:off x="457200" y="4337824"/>
            <a:ext cx="8229600" cy="1656900"/>
          </a:xfrm>
          <a:prstGeom prst="rect">
            <a:avLst/>
          </a:prstGeom>
          <a:noFill/>
          <a:ln>
            <a:noFill/>
          </a:ln>
        </p:spPr>
        <p:txBody>
          <a:bodyPr anchorCtr="0" anchor="t" bIns="45700" lIns="54850" spcFirstLastPara="1" rIns="91425" wrap="square" tIns="91425">
            <a:normAutofit fontScale="70000"/>
          </a:bodyPr>
          <a:lstStyle/>
          <a:p>
            <a:pPr indent="-328168" lvl="0" marL="457200" rtl="0" algn="l">
              <a:lnSpc>
                <a:spcPct val="100000"/>
              </a:lnSpc>
              <a:spcBef>
                <a:spcPts val="0"/>
              </a:spcBef>
              <a:spcAft>
                <a:spcPts val="0"/>
              </a:spcAft>
              <a:buSzPct val="70000"/>
              <a:buChar char="◼"/>
            </a:pPr>
            <a:r>
              <a:rPr lang="en-US" sz="3200"/>
              <a:t>“</a:t>
            </a:r>
            <a:r>
              <a:rPr lang="en-US" sz="3200"/>
              <a:t>Let us expose the racism and racial discrimination endemic to every society, around the globe.  Let us press forward, to root out that discrimination and remove the rot from our foundations.”</a:t>
            </a:r>
            <a:endParaRPr sz="3200"/>
          </a:p>
          <a:p>
            <a:pPr indent="-315466" lvl="1" marL="914400" rtl="0" algn="l">
              <a:lnSpc>
                <a:spcPct val="100000"/>
              </a:lnSpc>
              <a:spcBef>
                <a:spcPts val="0"/>
              </a:spcBef>
              <a:spcAft>
                <a:spcPts val="0"/>
              </a:spcAft>
              <a:buSzPct val="67058"/>
              <a:buChar char="▪"/>
            </a:pPr>
            <a:r>
              <a:rPr lang="en-US" sz="2914"/>
              <a:t>U.S. Ambassador to the United Nations, Linda Thomas-Greenfield</a:t>
            </a:r>
            <a:endParaRPr sz="2914"/>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22d7ef33bc2_0_99"/>
          <p:cNvSpPr txBox="1"/>
          <p:nvPr>
            <p:ph type="title"/>
          </p:nvPr>
        </p:nvSpPr>
        <p:spPr>
          <a:xfrm>
            <a:off x="457200" y="152400"/>
            <a:ext cx="8229600" cy="1251000"/>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Clr>
                <a:srgbClr val="FFC700"/>
              </a:buClr>
              <a:buSzPts val="3300"/>
              <a:buFont typeface="Garamond"/>
              <a:buNone/>
            </a:pPr>
            <a:r>
              <a:rPr lang="en-US"/>
              <a:t>Know the Legal History </a:t>
            </a:r>
            <a:endParaRPr/>
          </a:p>
        </p:txBody>
      </p:sp>
      <p:pic>
        <p:nvPicPr>
          <p:cNvPr id="160" name="Google Shape;160;g22d7ef33bc2_0_99"/>
          <p:cNvPicPr preferRelativeResize="0"/>
          <p:nvPr/>
        </p:nvPicPr>
        <p:blipFill rotWithShape="1">
          <a:blip r:embed="rId3">
            <a:alphaModFix/>
          </a:blip>
          <a:srcRect b="0" l="0" r="0" t="0"/>
          <a:stretch/>
        </p:blipFill>
        <p:spPr>
          <a:xfrm>
            <a:off x="5676707" y="1600200"/>
            <a:ext cx="3010093" cy="4043102"/>
          </a:xfrm>
          <a:prstGeom prst="rect">
            <a:avLst/>
          </a:prstGeom>
          <a:noFill/>
          <a:ln>
            <a:noFill/>
          </a:ln>
        </p:spPr>
      </p:pic>
      <p:sp>
        <p:nvSpPr>
          <p:cNvPr id="161" name="Google Shape;161;g22d7ef33bc2_0_99"/>
          <p:cNvSpPr txBox="1"/>
          <p:nvPr/>
        </p:nvSpPr>
        <p:spPr>
          <a:xfrm>
            <a:off x="615175" y="1982225"/>
            <a:ext cx="4260600" cy="3140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400"/>
              <a:buFont typeface="Arial"/>
              <a:buNone/>
            </a:pPr>
            <a:r>
              <a:rPr b="0" i="0" lang="en-US" sz="3200" u="none" cap="none" strike="noStrike">
                <a:solidFill>
                  <a:schemeClr val="dk1"/>
                </a:solidFill>
                <a:latin typeface="Garamond"/>
                <a:ea typeface="Garamond"/>
                <a:cs typeface="Garamond"/>
                <a:sym typeface="Garamond"/>
              </a:rPr>
              <a:t>Dum Diversas – 1452</a:t>
            </a:r>
            <a:endParaRPr b="0" i="0" sz="3200" u="none" cap="none" strike="noStrike">
              <a:solidFill>
                <a:schemeClr val="dk1"/>
              </a:solidFill>
              <a:latin typeface="Garamond"/>
              <a:ea typeface="Garamond"/>
              <a:cs typeface="Garamond"/>
              <a:sym typeface="Garamond"/>
            </a:endParaRPr>
          </a:p>
          <a:p>
            <a:pPr indent="0" lvl="0" marL="0" marR="0" rtl="0" algn="l">
              <a:lnSpc>
                <a:spcPct val="100000"/>
              </a:lnSpc>
              <a:spcBef>
                <a:spcPts val="0"/>
              </a:spcBef>
              <a:spcAft>
                <a:spcPts val="0"/>
              </a:spcAft>
              <a:buClr>
                <a:schemeClr val="dk1"/>
              </a:buClr>
              <a:buSzPts val="2400"/>
              <a:buFont typeface="Arial"/>
              <a:buNone/>
            </a:pPr>
            <a:r>
              <a:rPr b="0" i="0" lang="en-US" sz="3200" u="none" cap="none" strike="noStrike">
                <a:solidFill>
                  <a:schemeClr val="dk1"/>
                </a:solidFill>
                <a:latin typeface="Garamond"/>
                <a:ea typeface="Garamond"/>
                <a:cs typeface="Garamond"/>
                <a:sym typeface="Garamond"/>
              </a:rPr>
              <a:t>Papal Bull by Pope Nicholas V authorizing Portugal to conquer and enslave Saracens and North Africa</a:t>
            </a:r>
            <a:endParaRPr b="0" i="0" sz="3200" u="none" cap="none" strike="noStrike">
              <a:solidFill>
                <a:srgbClr val="000000"/>
              </a:solidFill>
              <a:latin typeface="Garamond"/>
              <a:ea typeface="Garamond"/>
              <a:cs typeface="Garamond"/>
              <a:sym typeface="Garamon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9"/>
          <p:cNvSpPr txBox="1"/>
          <p:nvPr>
            <p:ph type="title"/>
          </p:nvPr>
        </p:nvSpPr>
        <p:spPr>
          <a:xfrm>
            <a:off x="457200" y="152400"/>
            <a:ext cx="8229600" cy="1251062"/>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Clr>
                <a:srgbClr val="FFC700"/>
              </a:buClr>
              <a:buSzPts val="3300"/>
              <a:buFont typeface="Garamond"/>
              <a:buNone/>
            </a:pPr>
            <a:r>
              <a:rPr lang="en-US"/>
              <a:t>History of Black Sexual Victimization</a:t>
            </a:r>
            <a:endParaRPr/>
          </a:p>
        </p:txBody>
      </p:sp>
      <p:sp>
        <p:nvSpPr>
          <p:cNvPr id="167" name="Google Shape;167;p9"/>
          <p:cNvSpPr txBox="1"/>
          <p:nvPr>
            <p:ph idx="1" type="body"/>
          </p:nvPr>
        </p:nvSpPr>
        <p:spPr>
          <a:xfrm>
            <a:off x="457200" y="1775193"/>
            <a:ext cx="8229600" cy="4625609"/>
          </a:xfrm>
          <a:prstGeom prst="rect">
            <a:avLst/>
          </a:prstGeom>
          <a:noFill/>
          <a:ln>
            <a:noFill/>
          </a:ln>
        </p:spPr>
        <p:txBody>
          <a:bodyPr anchorCtr="0" anchor="t" bIns="45700" lIns="54850" spcFirstLastPara="1" rIns="91425" wrap="square" tIns="91425">
            <a:noAutofit/>
          </a:bodyPr>
          <a:lstStyle/>
          <a:p>
            <a:pPr indent="-283210" lvl="0" marL="329184" rtl="0" algn="l">
              <a:lnSpc>
                <a:spcPct val="90000"/>
              </a:lnSpc>
              <a:spcBef>
                <a:spcPts val="0"/>
              </a:spcBef>
              <a:spcAft>
                <a:spcPts val="0"/>
              </a:spcAft>
              <a:buSzPts val="2600"/>
              <a:buChar char="◼"/>
            </a:pPr>
            <a:r>
              <a:rPr lang="en-US" sz="2600"/>
              <a:t>In Slaver</a:t>
            </a:r>
            <a:r>
              <a:rPr lang="en-US" sz="2600"/>
              <a:t>y</a:t>
            </a:r>
            <a:endParaRPr sz="2600"/>
          </a:p>
          <a:p>
            <a:pPr indent="-218440" lvl="1" marL="548640" rtl="0" algn="l">
              <a:lnSpc>
                <a:spcPct val="90000"/>
              </a:lnSpc>
              <a:spcBef>
                <a:spcPts val="420"/>
              </a:spcBef>
              <a:spcAft>
                <a:spcPts val="0"/>
              </a:spcAft>
              <a:buSzPts val="2090"/>
              <a:buChar char="▪"/>
            </a:pPr>
            <a:r>
              <a:rPr lang="en-US" sz="2300"/>
              <a:t>Black women, men and children sexually abused by slavers</a:t>
            </a:r>
            <a:endParaRPr sz="2300"/>
          </a:p>
          <a:p>
            <a:pPr indent="-201295" lvl="1" marL="548640" rtl="0" algn="l">
              <a:lnSpc>
                <a:spcPct val="90000"/>
              </a:lnSpc>
              <a:spcBef>
                <a:spcPts val="420"/>
              </a:spcBef>
              <a:spcAft>
                <a:spcPts val="0"/>
              </a:spcAft>
              <a:buSzPts val="1820"/>
              <a:buChar char="▪"/>
            </a:pPr>
            <a:r>
              <a:rPr lang="en-US" sz="2300"/>
              <a:t>Black persons sexually abused by forced mating</a:t>
            </a:r>
            <a:endParaRPr sz="2300"/>
          </a:p>
          <a:p>
            <a:pPr indent="-218440" lvl="1" marL="548640" rtl="0" algn="l">
              <a:lnSpc>
                <a:spcPct val="90000"/>
              </a:lnSpc>
              <a:spcBef>
                <a:spcPts val="420"/>
              </a:spcBef>
              <a:spcAft>
                <a:spcPts val="0"/>
              </a:spcAft>
              <a:buSzPts val="2090"/>
              <a:buChar char="▪"/>
            </a:pPr>
            <a:r>
              <a:rPr lang="en-US" sz="2300"/>
              <a:t>Black bodies eroticized and fetishized</a:t>
            </a:r>
            <a:endParaRPr sz="2300"/>
          </a:p>
          <a:p>
            <a:pPr indent="-218440" lvl="1" marL="548640" rtl="0" algn="l">
              <a:lnSpc>
                <a:spcPct val="90000"/>
              </a:lnSpc>
              <a:spcBef>
                <a:spcPts val="420"/>
              </a:spcBef>
              <a:spcAft>
                <a:spcPts val="0"/>
              </a:spcAft>
              <a:buSzPts val="2090"/>
              <a:buChar char="▪"/>
            </a:pPr>
            <a:r>
              <a:rPr lang="en-US" sz="2300"/>
              <a:t>Reproductive abuse of Black women (forced abortion, infanticide, commodofication of children)</a:t>
            </a:r>
            <a:endParaRPr sz="2300"/>
          </a:p>
          <a:p>
            <a:pPr indent="-218440" lvl="1" marL="548640" rtl="0" algn="l">
              <a:lnSpc>
                <a:spcPct val="90000"/>
              </a:lnSpc>
              <a:spcBef>
                <a:spcPts val="420"/>
              </a:spcBef>
              <a:spcAft>
                <a:spcPts val="0"/>
              </a:spcAft>
              <a:buSzPts val="2090"/>
              <a:buChar char="▪"/>
            </a:pPr>
            <a:r>
              <a:rPr lang="en-US" sz="2300"/>
              <a:t>Genital torture and mutilation well documented</a:t>
            </a:r>
            <a:endParaRPr sz="2300"/>
          </a:p>
          <a:p>
            <a:pPr indent="-218440" lvl="1" marL="548640" rtl="0" algn="l">
              <a:lnSpc>
                <a:spcPct val="90000"/>
              </a:lnSpc>
              <a:spcBef>
                <a:spcPts val="420"/>
              </a:spcBef>
              <a:spcAft>
                <a:spcPts val="0"/>
              </a:spcAft>
              <a:buSzPts val="2090"/>
              <a:buChar char="▪"/>
            </a:pPr>
            <a:r>
              <a:rPr lang="en-US" sz="2300"/>
              <a:t>Lynching almost always occompanied by </a:t>
            </a:r>
            <a:r>
              <a:rPr lang="en-US" sz="2300"/>
              <a:t>sexual humiliation and </a:t>
            </a:r>
            <a:r>
              <a:rPr lang="en-US" sz="2300"/>
              <a:t>genital mutilation </a:t>
            </a:r>
            <a:endParaRPr sz="2300"/>
          </a:p>
          <a:p>
            <a:pPr indent="0" lvl="1" marL="342900" rtl="0" algn="l">
              <a:lnSpc>
                <a:spcPct val="90000"/>
              </a:lnSpc>
              <a:spcBef>
                <a:spcPts val="360"/>
              </a:spcBef>
              <a:spcAft>
                <a:spcPts val="0"/>
              </a:spcAft>
              <a:buSzPts val="1620"/>
              <a:buNone/>
            </a:pPr>
            <a:r>
              <a:rPr lang="en-US" sz="2000"/>
              <a:t>(cf. Foster. T. (2011). The Sexual Abuse of Black Men under American Slavery. Journal of the History of Sexuality 20, 2. pp. 445-464)</a:t>
            </a:r>
            <a:endParaRPr sz="23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g2184f775a46_1_25"/>
          <p:cNvPicPr preferRelativeResize="0"/>
          <p:nvPr/>
        </p:nvPicPr>
        <p:blipFill>
          <a:blip r:embed="rId3">
            <a:alphaModFix/>
          </a:blip>
          <a:stretch>
            <a:fillRect/>
          </a:stretch>
        </p:blipFill>
        <p:spPr>
          <a:xfrm>
            <a:off x="152400" y="152400"/>
            <a:ext cx="4978238" cy="3276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g2184f775a46_1_1"/>
          <p:cNvPicPr preferRelativeResize="0"/>
          <p:nvPr/>
        </p:nvPicPr>
        <p:blipFill>
          <a:blip r:embed="rId3">
            <a:alphaModFix/>
          </a:blip>
          <a:stretch>
            <a:fillRect/>
          </a:stretch>
        </p:blipFill>
        <p:spPr>
          <a:xfrm>
            <a:off x="152400" y="152400"/>
            <a:ext cx="4978238" cy="3276600"/>
          </a:xfrm>
          <a:prstGeom prst="rect">
            <a:avLst/>
          </a:prstGeom>
          <a:noFill/>
          <a:ln>
            <a:noFill/>
          </a:ln>
        </p:spPr>
      </p:pic>
      <p:pic>
        <p:nvPicPr>
          <p:cNvPr id="180" name="Google Shape;180;g2184f775a46_1_1"/>
          <p:cNvPicPr preferRelativeResize="0"/>
          <p:nvPr/>
        </p:nvPicPr>
        <p:blipFill rotWithShape="1">
          <a:blip r:embed="rId4">
            <a:alphaModFix/>
          </a:blip>
          <a:srcRect b="0" l="0" r="0" t="0"/>
          <a:stretch/>
        </p:blipFill>
        <p:spPr>
          <a:xfrm>
            <a:off x="3492500" y="3279377"/>
            <a:ext cx="5461000" cy="3276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g2184f775a46_1_9"/>
          <p:cNvPicPr preferRelativeResize="0"/>
          <p:nvPr/>
        </p:nvPicPr>
        <p:blipFill>
          <a:blip r:embed="rId3">
            <a:alphaModFix/>
          </a:blip>
          <a:stretch>
            <a:fillRect/>
          </a:stretch>
        </p:blipFill>
        <p:spPr>
          <a:xfrm>
            <a:off x="152400" y="152400"/>
            <a:ext cx="4978238" cy="3276600"/>
          </a:xfrm>
          <a:prstGeom prst="rect">
            <a:avLst/>
          </a:prstGeom>
          <a:noFill/>
          <a:ln>
            <a:noFill/>
          </a:ln>
        </p:spPr>
      </p:pic>
      <p:pic>
        <p:nvPicPr>
          <p:cNvPr id="187" name="Google Shape;187;g2184f775a46_1_9"/>
          <p:cNvPicPr preferRelativeResize="0"/>
          <p:nvPr/>
        </p:nvPicPr>
        <p:blipFill rotWithShape="1">
          <a:blip r:embed="rId4">
            <a:alphaModFix/>
          </a:blip>
          <a:srcRect b="0" l="0" r="0" t="0"/>
          <a:stretch/>
        </p:blipFill>
        <p:spPr>
          <a:xfrm>
            <a:off x="3492500" y="3279377"/>
            <a:ext cx="5461000" cy="3276600"/>
          </a:xfrm>
          <a:prstGeom prst="rect">
            <a:avLst/>
          </a:prstGeom>
          <a:noFill/>
          <a:ln>
            <a:noFill/>
          </a:ln>
        </p:spPr>
      </p:pic>
      <p:pic>
        <p:nvPicPr>
          <p:cNvPr id="188" name="Google Shape;188;g2184f775a46_1_9"/>
          <p:cNvPicPr preferRelativeResize="0"/>
          <p:nvPr/>
        </p:nvPicPr>
        <p:blipFill>
          <a:blip r:embed="rId5">
            <a:alphaModFix/>
          </a:blip>
          <a:stretch>
            <a:fillRect/>
          </a:stretch>
        </p:blipFill>
        <p:spPr>
          <a:xfrm>
            <a:off x="545800" y="2663149"/>
            <a:ext cx="2746723" cy="419485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g2184f775a46_1_17"/>
          <p:cNvPicPr preferRelativeResize="0"/>
          <p:nvPr/>
        </p:nvPicPr>
        <p:blipFill>
          <a:blip r:embed="rId3">
            <a:alphaModFix/>
          </a:blip>
          <a:stretch>
            <a:fillRect/>
          </a:stretch>
        </p:blipFill>
        <p:spPr>
          <a:xfrm>
            <a:off x="152400" y="152400"/>
            <a:ext cx="4978238" cy="3276600"/>
          </a:xfrm>
          <a:prstGeom prst="rect">
            <a:avLst/>
          </a:prstGeom>
          <a:noFill/>
          <a:ln>
            <a:noFill/>
          </a:ln>
        </p:spPr>
      </p:pic>
      <p:pic>
        <p:nvPicPr>
          <p:cNvPr id="195" name="Google Shape;195;g2184f775a46_1_17"/>
          <p:cNvPicPr preferRelativeResize="0"/>
          <p:nvPr/>
        </p:nvPicPr>
        <p:blipFill rotWithShape="1">
          <a:blip r:embed="rId4">
            <a:alphaModFix/>
          </a:blip>
          <a:srcRect b="0" l="0" r="0" t="0"/>
          <a:stretch/>
        </p:blipFill>
        <p:spPr>
          <a:xfrm>
            <a:off x="3492500" y="3279377"/>
            <a:ext cx="5461000" cy="3276600"/>
          </a:xfrm>
          <a:prstGeom prst="rect">
            <a:avLst/>
          </a:prstGeom>
          <a:noFill/>
          <a:ln>
            <a:noFill/>
          </a:ln>
        </p:spPr>
      </p:pic>
      <p:pic>
        <p:nvPicPr>
          <p:cNvPr id="196" name="Google Shape;196;g2184f775a46_1_17"/>
          <p:cNvPicPr preferRelativeResize="0"/>
          <p:nvPr/>
        </p:nvPicPr>
        <p:blipFill>
          <a:blip r:embed="rId5">
            <a:alphaModFix/>
          </a:blip>
          <a:stretch>
            <a:fillRect/>
          </a:stretch>
        </p:blipFill>
        <p:spPr>
          <a:xfrm>
            <a:off x="545800" y="2663149"/>
            <a:ext cx="2746723" cy="4194852"/>
          </a:xfrm>
          <a:prstGeom prst="rect">
            <a:avLst/>
          </a:prstGeom>
          <a:noFill/>
          <a:ln>
            <a:noFill/>
          </a:ln>
        </p:spPr>
      </p:pic>
      <p:pic>
        <p:nvPicPr>
          <p:cNvPr id="197" name="Google Shape;197;g2184f775a46_1_17"/>
          <p:cNvPicPr preferRelativeResize="0"/>
          <p:nvPr/>
        </p:nvPicPr>
        <p:blipFill>
          <a:blip r:embed="rId6">
            <a:alphaModFix/>
          </a:blip>
          <a:stretch>
            <a:fillRect/>
          </a:stretch>
        </p:blipFill>
        <p:spPr>
          <a:xfrm>
            <a:off x="6017852" y="-9337"/>
            <a:ext cx="2400675" cy="3600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2"/>
          <p:cNvSpPr txBox="1"/>
          <p:nvPr>
            <p:ph type="title"/>
          </p:nvPr>
        </p:nvSpPr>
        <p:spPr>
          <a:xfrm>
            <a:off x="457200" y="152400"/>
            <a:ext cx="8229600" cy="1251062"/>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Clr>
                <a:srgbClr val="FFC700"/>
              </a:buClr>
              <a:buSzPts val="3300"/>
              <a:buFont typeface="Garamond"/>
              <a:buNone/>
            </a:pPr>
            <a:r>
              <a:rPr lang="en-US"/>
              <a:t>Who is Robert Wright?</a:t>
            </a:r>
            <a:endParaRPr/>
          </a:p>
        </p:txBody>
      </p:sp>
      <p:sp>
        <p:nvSpPr>
          <p:cNvPr id="77" name="Google Shape;77;p2"/>
          <p:cNvSpPr txBox="1"/>
          <p:nvPr>
            <p:ph idx="1" type="body"/>
          </p:nvPr>
        </p:nvSpPr>
        <p:spPr>
          <a:xfrm>
            <a:off x="457200" y="1775200"/>
            <a:ext cx="4763700" cy="4625700"/>
          </a:xfrm>
          <a:prstGeom prst="rect">
            <a:avLst/>
          </a:prstGeom>
          <a:noFill/>
          <a:ln>
            <a:noFill/>
          </a:ln>
        </p:spPr>
        <p:txBody>
          <a:bodyPr anchorCtr="0" anchor="t" bIns="45700" lIns="54850" spcFirstLastPara="1" rIns="91425" wrap="square" tIns="91425">
            <a:normAutofit/>
          </a:bodyPr>
          <a:lstStyle/>
          <a:p>
            <a:pPr indent="-265430" lvl="0" marL="329184" rtl="0" algn="l">
              <a:lnSpc>
                <a:spcPct val="90000"/>
              </a:lnSpc>
              <a:spcBef>
                <a:spcPts val="0"/>
              </a:spcBef>
              <a:spcAft>
                <a:spcPts val="0"/>
              </a:spcAft>
              <a:buSzPts val="2640"/>
              <a:buChar char="◼"/>
            </a:pPr>
            <a:r>
              <a:rPr lang="en-US" sz="2600"/>
              <a:t>Executive Director:</a:t>
            </a:r>
            <a:endParaRPr sz="2600"/>
          </a:p>
          <a:p>
            <a:pPr indent="-245110" lvl="1" marL="548640" rtl="0" algn="l">
              <a:lnSpc>
                <a:spcPct val="90000"/>
              </a:lnSpc>
              <a:spcBef>
                <a:spcPts val="0"/>
              </a:spcBef>
              <a:spcAft>
                <a:spcPts val="0"/>
              </a:spcAft>
              <a:buSzPts val="2240"/>
              <a:buChar char="▪"/>
            </a:pPr>
            <a:r>
              <a:rPr lang="en-US" sz="2600"/>
              <a:t> </a:t>
            </a:r>
            <a:r>
              <a:rPr lang="en-US" sz="2300"/>
              <a:t>The Peoples’ Counselling Clinic</a:t>
            </a:r>
            <a:endParaRPr sz="2300"/>
          </a:p>
          <a:p>
            <a:pPr indent="-248920" lvl="1" marL="548640" rtl="0" algn="l">
              <a:lnSpc>
                <a:spcPct val="90000"/>
              </a:lnSpc>
              <a:spcBef>
                <a:spcPts val="0"/>
              </a:spcBef>
              <a:spcAft>
                <a:spcPts val="0"/>
              </a:spcAft>
              <a:buSzPts val="2300"/>
              <a:buChar char="▪"/>
            </a:pPr>
            <a:r>
              <a:rPr lang="en-US" sz="2300"/>
              <a:t>African Nova Scotian Justice Institute</a:t>
            </a:r>
            <a:endParaRPr sz="2300"/>
          </a:p>
          <a:p>
            <a:pPr indent="-265430" lvl="0" marL="329184" rtl="0" algn="l">
              <a:lnSpc>
                <a:spcPct val="90000"/>
              </a:lnSpc>
              <a:spcBef>
                <a:spcPts val="0"/>
              </a:spcBef>
              <a:spcAft>
                <a:spcPts val="0"/>
              </a:spcAft>
              <a:buSzPts val="2640"/>
              <a:buChar char="◼"/>
            </a:pPr>
            <a:r>
              <a:rPr lang="en-US" sz="2600"/>
              <a:t>Former:</a:t>
            </a:r>
            <a:endParaRPr sz="2200"/>
          </a:p>
          <a:p>
            <a:pPr indent="-193040" lvl="1" marL="548640" rtl="0" algn="l">
              <a:lnSpc>
                <a:spcPct val="90000"/>
              </a:lnSpc>
              <a:spcBef>
                <a:spcPts val="500"/>
              </a:spcBef>
              <a:spcAft>
                <a:spcPts val="0"/>
              </a:spcAft>
              <a:buSzPts val="2050"/>
              <a:buChar char="▪"/>
            </a:pPr>
            <a:r>
              <a:rPr lang="en-US" sz="2300"/>
              <a:t>Correctional Mental Health Worker (WSP)</a:t>
            </a:r>
            <a:endParaRPr sz="1900"/>
          </a:p>
          <a:p>
            <a:pPr indent="-193040" lvl="1" marL="548640" rtl="0" algn="l">
              <a:lnSpc>
                <a:spcPct val="90000"/>
              </a:lnSpc>
              <a:spcBef>
                <a:spcPts val="500"/>
              </a:spcBef>
              <a:spcAft>
                <a:spcPts val="0"/>
              </a:spcAft>
              <a:buSzPts val="2050"/>
              <a:buChar char="▪"/>
            </a:pPr>
            <a:r>
              <a:rPr lang="en-US" sz="2300"/>
              <a:t>Child Welfare Administrator</a:t>
            </a:r>
            <a:endParaRPr sz="2300"/>
          </a:p>
          <a:p>
            <a:pPr indent="-193040" lvl="1" marL="548640" rtl="0" algn="l">
              <a:lnSpc>
                <a:spcPct val="90000"/>
              </a:lnSpc>
              <a:spcBef>
                <a:spcPts val="500"/>
              </a:spcBef>
              <a:spcAft>
                <a:spcPts val="0"/>
              </a:spcAft>
              <a:buSzPts val="2050"/>
              <a:buChar char="▪"/>
            </a:pPr>
            <a:r>
              <a:rPr lang="en-US" sz="2300"/>
              <a:t>Ex. Dir. Child &amp; Youth Strategy</a:t>
            </a:r>
            <a:endParaRPr sz="1900"/>
          </a:p>
          <a:p>
            <a:pPr indent="-265430" lvl="0" marL="329184" rtl="0" algn="l">
              <a:lnSpc>
                <a:spcPct val="90000"/>
              </a:lnSpc>
              <a:spcBef>
                <a:spcPts val="0"/>
              </a:spcBef>
              <a:spcAft>
                <a:spcPts val="0"/>
              </a:spcAft>
              <a:buSzPts val="2640"/>
              <a:buChar char="◼"/>
            </a:pPr>
            <a:r>
              <a:rPr lang="en-US" sz="2600"/>
              <a:t>Creator and Facilitator, ManTalk, InsideOut</a:t>
            </a:r>
            <a:endParaRPr sz="2600"/>
          </a:p>
          <a:p>
            <a:pPr indent="-262890" lvl="0" marL="329184" rtl="0" algn="l">
              <a:lnSpc>
                <a:spcPct val="90000"/>
              </a:lnSpc>
              <a:spcBef>
                <a:spcPts val="0"/>
              </a:spcBef>
              <a:spcAft>
                <a:spcPts val="0"/>
              </a:spcAft>
              <a:buSzPts val="2600"/>
              <a:buChar char="◼"/>
            </a:pPr>
            <a:r>
              <a:rPr lang="en-US" sz="2600"/>
              <a:t>Pioneer of IRCA (EPSR)</a:t>
            </a:r>
            <a:endParaRPr sz="2600"/>
          </a:p>
        </p:txBody>
      </p:sp>
      <p:pic>
        <p:nvPicPr>
          <p:cNvPr id="78" name="Google Shape;78;p2"/>
          <p:cNvPicPr preferRelativeResize="0"/>
          <p:nvPr/>
        </p:nvPicPr>
        <p:blipFill>
          <a:blip r:embed="rId3">
            <a:alphaModFix/>
          </a:blip>
          <a:stretch>
            <a:fillRect/>
          </a:stretch>
        </p:blipFill>
        <p:spPr>
          <a:xfrm>
            <a:off x="5519800" y="1912650"/>
            <a:ext cx="3008876" cy="37596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2185cf41336_0_13"/>
          <p:cNvSpPr txBox="1"/>
          <p:nvPr>
            <p:ph idx="1" type="body"/>
          </p:nvPr>
        </p:nvSpPr>
        <p:spPr>
          <a:xfrm>
            <a:off x="457200" y="1600200"/>
            <a:ext cx="8229600" cy="4526100"/>
          </a:xfrm>
          <a:prstGeom prst="rect">
            <a:avLst/>
          </a:prstGeom>
        </p:spPr>
        <p:txBody>
          <a:bodyPr anchorCtr="0" anchor="t" bIns="45700" lIns="54850" spcFirstLastPara="1" rIns="91425" wrap="square" tIns="91425">
            <a:normAutofit/>
          </a:bodyPr>
          <a:lstStyle/>
          <a:p>
            <a:pPr indent="-396240" lvl="0" marL="457200" rtl="0" algn="l">
              <a:spcBef>
                <a:spcPts val="0"/>
              </a:spcBef>
              <a:spcAft>
                <a:spcPts val="0"/>
              </a:spcAft>
              <a:buSzPts val="2640"/>
              <a:buChar char="◼"/>
            </a:pPr>
            <a:r>
              <a:rPr lang="en-US" sz="2600"/>
              <a:t>85% of sex traffickers were male and 65% were black.</a:t>
            </a:r>
            <a:endParaRPr sz="2600"/>
          </a:p>
          <a:p>
            <a:pPr indent="-396240" lvl="0" marL="457200" rtl="0" algn="l">
              <a:spcBef>
                <a:spcPts val="0"/>
              </a:spcBef>
              <a:spcAft>
                <a:spcPts val="0"/>
              </a:spcAft>
              <a:buSzPts val="2640"/>
              <a:buChar char="◼"/>
            </a:pPr>
            <a:r>
              <a:rPr lang="en-US" sz="2600"/>
              <a:t>Family involvement, either as traffickers or sex workers, and community exposure are common entries into pimping</a:t>
            </a:r>
            <a:endParaRPr sz="2600"/>
          </a:p>
          <a:p>
            <a:pPr indent="-396240" lvl="0" marL="457200" rtl="0" algn="l">
              <a:spcBef>
                <a:spcPts val="0"/>
              </a:spcBef>
              <a:spcAft>
                <a:spcPts val="0"/>
              </a:spcAft>
              <a:buSzPts val="2640"/>
              <a:buChar char="◼"/>
            </a:pPr>
            <a:r>
              <a:rPr lang="en-US" sz="2600"/>
              <a:t>1/3 of one sample reported they began trafficking during adolescence (ages 14-17).</a:t>
            </a:r>
            <a:endParaRPr sz="2600"/>
          </a:p>
          <a:p>
            <a:pPr indent="-396240" lvl="0" marL="457200" rtl="0" algn="l">
              <a:spcBef>
                <a:spcPts val="0"/>
              </a:spcBef>
              <a:spcAft>
                <a:spcPts val="0"/>
              </a:spcAft>
              <a:buSzPts val="2640"/>
              <a:buChar char="◼"/>
            </a:pPr>
            <a:r>
              <a:rPr lang="en-US" sz="2600"/>
              <a:t>some reported they were recruited by the women they trafficked.</a:t>
            </a:r>
            <a:endParaRPr sz="2600"/>
          </a:p>
          <a:p>
            <a:pPr indent="0" lvl="0" marL="0" rtl="0" algn="l">
              <a:spcBef>
                <a:spcPts val="0"/>
              </a:spcBef>
              <a:spcAft>
                <a:spcPts val="0"/>
              </a:spcAft>
              <a:buNone/>
            </a:pPr>
            <a:r>
              <a:t/>
            </a:r>
            <a:endParaRPr/>
          </a:p>
          <a:p>
            <a:pPr indent="0" lvl="0" marL="0" rtl="0" algn="l">
              <a:spcBef>
                <a:spcPts val="0"/>
              </a:spcBef>
              <a:spcAft>
                <a:spcPts val="0"/>
              </a:spcAft>
              <a:buNone/>
            </a:pPr>
            <a:r>
              <a:rPr lang="en-US" sz="2200"/>
              <a:t>(Sex Traffickers and Buyers of Commercially Sexually Exploited Children, California Sex Offender Management Board, 2020)</a:t>
            </a:r>
            <a:endParaRPr sz="2200"/>
          </a:p>
        </p:txBody>
      </p:sp>
      <p:sp>
        <p:nvSpPr>
          <p:cNvPr id="204" name="Google Shape;204;g2185cf41336_0_13"/>
          <p:cNvSpPr txBox="1"/>
          <p:nvPr>
            <p:ph type="title"/>
          </p:nvPr>
        </p:nvSpPr>
        <p:spPr>
          <a:xfrm>
            <a:off x="457200" y="152400"/>
            <a:ext cx="8229600" cy="1251000"/>
          </a:xfrm>
          <a:prstGeom prst="rect">
            <a:avLst/>
          </a:prstGeom>
        </p:spPr>
        <p:txBody>
          <a:bodyPr anchorCtr="0" anchor="ctr" bIns="45700" lIns="91425" spcFirstLastPara="1" rIns="45700" wrap="square" tIns="45700">
            <a:normAutofit/>
          </a:bodyPr>
          <a:lstStyle/>
          <a:p>
            <a:pPr indent="0" lvl="0" marL="0" rtl="0" algn="l">
              <a:spcBef>
                <a:spcPts val="0"/>
              </a:spcBef>
              <a:spcAft>
                <a:spcPts val="0"/>
              </a:spcAft>
              <a:buNone/>
            </a:pPr>
            <a:r>
              <a:rPr lang="en-US"/>
              <a:t>Youth Onset of Trafficking Behaviour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2185cf41336_0_20"/>
          <p:cNvSpPr txBox="1"/>
          <p:nvPr>
            <p:ph type="title"/>
          </p:nvPr>
        </p:nvSpPr>
        <p:spPr>
          <a:xfrm>
            <a:off x="457200" y="152400"/>
            <a:ext cx="8229600" cy="1251000"/>
          </a:xfrm>
          <a:prstGeom prst="rect">
            <a:avLst/>
          </a:prstGeom>
        </p:spPr>
        <p:txBody>
          <a:bodyPr anchorCtr="0" anchor="ctr" bIns="45700" lIns="91425" spcFirstLastPara="1" rIns="45700" wrap="square" tIns="45700">
            <a:normAutofit/>
          </a:bodyPr>
          <a:lstStyle/>
          <a:p>
            <a:pPr indent="0" lvl="0" marL="0" rtl="0" algn="l">
              <a:spcBef>
                <a:spcPts val="0"/>
              </a:spcBef>
              <a:spcAft>
                <a:spcPts val="0"/>
              </a:spcAft>
              <a:buNone/>
            </a:pPr>
            <a:r>
              <a:rPr lang="en-US"/>
              <a:t>Dennis</a:t>
            </a:r>
            <a:endParaRPr/>
          </a:p>
        </p:txBody>
      </p:sp>
      <p:sp>
        <p:nvSpPr>
          <p:cNvPr id="211" name="Google Shape;211;g2185cf41336_0_20"/>
          <p:cNvSpPr txBox="1"/>
          <p:nvPr>
            <p:ph idx="1" type="body"/>
          </p:nvPr>
        </p:nvSpPr>
        <p:spPr>
          <a:xfrm>
            <a:off x="457200" y="1775193"/>
            <a:ext cx="8229600" cy="4625700"/>
          </a:xfrm>
          <a:prstGeom prst="rect">
            <a:avLst/>
          </a:prstGeom>
        </p:spPr>
        <p:txBody>
          <a:bodyPr anchorCtr="0" anchor="t" bIns="45700" lIns="54850" spcFirstLastPara="1" rIns="91425" wrap="square" tIns="91425">
            <a:normAutofit/>
          </a:bodyPr>
          <a:lstStyle/>
          <a:p>
            <a:pPr indent="0" lvl="0" marL="0" rtl="0" algn="l">
              <a:spcBef>
                <a:spcPts val="0"/>
              </a:spcBef>
              <a:spcAft>
                <a:spcPts val="0"/>
              </a:spcAft>
              <a:buNone/>
            </a:pPr>
            <a:r>
              <a:rPr lang="en-US"/>
              <a:t>14yr old African Canadian youth, hanging out in the cafeteria practicing his macking/pimping game: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Dennis:  Hey girl, where’s that $10.00 you owe 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Tammy:  (giggling)  Dennis, you know I don’t owe you any money!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Dennis:  Yes you do girl!  Don’t you remember?  Well, at least you can buy me lunch.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Tammy:  (still giggling)  Okay Dennis, what do you want?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22d7ef33bc2_0_241"/>
          <p:cNvSpPr txBox="1"/>
          <p:nvPr>
            <p:ph type="title"/>
          </p:nvPr>
        </p:nvSpPr>
        <p:spPr>
          <a:xfrm>
            <a:off x="457200" y="152400"/>
            <a:ext cx="8229600" cy="1251000"/>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SzPts val="1800"/>
              <a:buNone/>
            </a:pPr>
            <a:r>
              <a:rPr lang="en-US"/>
              <a:t>Racism’s Psychological Effect on Peoples</a:t>
            </a:r>
            <a:endParaRPr/>
          </a:p>
        </p:txBody>
      </p:sp>
      <p:sp>
        <p:nvSpPr>
          <p:cNvPr id="218" name="Google Shape;218;g22d7ef33bc2_0_241"/>
          <p:cNvSpPr txBox="1"/>
          <p:nvPr>
            <p:ph idx="2" type="body"/>
          </p:nvPr>
        </p:nvSpPr>
        <p:spPr>
          <a:xfrm>
            <a:off x="4648200" y="1600201"/>
            <a:ext cx="4038600" cy="4526100"/>
          </a:xfrm>
          <a:prstGeom prst="rect">
            <a:avLst/>
          </a:prstGeom>
          <a:noFill/>
          <a:ln>
            <a:noFill/>
          </a:ln>
        </p:spPr>
        <p:txBody>
          <a:bodyPr anchorCtr="0" anchor="t" bIns="45700" lIns="54850" spcFirstLastPara="1" rIns="91425" wrap="square" tIns="91425">
            <a:noAutofit/>
          </a:bodyPr>
          <a:lstStyle/>
          <a:p>
            <a:pPr indent="-342900" lvl="0" marL="342900" rtl="0" algn="l">
              <a:lnSpc>
                <a:spcPct val="100000"/>
              </a:lnSpc>
              <a:spcBef>
                <a:spcPts val="0"/>
              </a:spcBef>
              <a:spcAft>
                <a:spcPts val="0"/>
              </a:spcAft>
              <a:buClr>
                <a:srgbClr val="A5300F"/>
              </a:buClr>
              <a:buSzPts val="1740"/>
              <a:buFont typeface="Garamond"/>
              <a:buChar char="►"/>
            </a:pPr>
            <a:r>
              <a:rPr lang="en-US" sz="2100">
                <a:solidFill>
                  <a:srgbClr val="3F3F3F"/>
                </a:solidFill>
              </a:rPr>
              <a:t>On BIPOC Peoples</a:t>
            </a:r>
            <a:endParaRPr sz="2100">
              <a:solidFill>
                <a:srgbClr val="3F3F3F"/>
              </a:solidFill>
            </a:endParaRPr>
          </a:p>
          <a:p>
            <a:pPr indent="-310896" lvl="1" marL="742950" rtl="0" algn="l">
              <a:lnSpc>
                <a:spcPct val="100000"/>
              </a:lnSpc>
              <a:spcBef>
                <a:spcPts val="1000"/>
              </a:spcBef>
              <a:spcAft>
                <a:spcPts val="0"/>
              </a:spcAft>
              <a:buClr>
                <a:srgbClr val="A5300F"/>
              </a:buClr>
              <a:buSzPts val="1580"/>
              <a:buFont typeface="Garamond"/>
              <a:buChar char="►"/>
            </a:pPr>
            <a:r>
              <a:rPr lang="en-US" sz="1900">
                <a:solidFill>
                  <a:srgbClr val="3F3F3F"/>
                </a:solidFill>
              </a:rPr>
              <a:t>Historical Legacy of Economic Displacement</a:t>
            </a:r>
            <a:endParaRPr sz="1900">
              <a:solidFill>
                <a:srgbClr val="3F3F3F"/>
              </a:solidFill>
            </a:endParaRPr>
          </a:p>
          <a:p>
            <a:pPr indent="-310896" lvl="1" marL="742950" rtl="0" algn="l">
              <a:lnSpc>
                <a:spcPct val="100000"/>
              </a:lnSpc>
              <a:spcBef>
                <a:spcPts val="1000"/>
              </a:spcBef>
              <a:spcAft>
                <a:spcPts val="0"/>
              </a:spcAft>
              <a:buClr>
                <a:srgbClr val="A5300F"/>
              </a:buClr>
              <a:buSzPts val="1580"/>
              <a:buFont typeface="Garamond"/>
              <a:buChar char="►"/>
            </a:pPr>
            <a:r>
              <a:rPr lang="en-US" sz="1900">
                <a:solidFill>
                  <a:srgbClr val="3F3F3F"/>
                </a:solidFill>
              </a:rPr>
              <a:t>Intergenerational Trauma</a:t>
            </a:r>
            <a:endParaRPr sz="1900">
              <a:solidFill>
                <a:srgbClr val="3F3F3F"/>
              </a:solidFill>
            </a:endParaRPr>
          </a:p>
          <a:p>
            <a:pPr indent="-310896" lvl="1" marL="742950" rtl="0" algn="l">
              <a:lnSpc>
                <a:spcPct val="100000"/>
              </a:lnSpc>
              <a:spcBef>
                <a:spcPts val="1000"/>
              </a:spcBef>
              <a:spcAft>
                <a:spcPts val="0"/>
              </a:spcAft>
              <a:buClr>
                <a:srgbClr val="A5300F"/>
              </a:buClr>
              <a:buSzPts val="1580"/>
              <a:buFont typeface="Garamond"/>
              <a:buChar char="►"/>
            </a:pPr>
            <a:r>
              <a:rPr lang="en-US" sz="1900">
                <a:solidFill>
                  <a:srgbClr val="3F3F3F"/>
                </a:solidFill>
              </a:rPr>
              <a:t>Post Traumatic Slave Syndrome**</a:t>
            </a:r>
            <a:endParaRPr sz="1900">
              <a:solidFill>
                <a:srgbClr val="3F3F3F"/>
              </a:solidFill>
            </a:endParaRPr>
          </a:p>
          <a:p>
            <a:pPr indent="0" lvl="1" marL="457200" rtl="0" algn="l">
              <a:lnSpc>
                <a:spcPct val="100000"/>
              </a:lnSpc>
              <a:spcBef>
                <a:spcPts val="1000"/>
              </a:spcBef>
              <a:spcAft>
                <a:spcPts val="0"/>
              </a:spcAft>
              <a:buClr>
                <a:schemeClr val="dk1"/>
              </a:buClr>
              <a:buSzPts val="1280"/>
              <a:buFont typeface="Arial"/>
              <a:buNone/>
            </a:pPr>
            <a:r>
              <a:rPr lang="en-US" sz="1900">
                <a:solidFill>
                  <a:srgbClr val="3F3F3F"/>
                </a:solidFill>
              </a:rPr>
              <a:t>**Leary, J. (2017). Post traumatic slave syndrome : America's legacy of enduring injury and healing (Newly revised and updated ed.). Portland, Oregon]: Joy DeGruy Publications.	</a:t>
            </a:r>
            <a:endParaRPr sz="1900">
              <a:solidFill>
                <a:srgbClr val="3F3F3F"/>
              </a:solidFill>
            </a:endParaRPr>
          </a:p>
          <a:p>
            <a:pPr indent="0" lvl="0" marL="0" rtl="0" algn="l">
              <a:lnSpc>
                <a:spcPct val="100000"/>
              </a:lnSpc>
              <a:spcBef>
                <a:spcPts val="0"/>
              </a:spcBef>
              <a:spcAft>
                <a:spcPts val="0"/>
              </a:spcAft>
              <a:buSzPts val="2240"/>
              <a:buNone/>
            </a:pPr>
            <a:r>
              <a:t/>
            </a:r>
            <a:endParaRPr sz="3100"/>
          </a:p>
        </p:txBody>
      </p:sp>
      <p:sp>
        <p:nvSpPr>
          <p:cNvPr id="219" name="Google Shape;219;g22d7ef33bc2_0_241"/>
          <p:cNvSpPr txBox="1"/>
          <p:nvPr>
            <p:ph idx="1" type="body"/>
          </p:nvPr>
        </p:nvSpPr>
        <p:spPr>
          <a:xfrm>
            <a:off x="457200" y="1600201"/>
            <a:ext cx="4038600" cy="4526100"/>
          </a:xfrm>
          <a:prstGeom prst="rect">
            <a:avLst/>
          </a:prstGeom>
          <a:noFill/>
          <a:ln>
            <a:noFill/>
          </a:ln>
        </p:spPr>
        <p:txBody>
          <a:bodyPr anchorCtr="0" anchor="t" bIns="45700" lIns="54850" spcFirstLastPara="1" rIns="91425" wrap="square" tIns="91425">
            <a:normAutofit/>
          </a:bodyPr>
          <a:lstStyle/>
          <a:p>
            <a:pPr indent="-228600" lvl="0" marL="457200" rtl="0" algn="l">
              <a:lnSpc>
                <a:spcPct val="100000"/>
              </a:lnSpc>
              <a:spcBef>
                <a:spcPts val="0"/>
              </a:spcBef>
              <a:spcAft>
                <a:spcPts val="0"/>
              </a:spcAft>
              <a:buSzPts val="224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2184f775a46_1_33"/>
          <p:cNvSpPr txBox="1"/>
          <p:nvPr>
            <p:ph type="title"/>
          </p:nvPr>
        </p:nvSpPr>
        <p:spPr>
          <a:xfrm>
            <a:off x="457200" y="152400"/>
            <a:ext cx="8229600" cy="1251000"/>
          </a:xfrm>
          <a:prstGeom prst="rect">
            <a:avLst/>
          </a:prstGeom>
        </p:spPr>
        <p:txBody>
          <a:bodyPr anchorCtr="0" anchor="ctr" bIns="45700" lIns="91425" spcFirstLastPara="1" rIns="45700" wrap="square" tIns="45700">
            <a:normAutofit/>
          </a:bodyPr>
          <a:lstStyle/>
          <a:p>
            <a:pPr indent="0" lvl="0" marL="0" rtl="0" algn="l">
              <a:spcBef>
                <a:spcPts val="0"/>
              </a:spcBef>
              <a:spcAft>
                <a:spcPts val="0"/>
              </a:spcAft>
              <a:buNone/>
            </a:pPr>
            <a:r>
              <a:rPr lang="en-US"/>
              <a:t>Socio-economics and Trauma - PTSS</a:t>
            </a:r>
            <a:endParaRPr/>
          </a:p>
        </p:txBody>
      </p:sp>
      <p:sp>
        <p:nvSpPr>
          <p:cNvPr id="226" name="Google Shape;226;g2184f775a46_1_33"/>
          <p:cNvSpPr txBox="1"/>
          <p:nvPr>
            <p:ph idx="1" type="body"/>
          </p:nvPr>
        </p:nvSpPr>
        <p:spPr>
          <a:xfrm>
            <a:off x="457200" y="1775193"/>
            <a:ext cx="8229600" cy="4625700"/>
          </a:xfrm>
          <a:prstGeom prst="rect">
            <a:avLst/>
          </a:prstGeom>
        </p:spPr>
        <p:txBody>
          <a:bodyPr anchorCtr="0" anchor="t" bIns="45700" lIns="54850" spcFirstLastPara="1" rIns="91425" wrap="square" tIns="91425">
            <a:normAutofit/>
          </a:bodyPr>
          <a:lstStyle/>
          <a:p>
            <a:pPr indent="-393700" lvl="0" marL="457200" rtl="0" algn="l">
              <a:spcBef>
                <a:spcPts val="0"/>
              </a:spcBef>
              <a:spcAft>
                <a:spcPts val="0"/>
              </a:spcAft>
              <a:buSzPts val="2600"/>
              <a:buChar char="◼"/>
            </a:pPr>
            <a:r>
              <a:rPr lang="en-US" sz="2600"/>
              <a:t>Intergenerational trauma is transmitted through 2 primary methods:  Social Learning and Epigenetics</a:t>
            </a:r>
            <a:endParaRPr sz="2600"/>
          </a:p>
          <a:p>
            <a:pPr indent="-393700" lvl="0" marL="457200" rtl="0" algn="l">
              <a:spcBef>
                <a:spcPts val="0"/>
              </a:spcBef>
              <a:spcAft>
                <a:spcPts val="0"/>
              </a:spcAft>
              <a:buSzPts val="2600"/>
              <a:buChar char="◼"/>
            </a:pPr>
            <a:r>
              <a:rPr lang="en-US" sz="2600"/>
              <a:t>Three elements of PTSS</a:t>
            </a:r>
            <a:endParaRPr sz="2600"/>
          </a:p>
          <a:p>
            <a:pPr indent="-344169" lvl="1" marL="914400" rtl="0" algn="l">
              <a:spcBef>
                <a:spcPts val="0"/>
              </a:spcBef>
              <a:spcAft>
                <a:spcPts val="0"/>
              </a:spcAft>
              <a:buSzPts val="1820"/>
              <a:buChar char="▪"/>
            </a:pPr>
            <a:r>
              <a:rPr lang="en-US" sz="2300"/>
              <a:t>Vacant esteem</a:t>
            </a:r>
            <a:endParaRPr sz="2300"/>
          </a:p>
          <a:p>
            <a:pPr indent="-344169" lvl="1" marL="914400" rtl="0" algn="l">
              <a:spcBef>
                <a:spcPts val="0"/>
              </a:spcBef>
              <a:spcAft>
                <a:spcPts val="0"/>
              </a:spcAft>
              <a:buSzPts val="1820"/>
              <a:buChar char="▪"/>
            </a:pPr>
            <a:r>
              <a:rPr lang="en-US" sz="2300"/>
              <a:t>Marked propensity for anger and violence</a:t>
            </a:r>
            <a:endParaRPr sz="2300"/>
          </a:p>
          <a:p>
            <a:pPr indent="-344169" lvl="1" marL="914400" rtl="0" algn="l">
              <a:spcBef>
                <a:spcPts val="0"/>
              </a:spcBef>
              <a:spcAft>
                <a:spcPts val="0"/>
              </a:spcAft>
              <a:buSzPts val="1820"/>
              <a:buChar char="▪"/>
            </a:pPr>
            <a:r>
              <a:rPr lang="en-US" sz="2300"/>
              <a:t>Racist socialization and internalized racist beliefs</a:t>
            </a:r>
            <a:endParaRPr sz="2300"/>
          </a:p>
          <a:p>
            <a:pPr indent="-393700" lvl="0" marL="457200" rtl="0" algn="l">
              <a:spcBef>
                <a:spcPts val="0"/>
              </a:spcBef>
              <a:spcAft>
                <a:spcPts val="0"/>
              </a:spcAft>
              <a:buSzPts val="2600"/>
              <a:buChar char="◼"/>
            </a:pPr>
            <a:r>
              <a:rPr lang="en-US" sz="2600"/>
              <a:t>The traumas suffered by Black peoples are enmeshed with and somewhat defining of Black identity.  Untangling them may interfere with positive racial affiliation</a:t>
            </a:r>
            <a:r>
              <a:rPr lang="en-US" sz="1800"/>
              <a:t> (cf. Herbert Kohl - “I won’t learn from you” and Peter Bell’s concept of Cultural Pain)</a:t>
            </a:r>
            <a:endParaRPr sz="1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2185cf41336_0_27"/>
          <p:cNvSpPr txBox="1"/>
          <p:nvPr>
            <p:ph type="title"/>
          </p:nvPr>
        </p:nvSpPr>
        <p:spPr>
          <a:xfrm>
            <a:off x="457200" y="152400"/>
            <a:ext cx="8229600" cy="1251000"/>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SzPts val="1800"/>
              <a:buNone/>
            </a:pPr>
            <a:r>
              <a:rPr lang="en-US"/>
              <a:t>Shifting Calibration of the HPA Axis</a:t>
            </a:r>
            <a:endParaRPr/>
          </a:p>
        </p:txBody>
      </p:sp>
      <p:cxnSp>
        <p:nvCxnSpPr>
          <p:cNvPr id="233" name="Google Shape;233;g2185cf41336_0_27"/>
          <p:cNvCxnSpPr/>
          <p:nvPr/>
        </p:nvCxnSpPr>
        <p:spPr>
          <a:xfrm>
            <a:off x="4545900" y="1709350"/>
            <a:ext cx="52200" cy="5309700"/>
          </a:xfrm>
          <a:prstGeom prst="straightConnector1">
            <a:avLst/>
          </a:prstGeom>
          <a:noFill/>
          <a:ln cap="flat" cmpd="sng" w="38100">
            <a:solidFill>
              <a:schemeClr val="dk2"/>
            </a:solidFill>
            <a:prstDash val="solid"/>
            <a:round/>
            <a:headEnd len="sm" w="sm" type="none"/>
            <a:tailEnd len="sm" w="sm" type="none"/>
          </a:ln>
        </p:spPr>
      </p:cxnSp>
      <p:cxnSp>
        <p:nvCxnSpPr>
          <p:cNvPr id="234" name="Google Shape;234;g2185cf41336_0_27"/>
          <p:cNvCxnSpPr/>
          <p:nvPr/>
        </p:nvCxnSpPr>
        <p:spPr>
          <a:xfrm flipH="1">
            <a:off x="1305100" y="4236150"/>
            <a:ext cx="6594600" cy="22800"/>
          </a:xfrm>
          <a:prstGeom prst="straightConnector1">
            <a:avLst/>
          </a:prstGeom>
          <a:noFill/>
          <a:ln cap="flat" cmpd="sng" w="38100">
            <a:solidFill>
              <a:schemeClr val="dk2"/>
            </a:solidFill>
            <a:prstDash val="solid"/>
            <a:round/>
            <a:headEnd len="sm" w="sm" type="none"/>
            <a:tailEnd len="sm" w="sm" type="none"/>
          </a:ln>
        </p:spPr>
      </p:cxnSp>
      <p:sp>
        <p:nvSpPr>
          <p:cNvPr id="235" name="Google Shape;235;g2185cf41336_0_27"/>
          <p:cNvSpPr txBox="1"/>
          <p:nvPr/>
        </p:nvSpPr>
        <p:spPr>
          <a:xfrm>
            <a:off x="899075" y="3858750"/>
            <a:ext cx="131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Garamond"/>
                <a:ea typeface="Garamond"/>
                <a:cs typeface="Garamond"/>
                <a:sym typeface="Garamond"/>
              </a:rPr>
              <a:t>Stimulus</a:t>
            </a:r>
            <a:endParaRPr b="0" i="0" sz="1400" u="none" cap="none" strike="noStrike">
              <a:solidFill>
                <a:srgbClr val="000000"/>
              </a:solidFill>
              <a:latin typeface="Garamond"/>
              <a:ea typeface="Garamond"/>
              <a:cs typeface="Garamond"/>
              <a:sym typeface="Garamond"/>
            </a:endParaRPr>
          </a:p>
        </p:txBody>
      </p:sp>
      <p:sp>
        <p:nvSpPr>
          <p:cNvPr id="236" name="Google Shape;236;g2185cf41336_0_27"/>
          <p:cNvSpPr txBox="1"/>
          <p:nvPr/>
        </p:nvSpPr>
        <p:spPr>
          <a:xfrm>
            <a:off x="4725600" y="1622900"/>
            <a:ext cx="909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Garamond"/>
                <a:ea typeface="Garamond"/>
                <a:cs typeface="Garamond"/>
                <a:sym typeface="Garamond"/>
              </a:rPr>
              <a:t>Affect Response</a:t>
            </a:r>
            <a:endParaRPr b="0" i="0" sz="1400" u="none" cap="none" strike="noStrike">
              <a:solidFill>
                <a:srgbClr val="000000"/>
              </a:solidFill>
              <a:latin typeface="Garamond"/>
              <a:ea typeface="Garamond"/>
              <a:cs typeface="Garamond"/>
              <a:sym typeface="Garamon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2185cf41336_0_36"/>
          <p:cNvSpPr txBox="1"/>
          <p:nvPr>
            <p:ph type="title"/>
          </p:nvPr>
        </p:nvSpPr>
        <p:spPr>
          <a:xfrm>
            <a:off x="457200" y="152400"/>
            <a:ext cx="8229600" cy="1251000"/>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SzPts val="1800"/>
              <a:buNone/>
            </a:pPr>
            <a:r>
              <a:rPr lang="en-US"/>
              <a:t>Shifting Calibration of the HPA Axis</a:t>
            </a:r>
            <a:endParaRPr/>
          </a:p>
        </p:txBody>
      </p:sp>
      <p:cxnSp>
        <p:nvCxnSpPr>
          <p:cNvPr id="243" name="Google Shape;243;g2185cf41336_0_36"/>
          <p:cNvCxnSpPr/>
          <p:nvPr/>
        </p:nvCxnSpPr>
        <p:spPr>
          <a:xfrm>
            <a:off x="4545900" y="1709350"/>
            <a:ext cx="52200" cy="5309700"/>
          </a:xfrm>
          <a:prstGeom prst="straightConnector1">
            <a:avLst/>
          </a:prstGeom>
          <a:noFill/>
          <a:ln cap="flat" cmpd="sng" w="38100">
            <a:solidFill>
              <a:schemeClr val="dk2"/>
            </a:solidFill>
            <a:prstDash val="solid"/>
            <a:round/>
            <a:headEnd len="sm" w="sm" type="none"/>
            <a:tailEnd len="sm" w="sm" type="none"/>
          </a:ln>
        </p:spPr>
      </p:cxnSp>
      <p:cxnSp>
        <p:nvCxnSpPr>
          <p:cNvPr id="244" name="Google Shape;244;g2185cf41336_0_36"/>
          <p:cNvCxnSpPr/>
          <p:nvPr/>
        </p:nvCxnSpPr>
        <p:spPr>
          <a:xfrm flipH="1">
            <a:off x="1305100" y="4236150"/>
            <a:ext cx="6594600" cy="22800"/>
          </a:xfrm>
          <a:prstGeom prst="straightConnector1">
            <a:avLst/>
          </a:prstGeom>
          <a:noFill/>
          <a:ln cap="flat" cmpd="sng" w="38100">
            <a:solidFill>
              <a:schemeClr val="dk2"/>
            </a:solidFill>
            <a:prstDash val="solid"/>
            <a:round/>
            <a:headEnd len="sm" w="sm" type="none"/>
            <a:tailEnd len="sm" w="sm" type="none"/>
          </a:ln>
        </p:spPr>
      </p:cxnSp>
      <p:sp>
        <p:nvSpPr>
          <p:cNvPr id="245" name="Google Shape;245;g2185cf41336_0_36"/>
          <p:cNvSpPr txBox="1"/>
          <p:nvPr/>
        </p:nvSpPr>
        <p:spPr>
          <a:xfrm>
            <a:off x="899075" y="3858750"/>
            <a:ext cx="131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Garamond"/>
                <a:ea typeface="Garamond"/>
                <a:cs typeface="Garamond"/>
                <a:sym typeface="Garamond"/>
              </a:rPr>
              <a:t>Stimulus</a:t>
            </a:r>
            <a:endParaRPr b="0" i="0" sz="1400" u="none" cap="none" strike="noStrike">
              <a:solidFill>
                <a:srgbClr val="000000"/>
              </a:solidFill>
              <a:latin typeface="Garamond"/>
              <a:ea typeface="Garamond"/>
              <a:cs typeface="Garamond"/>
              <a:sym typeface="Garamond"/>
            </a:endParaRPr>
          </a:p>
        </p:txBody>
      </p:sp>
      <p:sp>
        <p:nvSpPr>
          <p:cNvPr id="246" name="Google Shape;246;g2185cf41336_0_36"/>
          <p:cNvSpPr txBox="1"/>
          <p:nvPr/>
        </p:nvSpPr>
        <p:spPr>
          <a:xfrm>
            <a:off x="4725600" y="1622900"/>
            <a:ext cx="909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Garamond"/>
                <a:ea typeface="Garamond"/>
                <a:cs typeface="Garamond"/>
                <a:sym typeface="Garamond"/>
              </a:rPr>
              <a:t>Affect Response</a:t>
            </a:r>
            <a:endParaRPr b="0" i="0" sz="1400" u="none" cap="none" strike="noStrike">
              <a:solidFill>
                <a:srgbClr val="000000"/>
              </a:solidFill>
              <a:latin typeface="Garamond"/>
              <a:ea typeface="Garamond"/>
              <a:cs typeface="Garamond"/>
              <a:sym typeface="Garamond"/>
            </a:endParaRPr>
          </a:p>
        </p:txBody>
      </p:sp>
      <p:cxnSp>
        <p:nvCxnSpPr>
          <p:cNvPr id="247" name="Google Shape;247;g2185cf41336_0_36"/>
          <p:cNvCxnSpPr/>
          <p:nvPr/>
        </p:nvCxnSpPr>
        <p:spPr>
          <a:xfrm flipH="1" rot="10800000">
            <a:off x="1901650" y="2023575"/>
            <a:ext cx="5168400" cy="4580700"/>
          </a:xfrm>
          <a:prstGeom prst="straightConnector1">
            <a:avLst/>
          </a:prstGeom>
          <a:noFill/>
          <a:ln cap="flat" cmpd="sng" w="38100">
            <a:solidFill>
              <a:srgbClr val="00FF00"/>
            </a:solidFill>
            <a:prstDash val="solid"/>
            <a:round/>
            <a:headEnd len="sm" w="sm" type="none"/>
            <a:tailEnd len="sm" w="sm" type="none"/>
          </a:ln>
        </p:spPr>
      </p:cxnSp>
      <p:sp>
        <p:nvSpPr>
          <p:cNvPr id="248" name="Google Shape;248;g2185cf41336_0_36"/>
          <p:cNvSpPr txBox="1"/>
          <p:nvPr/>
        </p:nvSpPr>
        <p:spPr>
          <a:xfrm>
            <a:off x="556900" y="5660250"/>
            <a:ext cx="7342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Garamond"/>
                <a:ea typeface="Garamond"/>
                <a:cs typeface="Garamond"/>
                <a:sym typeface="Garamond"/>
              </a:rPr>
              <a:t>Normal Stimulus/</a:t>
            </a:r>
            <a:endParaRPr b="0" i="0" sz="14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Garamond"/>
                <a:ea typeface="Garamond"/>
                <a:cs typeface="Garamond"/>
                <a:sym typeface="Garamond"/>
              </a:rPr>
              <a:t>Proportionate Response</a:t>
            </a:r>
            <a:endParaRPr b="0" i="0" sz="1400" u="none" cap="none" strike="noStrike">
              <a:solidFill>
                <a:srgbClr val="000000"/>
              </a:solidFill>
              <a:latin typeface="Garamond"/>
              <a:ea typeface="Garamond"/>
              <a:cs typeface="Garamond"/>
              <a:sym typeface="Garamon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2185cf41336_0_47"/>
          <p:cNvSpPr txBox="1"/>
          <p:nvPr>
            <p:ph type="title"/>
          </p:nvPr>
        </p:nvSpPr>
        <p:spPr>
          <a:xfrm>
            <a:off x="457200" y="152400"/>
            <a:ext cx="8229600" cy="1251000"/>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SzPts val="1800"/>
              <a:buNone/>
            </a:pPr>
            <a:r>
              <a:rPr lang="en-US"/>
              <a:t>Shifting Calibration of the HPA Axis</a:t>
            </a:r>
            <a:endParaRPr/>
          </a:p>
        </p:txBody>
      </p:sp>
      <p:cxnSp>
        <p:nvCxnSpPr>
          <p:cNvPr id="255" name="Google Shape;255;g2185cf41336_0_47"/>
          <p:cNvCxnSpPr/>
          <p:nvPr/>
        </p:nvCxnSpPr>
        <p:spPr>
          <a:xfrm>
            <a:off x="4545900" y="1709350"/>
            <a:ext cx="52200" cy="5309700"/>
          </a:xfrm>
          <a:prstGeom prst="straightConnector1">
            <a:avLst/>
          </a:prstGeom>
          <a:noFill/>
          <a:ln cap="flat" cmpd="sng" w="38100">
            <a:solidFill>
              <a:schemeClr val="dk2"/>
            </a:solidFill>
            <a:prstDash val="solid"/>
            <a:round/>
            <a:headEnd len="sm" w="sm" type="none"/>
            <a:tailEnd len="sm" w="sm" type="none"/>
          </a:ln>
        </p:spPr>
      </p:cxnSp>
      <p:cxnSp>
        <p:nvCxnSpPr>
          <p:cNvPr id="256" name="Google Shape;256;g2185cf41336_0_47"/>
          <p:cNvCxnSpPr/>
          <p:nvPr/>
        </p:nvCxnSpPr>
        <p:spPr>
          <a:xfrm flipH="1">
            <a:off x="1305100" y="4236150"/>
            <a:ext cx="6594600" cy="22800"/>
          </a:xfrm>
          <a:prstGeom prst="straightConnector1">
            <a:avLst/>
          </a:prstGeom>
          <a:noFill/>
          <a:ln cap="flat" cmpd="sng" w="38100">
            <a:solidFill>
              <a:schemeClr val="dk2"/>
            </a:solidFill>
            <a:prstDash val="solid"/>
            <a:round/>
            <a:headEnd len="sm" w="sm" type="none"/>
            <a:tailEnd len="sm" w="sm" type="none"/>
          </a:ln>
        </p:spPr>
      </p:cxnSp>
      <p:cxnSp>
        <p:nvCxnSpPr>
          <p:cNvPr id="257" name="Google Shape;257;g2185cf41336_0_47"/>
          <p:cNvCxnSpPr/>
          <p:nvPr/>
        </p:nvCxnSpPr>
        <p:spPr>
          <a:xfrm flipH="1" rot="10800000">
            <a:off x="1901650" y="2023575"/>
            <a:ext cx="5168400" cy="4580700"/>
          </a:xfrm>
          <a:prstGeom prst="straightConnector1">
            <a:avLst/>
          </a:prstGeom>
          <a:noFill/>
          <a:ln cap="flat" cmpd="sng" w="38100">
            <a:solidFill>
              <a:srgbClr val="00FF00"/>
            </a:solidFill>
            <a:prstDash val="solid"/>
            <a:round/>
            <a:headEnd len="sm" w="sm" type="none"/>
            <a:tailEnd len="sm" w="sm" type="none"/>
          </a:ln>
        </p:spPr>
      </p:cxnSp>
      <p:cxnSp>
        <p:nvCxnSpPr>
          <p:cNvPr id="258" name="Google Shape;258;g2185cf41336_0_47"/>
          <p:cNvCxnSpPr/>
          <p:nvPr/>
        </p:nvCxnSpPr>
        <p:spPr>
          <a:xfrm flipH="1" rot="10800000">
            <a:off x="3899400" y="2073850"/>
            <a:ext cx="5168400" cy="4580700"/>
          </a:xfrm>
          <a:prstGeom prst="straightConnector1">
            <a:avLst/>
          </a:prstGeom>
          <a:noFill/>
          <a:ln cap="flat" cmpd="sng" w="38100">
            <a:solidFill>
              <a:srgbClr val="FF0000"/>
            </a:solidFill>
            <a:prstDash val="solid"/>
            <a:round/>
            <a:headEnd len="sm" w="sm" type="none"/>
            <a:tailEnd len="sm" w="sm" type="none"/>
          </a:ln>
        </p:spPr>
      </p:cxnSp>
      <p:sp>
        <p:nvSpPr>
          <p:cNvPr id="259" name="Google Shape;259;g2185cf41336_0_47"/>
          <p:cNvSpPr txBox="1"/>
          <p:nvPr/>
        </p:nvSpPr>
        <p:spPr>
          <a:xfrm>
            <a:off x="2851525" y="5666250"/>
            <a:ext cx="3834300" cy="61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Garamond"/>
                <a:ea typeface="Garamond"/>
                <a:cs typeface="Garamond"/>
                <a:sym typeface="Garamond"/>
              </a:rPr>
              <a:t>Normal Stimulus/</a:t>
            </a:r>
            <a:endParaRPr b="0" i="0" sz="14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Garamond"/>
                <a:ea typeface="Garamond"/>
                <a:cs typeface="Garamond"/>
                <a:sym typeface="Garamond"/>
              </a:rPr>
              <a:t>Miscalibrated Response</a:t>
            </a:r>
            <a:endParaRPr b="0" i="0" sz="1400" u="none" cap="none" strike="noStrike">
              <a:solidFill>
                <a:srgbClr val="000000"/>
              </a:solidFill>
              <a:latin typeface="Garamond"/>
              <a:ea typeface="Garamond"/>
              <a:cs typeface="Garamond"/>
              <a:sym typeface="Garamond"/>
            </a:endParaRPr>
          </a:p>
        </p:txBody>
      </p:sp>
      <p:sp>
        <p:nvSpPr>
          <p:cNvPr id="260" name="Google Shape;260;g2185cf41336_0_47"/>
          <p:cNvSpPr txBox="1"/>
          <p:nvPr/>
        </p:nvSpPr>
        <p:spPr>
          <a:xfrm>
            <a:off x="556900" y="5660250"/>
            <a:ext cx="1984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Garamond"/>
                <a:ea typeface="Garamond"/>
                <a:cs typeface="Garamond"/>
                <a:sym typeface="Garamond"/>
              </a:rPr>
              <a:t>Normal Stimulus/</a:t>
            </a:r>
            <a:endParaRPr b="0" i="0" sz="1400" u="none" cap="none" strike="noStrike">
              <a:solidFill>
                <a:srgbClr val="000000"/>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Garamond"/>
                <a:ea typeface="Garamond"/>
                <a:cs typeface="Garamond"/>
                <a:sym typeface="Garamond"/>
              </a:rPr>
              <a:t>Proportionate Response</a:t>
            </a:r>
            <a:endParaRPr b="0" i="0" sz="1400" u="none" cap="none" strike="noStrike">
              <a:solidFill>
                <a:srgbClr val="000000"/>
              </a:solidFill>
              <a:latin typeface="Garamond"/>
              <a:ea typeface="Garamond"/>
              <a:cs typeface="Garamond"/>
              <a:sym typeface="Garamond"/>
            </a:endParaRPr>
          </a:p>
        </p:txBody>
      </p:sp>
      <p:sp>
        <p:nvSpPr>
          <p:cNvPr id="261" name="Google Shape;261;g2185cf41336_0_47"/>
          <p:cNvSpPr txBox="1"/>
          <p:nvPr/>
        </p:nvSpPr>
        <p:spPr>
          <a:xfrm>
            <a:off x="899075" y="3858750"/>
            <a:ext cx="1313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Garamond"/>
                <a:ea typeface="Garamond"/>
                <a:cs typeface="Garamond"/>
                <a:sym typeface="Garamond"/>
              </a:rPr>
              <a:t>Stimulus</a:t>
            </a:r>
            <a:endParaRPr b="0" i="0" sz="1400" u="none" cap="none" strike="noStrike">
              <a:solidFill>
                <a:srgbClr val="000000"/>
              </a:solidFill>
              <a:latin typeface="Garamond"/>
              <a:ea typeface="Garamond"/>
              <a:cs typeface="Garamond"/>
              <a:sym typeface="Garamond"/>
            </a:endParaRPr>
          </a:p>
        </p:txBody>
      </p:sp>
      <p:sp>
        <p:nvSpPr>
          <p:cNvPr id="262" name="Google Shape;262;g2185cf41336_0_47"/>
          <p:cNvSpPr txBox="1"/>
          <p:nvPr/>
        </p:nvSpPr>
        <p:spPr>
          <a:xfrm>
            <a:off x="4725600" y="1622900"/>
            <a:ext cx="909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Garamond"/>
                <a:ea typeface="Garamond"/>
                <a:cs typeface="Garamond"/>
                <a:sym typeface="Garamond"/>
              </a:rPr>
              <a:t>Affect Response</a:t>
            </a:r>
            <a:endParaRPr b="0" i="0" sz="1400" u="none" cap="none" strike="noStrike">
              <a:solidFill>
                <a:srgbClr val="000000"/>
              </a:solidFill>
              <a:latin typeface="Garamond"/>
              <a:ea typeface="Garamond"/>
              <a:cs typeface="Garamond"/>
              <a:sym typeface="Garamon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22d7ef33bc2_0_248"/>
          <p:cNvSpPr txBox="1"/>
          <p:nvPr>
            <p:ph type="title"/>
          </p:nvPr>
        </p:nvSpPr>
        <p:spPr>
          <a:xfrm>
            <a:off x="457200" y="152400"/>
            <a:ext cx="8229600" cy="1251000"/>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SzPts val="1800"/>
              <a:buNone/>
            </a:pPr>
            <a:r>
              <a:rPr lang="en-US"/>
              <a:t>Racism’s Psychological Effect on Peoples</a:t>
            </a:r>
            <a:endParaRPr/>
          </a:p>
        </p:txBody>
      </p:sp>
      <p:sp>
        <p:nvSpPr>
          <p:cNvPr id="269" name="Google Shape;269;g22d7ef33bc2_0_248"/>
          <p:cNvSpPr txBox="1"/>
          <p:nvPr>
            <p:ph idx="1" type="body"/>
          </p:nvPr>
        </p:nvSpPr>
        <p:spPr>
          <a:xfrm>
            <a:off x="457200" y="1600201"/>
            <a:ext cx="4038600" cy="4526100"/>
          </a:xfrm>
          <a:prstGeom prst="rect">
            <a:avLst/>
          </a:prstGeom>
          <a:noFill/>
          <a:ln>
            <a:noFill/>
          </a:ln>
        </p:spPr>
        <p:txBody>
          <a:bodyPr anchorCtr="0" anchor="t" bIns="45700" lIns="54850" spcFirstLastPara="1" rIns="0" wrap="square" tIns="91425">
            <a:noAutofit/>
          </a:bodyPr>
          <a:lstStyle/>
          <a:p>
            <a:pPr indent="-342900" lvl="0" marL="342900" rtl="0" algn="l">
              <a:lnSpc>
                <a:spcPct val="90000"/>
              </a:lnSpc>
              <a:spcBef>
                <a:spcPts val="0"/>
              </a:spcBef>
              <a:spcAft>
                <a:spcPts val="0"/>
              </a:spcAft>
              <a:buClr>
                <a:srgbClr val="A5300F"/>
              </a:buClr>
              <a:buSzPts val="1740"/>
              <a:buFont typeface="Garamond"/>
              <a:buChar char="►"/>
            </a:pPr>
            <a:r>
              <a:rPr lang="en-US" sz="2100">
                <a:solidFill>
                  <a:srgbClr val="3F3F3F"/>
                </a:solidFill>
              </a:rPr>
              <a:t>On White People</a:t>
            </a:r>
            <a:endParaRPr sz="2100">
              <a:solidFill>
                <a:srgbClr val="3F3F3F"/>
              </a:solidFill>
            </a:endParaRPr>
          </a:p>
          <a:p>
            <a:pPr indent="-310896" lvl="1" marL="742950" rtl="0" algn="l">
              <a:lnSpc>
                <a:spcPct val="90000"/>
              </a:lnSpc>
              <a:spcBef>
                <a:spcPts val="1000"/>
              </a:spcBef>
              <a:spcAft>
                <a:spcPts val="0"/>
              </a:spcAft>
              <a:buClr>
                <a:srgbClr val="A5300F"/>
              </a:buClr>
              <a:buSzPts val="1580"/>
              <a:buFont typeface="Garamond"/>
              <a:buChar char="►"/>
            </a:pPr>
            <a:r>
              <a:rPr lang="en-US" sz="1900">
                <a:solidFill>
                  <a:srgbClr val="3F3F3F"/>
                </a:solidFill>
              </a:rPr>
              <a:t>White Privilege</a:t>
            </a:r>
            <a:endParaRPr sz="1900">
              <a:solidFill>
                <a:srgbClr val="3F3F3F"/>
              </a:solidFill>
            </a:endParaRPr>
          </a:p>
          <a:p>
            <a:pPr indent="-310896" lvl="1" marL="742950" rtl="0" algn="l">
              <a:lnSpc>
                <a:spcPct val="90000"/>
              </a:lnSpc>
              <a:spcBef>
                <a:spcPts val="1000"/>
              </a:spcBef>
              <a:spcAft>
                <a:spcPts val="0"/>
              </a:spcAft>
              <a:buClr>
                <a:srgbClr val="A5300F"/>
              </a:buClr>
              <a:buSzPts val="1580"/>
              <a:buFont typeface="Garamond"/>
              <a:buChar char="►"/>
            </a:pPr>
            <a:r>
              <a:rPr lang="en-US" sz="1900">
                <a:solidFill>
                  <a:srgbClr val="3F3F3F"/>
                </a:solidFill>
              </a:rPr>
              <a:t>White Supremacist Acculturation</a:t>
            </a:r>
            <a:endParaRPr sz="1900">
              <a:solidFill>
                <a:srgbClr val="3F3F3F"/>
              </a:solidFill>
            </a:endParaRPr>
          </a:p>
          <a:p>
            <a:pPr indent="-310896" lvl="1" marL="742950" rtl="0" algn="l">
              <a:lnSpc>
                <a:spcPct val="90000"/>
              </a:lnSpc>
              <a:spcBef>
                <a:spcPts val="1000"/>
              </a:spcBef>
              <a:spcAft>
                <a:spcPts val="0"/>
              </a:spcAft>
              <a:buClr>
                <a:srgbClr val="A5300F"/>
              </a:buClr>
              <a:buSzPts val="1580"/>
              <a:buFont typeface="Garamond"/>
              <a:buChar char="►"/>
            </a:pPr>
            <a:r>
              <a:rPr lang="en-US" sz="1900">
                <a:solidFill>
                  <a:srgbClr val="3F3F3F"/>
                </a:solidFill>
              </a:rPr>
              <a:t>White Empathy, White Guilt, White Fear*, White Fragility</a:t>
            </a:r>
            <a:endParaRPr sz="1900">
              <a:solidFill>
                <a:srgbClr val="3F3F3F"/>
              </a:solidFill>
            </a:endParaRPr>
          </a:p>
          <a:p>
            <a:pPr indent="0" lvl="1" marL="457200" rtl="0" algn="l">
              <a:lnSpc>
                <a:spcPct val="90000"/>
              </a:lnSpc>
              <a:spcBef>
                <a:spcPts val="1000"/>
              </a:spcBef>
              <a:spcAft>
                <a:spcPts val="0"/>
              </a:spcAft>
              <a:buSzPts val="2160"/>
              <a:buNone/>
            </a:pPr>
            <a:r>
              <a:rPr lang="en-US" sz="1900">
                <a:solidFill>
                  <a:srgbClr val="3F3F3F"/>
                </a:solidFill>
              </a:rPr>
              <a:t>*Spanierman, L. B., Todd, N. R., &amp; Anderson, C. J. (2009). Psychosocial costs of racism to Whites: Understanding patterns among university students. Journal of counseling psychology, 56(2), 239–252. https://doi.org/10.1037/a0015432</a:t>
            </a:r>
            <a:endParaRPr sz="3100"/>
          </a:p>
        </p:txBody>
      </p:sp>
      <p:sp>
        <p:nvSpPr>
          <p:cNvPr id="270" name="Google Shape;270;g22d7ef33bc2_0_248"/>
          <p:cNvSpPr txBox="1"/>
          <p:nvPr>
            <p:ph idx="2" type="body"/>
          </p:nvPr>
        </p:nvSpPr>
        <p:spPr>
          <a:xfrm>
            <a:off x="4648200" y="1600201"/>
            <a:ext cx="4038600" cy="4526100"/>
          </a:xfrm>
          <a:prstGeom prst="rect">
            <a:avLst/>
          </a:prstGeom>
          <a:noFill/>
          <a:ln>
            <a:noFill/>
          </a:ln>
        </p:spPr>
        <p:txBody>
          <a:bodyPr anchorCtr="0" anchor="t" bIns="45700" lIns="54850" spcFirstLastPara="1" rIns="91425" wrap="square" tIns="91425">
            <a:noAutofit/>
          </a:bodyPr>
          <a:lstStyle/>
          <a:p>
            <a:pPr indent="-342900" lvl="0" marL="342900" rtl="0" algn="l">
              <a:lnSpc>
                <a:spcPct val="100000"/>
              </a:lnSpc>
              <a:spcBef>
                <a:spcPts val="0"/>
              </a:spcBef>
              <a:spcAft>
                <a:spcPts val="0"/>
              </a:spcAft>
              <a:buClr>
                <a:srgbClr val="A5300F"/>
              </a:buClr>
              <a:buSzPts val="1740"/>
              <a:buFont typeface="Garamond"/>
              <a:buChar char="►"/>
            </a:pPr>
            <a:r>
              <a:rPr lang="en-US" sz="2100">
                <a:solidFill>
                  <a:srgbClr val="3F3F3F"/>
                </a:solidFill>
              </a:rPr>
              <a:t>On BIPOC Peoples</a:t>
            </a:r>
            <a:endParaRPr sz="2100">
              <a:solidFill>
                <a:srgbClr val="3F3F3F"/>
              </a:solidFill>
            </a:endParaRPr>
          </a:p>
          <a:p>
            <a:pPr indent="-310896" lvl="1" marL="742950" rtl="0" algn="l">
              <a:lnSpc>
                <a:spcPct val="100000"/>
              </a:lnSpc>
              <a:spcBef>
                <a:spcPts val="1000"/>
              </a:spcBef>
              <a:spcAft>
                <a:spcPts val="0"/>
              </a:spcAft>
              <a:buClr>
                <a:srgbClr val="A5300F"/>
              </a:buClr>
              <a:buSzPts val="1580"/>
              <a:buFont typeface="Garamond"/>
              <a:buChar char="►"/>
            </a:pPr>
            <a:r>
              <a:rPr lang="en-US" sz="1900">
                <a:solidFill>
                  <a:srgbClr val="3F3F3F"/>
                </a:solidFill>
              </a:rPr>
              <a:t>Historical Legacy of Economic Displacement</a:t>
            </a:r>
            <a:endParaRPr sz="1900">
              <a:solidFill>
                <a:srgbClr val="3F3F3F"/>
              </a:solidFill>
            </a:endParaRPr>
          </a:p>
          <a:p>
            <a:pPr indent="-310896" lvl="1" marL="742950" rtl="0" algn="l">
              <a:lnSpc>
                <a:spcPct val="100000"/>
              </a:lnSpc>
              <a:spcBef>
                <a:spcPts val="1000"/>
              </a:spcBef>
              <a:spcAft>
                <a:spcPts val="0"/>
              </a:spcAft>
              <a:buClr>
                <a:srgbClr val="A5300F"/>
              </a:buClr>
              <a:buSzPts val="1580"/>
              <a:buFont typeface="Garamond"/>
              <a:buChar char="►"/>
            </a:pPr>
            <a:r>
              <a:rPr lang="en-US" sz="1900">
                <a:solidFill>
                  <a:srgbClr val="3F3F3F"/>
                </a:solidFill>
              </a:rPr>
              <a:t>Intergenerational Trauma</a:t>
            </a:r>
            <a:endParaRPr sz="1900">
              <a:solidFill>
                <a:srgbClr val="3F3F3F"/>
              </a:solidFill>
            </a:endParaRPr>
          </a:p>
          <a:p>
            <a:pPr indent="-310896" lvl="1" marL="742950" rtl="0" algn="l">
              <a:lnSpc>
                <a:spcPct val="100000"/>
              </a:lnSpc>
              <a:spcBef>
                <a:spcPts val="1000"/>
              </a:spcBef>
              <a:spcAft>
                <a:spcPts val="0"/>
              </a:spcAft>
              <a:buClr>
                <a:srgbClr val="A5300F"/>
              </a:buClr>
              <a:buSzPts val="1580"/>
              <a:buFont typeface="Garamond"/>
              <a:buChar char="►"/>
            </a:pPr>
            <a:r>
              <a:rPr lang="en-US" sz="1900">
                <a:solidFill>
                  <a:srgbClr val="3F3F3F"/>
                </a:solidFill>
              </a:rPr>
              <a:t>Post Traumatic Slave Syndrome**</a:t>
            </a:r>
            <a:endParaRPr sz="1900">
              <a:solidFill>
                <a:srgbClr val="3F3F3F"/>
              </a:solidFill>
            </a:endParaRPr>
          </a:p>
          <a:p>
            <a:pPr indent="0" lvl="1" marL="457200" rtl="0" algn="l">
              <a:lnSpc>
                <a:spcPct val="100000"/>
              </a:lnSpc>
              <a:spcBef>
                <a:spcPts val="1000"/>
              </a:spcBef>
              <a:spcAft>
                <a:spcPts val="0"/>
              </a:spcAft>
              <a:buClr>
                <a:schemeClr val="dk1"/>
              </a:buClr>
              <a:buSzPts val="1280"/>
              <a:buFont typeface="Arial"/>
              <a:buNone/>
            </a:pPr>
            <a:r>
              <a:rPr lang="en-US" sz="1900">
                <a:solidFill>
                  <a:srgbClr val="3F3F3F"/>
                </a:solidFill>
              </a:rPr>
              <a:t>**Leary, J. (2017). Post traumatic slave syndrome : America's legacy of enduring injury and healing (Newly revised and updated ed.). Portland, Oregon]: Joy DeGruy Publications.	</a:t>
            </a:r>
            <a:endParaRPr sz="1900">
              <a:solidFill>
                <a:srgbClr val="3F3F3F"/>
              </a:solidFill>
            </a:endParaRPr>
          </a:p>
          <a:p>
            <a:pPr indent="0" lvl="0" marL="0" rtl="0" algn="l">
              <a:lnSpc>
                <a:spcPct val="100000"/>
              </a:lnSpc>
              <a:spcBef>
                <a:spcPts val="0"/>
              </a:spcBef>
              <a:spcAft>
                <a:spcPts val="0"/>
              </a:spcAft>
              <a:buSzPts val="2240"/>
              <a:buNone/>
            </a:pPr>
            <a:r>
              <a:t/>
            </a:r>
            <a:endParaRPr sz="31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2184f775a46_1_87"/>
          <p:cNvSpPr txBox="1"/>
          <p:nvPr>
            <p:ph type="title"/>
          </p:nvPr>
        </p:nvSpPr>
        <p:spPr>
          <a:xfrm>
            <a:off x="457200" y="152400"/>
            <a:ext cx="8229600" cy="1251000"/>
          </a:xfrm>
          <a:prstGeom prst="rect">
            <a:avLst/>
          </a:prstGeom>
        </p:spPr>
        <p:txBody>
          <a:bodyPr anchorCtr="0" anchor="ctr" bIns="45700" lIns="91425" spcFirstLastPara="1" rIns="45700" wrap="square" tIns="45700">
            <a:normAutofit/>
          </a:bodyPr>
          <a:lstStyle/>
          <a:p>
            <a:pPr indent="0" lvl="0" marL="0" rtl="0" algn="l">
              <a:spcBef>
                <a:spcPts val="0"/>
              </a:spcBef>
              <a:spcAft>
                <a:spcPts val="0"/>
              </a:spcAft>
              <a:buNone/>
            </a:pPr>
            <a:r>
              <a:rPr lang="en-US"/>
              <a:t>White Supremacist Acculturation</a:t>
            </a:r>
            <a:endParaRPr/>
          </a:p>
        </p:txBody>
      </p:sp>
      <p:sp>
        <p:nvSpPr>
          <p:cNvPr id="277" name="Google Shape;277;g2184f775a46_1_87"/>
          <p:cNvSpPr txBox="1"/>
          <p:nvPr>
            <p:ph idx="1" type="body"/>
          </p:nvPr>
        </p:nvSpPr>
        <p:spPr>
          <a:xfrm>
            <a:off x="457200" y="1775193"/>
            <a:ext cx="8229600" cy="4625700"/>
          </a:xfrm>
          <a:prstGeom prst="rect">
            <a:avLst/>
          </a:prstGeom>
        </p:spPr>
        <p:txBody>
          <a:bodyPr anchorCtr="0" anchor="t" bIns="45700" lIns="54850" spcFirstLastPara="1" rIns="91425" wrap="square" tIns="91425">
            <a:normAutofit/>
          </a:bodyPr>
          <a:lstStyle/>
          <a:p>
            <a:pPr indent="-393700" lvl="0" marL="457200" rtl="0" algn="l">
              <a:spcBef>
                <a:spcPts val="0"/>
              </a:spcBef>
              <a:spcAft>
                <a:spcPts val="0"/>
              </a:spcAft>
              <a:buSzPts val="2600"/>
              <a:buChar char="◼"/>
            </a:pPr>
            <a:r>
              <a:rPr lang="en-US" sz="2600"/>
              <a:t>White therapists almost always suffer from “the disadvantage of privilege”</a:t>
            </a:r>
            <a:endParaRPr sz="2600"/>
          </a:p>
          <a:p>
            <a:pPr indent="-393700" lvl="0" marL="457200" rtl="0" algn="l">
              <a:spcBef>
                <a:spcPts val="0"/>
              </a:spcBef>
              <a:spcAft>
                <a:spcPts val="0"/>
              </a:spcAft>
              <a:buSzPts val="2600"/>
              <a:buChar char="◼"/>
            </a:pPr>
            <a:r>
              <a:rPr lang="en-US" sz="2600"/>
              <a:t>They will “embody” the colonial and racist structures that harmed and continue to threaten their Black clients</a:t>
            </a:r>
            <a:endParaRPr sz="2600"/>
          </a:p>
          <a:p>
            <a:pPr indent="-393700" lvl="0" marL="457200" rtl="0" algn="l">
              <a:spcBef>
                <a:spcPts val="0"/>
              </a:spcBef>
              <a:spcAft>
                <a:spcPts val="0"/>
              </a:spcAft>
              <a:buSzPts val="2600"/>
              <a:buChar char="◼"/>
            </a:pPr>
            <a:r>
              <a:rPr lang="en-US" sz="2600"/>
              <a:t>Limited understanding and the perpetration of microaggressions* are almost certain</a:t>
            </a:r>
            <a:endParaRPr sz="2600"/>
          </a:p>
          <a:p>
            <a:pPr indent="-393700" lvl="0" marL="457200" rtl="0" algn="l">
              <a:spcBef>
                <a:spcPts val="0"/>
              </a:spcBef>
              <a:spcAft>
                <a:spcPts val="0"/>
              </a:spcAft>
              <a:buSzPts val="2600"/>
              <a:buChar char="◼"/>
            </a:pPr>
            <a:r>
              <a:rPr b="1" lang="en-US" sz="2600"/>
              <a:t>Making race transparent and seeking competent consultation will help to mitigate this problem</a:t>
            </a:r>
            <a:endParaRPr b="1" sz="26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2184f775a46_1_94"/>
          <p:cNvSpPr txBox="1"/>
          <p:nvPr>
            <p:ph type="title"/>
          </p:nvPr>
        </p:nvSpPr>
        <p:spPr>
          <a:xfrm>
            <a:off x="457200" y="152400"/>
            <a:ext cx="8229600" cy="1251000"/>
          </a:xfrm>
          <a:prstGeom prst="rect">
            <a:avLst/>
          </a:prstGeom>
        </p:spPr>
        <p:txBody>
          <a:bodyPr anchorCtr="0" anchor="ctr" bIns="45700" lIns="91425" spcFirstLastPara="1" rIns="45700" wrap="square" tIns="45700">
            <a:normAutofit/>
          </a:bodyPr>
          <a:lstStyle/>
          <a:p>
            <a:pPr indent="0" lvl="0" marL="0" rtl="0" algn="l">
              <a:spcBef>
                <a:spcPts val="0"/>
              </a:spcBef>
              <a:spcAft>
                <a:spcPts val="0"/>
              </a:spcAft>
              <a:buNone/>
            </a:pPr>
            <a:r>
              <a:rPr lang="en-US"/>
              <a:t>Microaggression</a:t>
            </a:r>
            <a:endParaRPr/>
          </a:p>
        </p:txBody>
      </p:sp>
      <p:sp>
        <p:nvSpPr>
          <p:cNvPr id="284" name="Google Shape;284;g2184f775a46_1_94"/>
          <p:cNvSpPr txBox="1"/>
          <p:nvPr>
            <p:ph idx="1" type="body"/>
          </p:nvPr>
        </p:nvSpPr>
        <p:spPr>
          <a:xfrm>
            <a:off x="457200" y="1775193"/>
            <a:ext cx="8229600" cy="4625700"/>
          </a:xfrm>
          <a:prstGeom prst="rect">
            <a:avLst/>
          </a:prstGeom>
        </p:spPr>
        <p:txBody>
          <a:bodyPr anchorCtr="0" anchor="t" bIns="45700" lIns="54850" spcFirstLastPara="1" rIns="91425" wrap="square" tIns="91425">
            <a:normAutofit/>
          </a:bodyPr>
          <a:lstStyle/>
          <a:p>
            <a:pPr indent="-393700" lvl="0" marL="457200" rtl="0" algn="l">
              <a:spcBef>
                <a:spcPts val="0"/>
              </a:spcBef>
              <a:spcAft>
                <a:spcPts val="0"/>
              </a:spcAft>
              <a:buSzPts val="2600"/>
              <a:buChar char="◼"/>
            </a:pPr>
            <a:r>
              <a:rPr lang="en-US" sz="2600"/>
              <a:t>A microaggression is any comment or gesture that has an “othering” or minimizing affect on a person who has experienced historical marginalization.  Such comments may highlight or suggest that a person doesn’t belong; is different or odd; suggests that their experience with discrimination is imaginary or exaggerated; or offers a “false equivalency”.</a:t>
            </a:r>
            <a:endParaRPr sz="2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g2185cf41336_0_0"/>
          <p:cNvPicPr preferRelativeResize="0"/>
          <p:nvPr/>
        </p:nvPicPr>
        <p:blipFill>
          <a:blip r:embed="rId3">
            <a:alphaModFix/>
          </a:blip>
          <a:stretch>
            <a:fillRect/>
          </a:stretch>
        </p:blipFill>
        <p:spPr>
          <a:xfrm>
            <a:off x="297950" y="86900"/>
            <a:ext cx="8478950" cy="66866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0"/>
          <p:cNvSpPr txBox="1"/>
          <p:nvPr>
            <p:ph idx="1" type="body"/>
          </p:nvPr>
        </p:nvSpPr>
        <p:spPr>
          <a:xfrm>
            <a:off x="457200" y="1752600"/>
            <a:ext cx="8229600" cy="4267199"/>
          </a:xfrm>
          <a:prstGeom prst="rect">
            <a:avLst/>
          </a:prstGeom>
          <a:noFill/>
          <a:ln>
            <a:noFill/>
          </a:ln>
        </p:spPr>
        <p:txBody>
          <a:bodyPr anchorCtr="0" anchor="t" bIns="45700" lIns="54850" spcFirstLastPara="1" rIns="91425" wrap="square" tIns="91425">
            <a:normAutofit/>
          </a:bodyPr>
          <a:lstStyle/>
          <a:p>
            <a:pPr indent="-310642" lvl="0" marL="329184" rtl="0" algn="l">
              <a:lnSpc>
                <a:spcPct val="100000"/>
              </a:lnSpc>
              <a:spcBef>
                <a:spcPts val="0"/>
              </a:spcBef>
              <a:spcAft>
                <a:spcPts val="0"/>
              </a:spcAft>
              <a:buSzPts val="2600"/>
              <a:buChar char="◼"/>
            </a:pPr>
            <a:r>
              <a:rPr lang="en-US"/>
              <a:t>Take race identifying information at intake</a:t>
            </a:r>
            <a:endParaRPr/>
          </a:p>
          <a:p>
            <a:pPr indent="-310642" lvl="0" marL="329184" rtl="0" algn="l">
              <a:lnSpc>
                <a:spcPct val="100000"/>
              </a:lnSpc>
              <a:spcBef>
                <a:spcPts val="0"/>
              </a:spcBef>
              <a:spcAft>
                <a:spcPts val="0"/>
              </a:spcAft>
              <a:buSzPts val="2600"/>
              <a:buChar char="◼"/>
            </a:pPr>
            <a:r>
              <a:rPr lang="en-US"/>
              <a:t>Address the racial location of the therapist in the first session</a:t>
            </a:r>
            <a:endParaRPr/>
          </a:p>
          <a:p>
            <a:pPr indent="-310642" lvl="0" marL="329184" rtl="0" algn="l">
              <a:lnSpc>
                <a:spcPct val="100000"/>
              </a:lnSpc>
              <a:spcBef>
                <a:spcPts val="0"/>
              </a:spcBef>
              <a:spcAft>
                <a:spcPts val="0"/>
              </a:spcAft>
              <a:buSzPts val="2600"/>
              <a:buChar char="◼"/>
            </a:pPr>
            <a:r>
              <a:rPr lang="en-US"/>
              <a:t>Explain relevance of race in treatment across the CFI domains and beyond</a:t>
            </a:r>
            <a:endParaRPr/>
          </a:p>
          <a:p>
            <a:pPr indent="-310642" lvl="0" marL="329184" rtl="0" algn="l">
              <a:lnSpc>
                <a:spcPct val="100000"/>
              </a:lnSpc>
              <a:spcBef>
                <a:spcPts val="0"/>
              </a:spcBef>
              <a:spcAft>
                <a:spcPts val="0"/>
              </a:spcAft>
              <a:buSzPts val="2600"/>
              <a:buChar char="◼"/>
            </a:pPr>
            <a:r>
              <a:rPr lang="en-US"/>
              <a:t>Acknowledge the living legacy of </a:t>
            </a:r>
            <a:r>
              <a:rPr lang="en-US"/>
              <a:t>colonialism</a:t>
            </a:r>
            <a:endParaRPr/>
          </a:p>
          <a:p>
            <a:pPr indent="-310642" lvl="0" marL="329184" rtl="0" algn="l">
              <a:lnSpc>
                <a:spcPct val="100000"/>
              </a:lnSpc>
              <a:spcBef>
                <a:spcPts val="0"/>
              </a:spcBef>
              <a:spcAft>
                <a:spcPts val="0"/>
              </a:spcAft>
              <a:buSzPts val="2600"/>
              <a:buChar char="◼"/>
            </a:pPr>
            <a:r>
              <a:rPr lang="en-US"/>
              <a:t>Screen for Black male sexual victimization</a:t>
            </a:r>
            <a:endParaRPr/>
          </a:p>
          <a:p>
            <a:pPr indent="-310642" lvl="0" marL="329184" rtl="0" algn="l">
              <a:lnSpc>
                <a:spcPct val="100000"/>
              </a:lnSpc>
              <a:spcBef>
                <a:spcPts val="0"/>
              </a:spcBef>
              <a:spcAft>
                <a:spcPts val="0"/>
              </a:spcAft>
              <a:buSzPts val="2600"/>
              <a:buChar char="◼"/>
            </a:pPr>
            <a:r>
              <a:rPr lang="en-US"/>
              <a:t>Promote deeper, healthy racial affiliation and identification</a:t>
            </a:r>
            <a:endParaRPr/>
          </a:p>
          <a:p>
            <a:pPr indent="-310642" lvl="0" marL="329184" rtl="0" algn="l">
              <a:lnSpc>
                <a:spcPct val="100000"/>
              </a:lnSpc>
              <a:spcBef>
                <a:spcPts val="0"/>
              </a:spcBef>
              <a:spcAft>
                <a:spcPts val="0"/>
              </a:spcAft>
              <a:buSzPts val="2600"/>
              <a:buChar char="◼"/>
            </a:pPr>
            <a:r>
              <a:rPr lang="en-US"/>
              <a:t>In the absence of same-race-role models the therapist may need to serve as healthy identity development mentor</a:t>
            </a:r>
            <a:endParaRPr/>
          </a:p>
        </p:txBody>
      </p:sp>
      <p:sp>
        <p:nvSpPr>
          <p:cNvPr id="290" name="Google Shape;290;p30"/>
          <p:cNvSpPr txBox="1"/>
          <p:nvPr>
            <p:ph type="title"/>
          </p:nvPr>
        </p:nvSpPr>
        <p:spPr>
          <a:xfrm>
            <a:off x="457200" y="152400"/>
            <a:ext cx="8229600" cy="1251062"/>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Clr>
                <a:srgbClr val="FFC700"/>
              </a:buClr>
              <a:buSzPts val="3300"/>
              <a:buFont typeface="Garamond"/>
              <a:buNone/>
            </a:pPr>
            <a:r>
              <a:rPr lang="en-US"/>
              <a:t>Addressing Race in Therapy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2184f775a46_1_41"/>
          <p:cNvSpPr txBox="1"/>
          <p:nvPr>
            <p:ph type="title"/>
          </p:nvPr>
        </p:nvSpPr>
        <p:spPr>
          <a:xfrm>
            <a:off x="457200" y="152400"/>
            <a:ext cx="8229600" cy="1251000"/>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SzPts val="3375"/>
              <a:buNone/>
            </a:pPr>
            <a:r>
              <a:rPr lang="en-US"/>
              <a:t>Racial Identity Development </a:t>
            </a:r>
            <a:r>
              <a:rPr lang="en-US" sz="1400"/>
              <a:t>(Wright, 2003)</a:t>
            </a:r>
            <a:endParaRPr sz="1400"/>
          </a:p>
        </p:txBody>
      </p:sp>
      <p:graphicFrame>
        <p:nvGraphicFramePr>
          <p:cNvPr id="296" name="Google Shape;296;g2184f775a46_1_41"/>
          <p:cNvGraphicFramePr/>
          <p:nvPr/>
        </p:nvGraphicFramePr>
        <p:xfrm>
          <a:off x="457200" y="1700808"/>
          <a:ext cx="3000000" cy="3000000"/>
        </p:xfrm>
        <a:graphic>
          <a:graphicData uri="http://schemas.openxmlformats.org/drawingml/2006/table">
            <a:tbl>
              <a:tblPr>
                <a:noFill/>
                <a:tableStyleId>{D1DB9DEF-B5E9-449A-8E5C-E8027D0055DE}</a:tableStyleId>
              </a:tblPr>
              <a:tblGrid>
                <a:gridCol w="1287550"/>
                <a:gridCol w="796200"/>
                <a:gridCol w="1966300"/>
                <a:gridCol w="1966300"/>
                <a:gridCol w="2213275"/>
              </a:tblGrid>
              <a:tr h="661025">
                <a:tc>
                  <a:txBody>
                    <a:bodyPr/>
                    <a:lstStyle/>
                    <a:p>
                      <a:pPr indent="0" lvl="0" marL="68580" marR="0" rtl="0" algn="l">
                        <a:lnSpc>
                          <a:spcPct val="100000"/>
                        </a:lnSpc>
                        <a:spcBef>
                          <a:spcPts val="0"/>
                        </a:spcBef>
                        <a:spcAft>
                          <a:spcPts val="0"/>
                        </a:spcAft>
                        <a:buNone/>
                      </a:pPr>
                      <a:r>
                        <a:rPr lang="en-US" sz="1600" u="none" cap="none" strike="noStrike"/>
                        <a:t>Stage</a:t>
                      </a:r>
                      <a:endParaRPr sz="1600" u="none" cap="none" strike="noStrike">
                        <a:latin typeface="Times New Roman"/>
                        <a:ea typeface="Times New Roman"/>
                        <a:cs typeface="Times New Roman"/>
                        <a:sym typeface="Times New Roman"/>
                      </a:endParaRPr>
                    </a:p>
                  </a:txBody>
                  <a:tcPr marT="0" marB="0" marR="0" marL="0">
                    <a:solidFill>
                      <a:srgbClr val="FFD05D"/>
                    </a:solidFill>
                  </a:tcPr>
                </a:tc>
                <a:tc>
                  <a:txBody>
                    <a:bodyPr/>
                    <a:lstStyle/>
                    <a:p>
                      <a:pPr indent="0" lvl="0" marL="22860" marR="0" rtl="0" algn="l">
                        <a:lnSpc>
                          <a:spcPct val="100000"/>
                        </a:lnSpc>
                        <a:spcBef>
                          <a:spcPts val="0"/>
                        </a:spcBef>
                        <a:spcAft>
                          <a:spcPts val="0"/>
                        </a:spcAft>
                        <a:buNone/>
                      </a:pPr>
                      <a:r>
                        <a:rPr lang="en-US" sz="1600" u="none" cap="none" strike="noStrike"/>
                        <a:t>Age</a:t>
                      </a:r>
                      <a:endParaRPr sz="1600" u="none" cap="none" strike="noStrike">
                        <a:latin typeface="Times New Roman"/>
                        <a:ea typeface="Times New Roman"/>
                        <a:cs typeface="Times New Roman"/>
                        <a:sym typeface="Times New Roman"/>
                      </a:endParaRPr>
                    </a:p>
                  </a:txBody>
                  <a:tcPr marT="0" marB="0" marR="0" marL="0">
                    <a:solidFill>
                      <a:srgbClr val="FFC000"/>
                    </a:solidFill>
                  </a:tcPr>
                </a:tc>
                <a:tc>
                  <a:txBody>
                    <a:bodyPr/>
                    <a:lstStyle/>
                    <a:p>
                      <a:pPr indent="0" lvl="0" marL="68580" marR="0" rtl="0" algn="l">
                        <a:lnSpc>
                          <a:spcPct val="100000"/>
                        </a:lnSpc>
                        <a:spcBef>
                          <a:spcPts val="0"/>
                        </a:spcBef>
                        <a:spcAft>
                          <a:spcPts val="0"/>
                        </a:spcAft>
                        <a:buNone/>
                      </a:pPr>
                      <a:r>
                        <a:rPr lang="en-US" sz="1600" u="none" cap="none" strike="noStrike"/>
                        <a:t>Critical Issue</a:t>
                      </a:r>
                      <a:endParaRPr sz="1600" u="none" cap="none" strike="noStrike">
                        <a:latin typeface="Times New Roman"/>
                        <a:ea typeface="Times New Roman"/>
                        <a:cs typeface="Times New Roman"/>
                        <a:sym typeface="Times New Roman"/>
                      </a:endParaRPr>
                    </a:p>
                  </a:txBody>
                  <a:tcPr marT="0" marB="0" marR="0" marL="0">
                    <a:solidFill>
                      <a:srgbClr val="FFC000"/>
                    </a:solidFill>
                  </a:tcPr>
                </a:tc>
                <a:tc>
                  <a:txBody>
                    <a:bodyPr/>
                    <a:lstStyle/>
                    <a:p>
                      <a:pPr indent="0" lvl="0" marL="68580" marR="0" rtl="0" algn="l">
                        <a:lnSpc>
                          <a:spcPct val="100000"/>
                        </a:lnSpc>
                        <a:spcBef>
                          <a:spcPts val="0"/>
                        </a:spcBef>
                        <a:spcAft>
                          <a:spcPts val="0"/>
                        </a:spcAft>
                        <a:buNone/>
                      </a:pPr>
                      <a:r>
                        <a:rPr lang="en-US" sz="1600" u="none" cap="none" strike="noStrike"/>
                        <a:t>Process for</a:t>
                      </a:r>
                      <a:endParaRPr sz="1600" u="none" cap="none" strike="noStrike"/>
                    </a:p>
                    <a:p>
                      <a:pPr indent="0" lvl="0" marL="68580" marR="0" rtl="0" algn="l">
                        <a:lnSpc>
                          <a:spcPct val="100000"/>
                        </a:lnSpc>
                        <a:spcBef>
                          <a:spcPts val="0"/>
                        </a:spcBef>
                        <a:spcAft>
                          <a:spcPts val="0"/>
                        </a:spcAft>
                        <a:buNone/>
                      </a:pPr>
                      <a:r>
                        <a:rPr lang="en-US" sz="1600" u="none" cap="none" strike="noStrike"/>
                        <a:t>Resolution</a:t>
                      </a:r>
                      <a:endParaRPr sz="1600" u="none" cap="none" strike="noStrike">
                        <a:latin typeface="Times New Roman"/>
                        <a:ea typeface="Times New Roman"/>
                        <a:cs typeface="Times New Roman"/>
                        <a:sym typeface="Times New Roman"/>
                      </a:endParaRPr>
                    </a:p>
                  </a:txBody>
                  <a:tcPr marT="0" marB="0" marR="0" marL="0">
                    <a:solidFill>
                      <a:srgbClr val="FFC000"/>
                    </a:solidFill>
                  </a:tcPr>
                </a:tc>
                <a:tc>
                  <a:txBody>
                    <a:bodyPr/>
                    <a:lstStyle/>
                    <a:p>
                      <a:pPr indent="0" lvl="0" marL="45720" marR="0" rtl="0" algn="l">
                        <a:lnSpc>
                          <a:spcPct val="100000"/>
                        </a:lnSpc>
                        <a:spcBef>
                          <a:spcPts val="0"/>
                        </a:spcBef>
                        <a:spcAft>
                          <a:spcPts val="0"/>
                        </a:spcAft>
                        <a:buNone/>
                      </a:pPr>
                      <a:r>
                        <a:rPr lang="en-US" sz="1600" u="none" cap="none" strike="noStrike"/>
                        <a:t>Significant</a:t>
                      </a:r>
                      <a:endParaRPr sz="1600" u="none" cap="none" strike="noStrike"/>
                    </a:p>
                    <a:p>
                      <a:pPr indent="0" lvl="0" marL="45720" marR="0" rtl="0" algn="l">
                        <a:lnSpc>
                          <a:spcPct val="100000"/>
                        </a:lnSpc>
                        <a:spcBef>
                          <a:spcPts val="0"/>
                        </a:spcBef>
                        <a:spcAft>
                          <a:spcPts val="0"/>
                        </a:spcAft>
                        <a:buNone/>
                      </a:pPr>
                      <a:r>
                        <a:rPr lang="en-US" sz="1600" u="none" cap="none" strike="noStrike"/>
                        <a:t>Relationship(s) &amp; Resources</a:t>
                      </a:r>
                      <a:endParaRPr sz="1600" u="none" cap="none" strike="noStrike">
                        <a:latin typeface="Times New Roman"/>
                        <a:ea typeface="Times New Roman"/>
                        <a:cs typeface="Times New Roman"/>
                        <a:sym typeface="Times New Roman"/>
                      </a:endParaRPr>
                    </a:p>
                  </a:txBody>
                  <a:tcPr marT="0" marB="0" marR="0" marL="0">
                    <a:solidFill>
                      <a:srgbClr val="FFC000"/>
                    </a:solidFill>
                  </a:tcPr>
                </a:tc>
              </a:tr>
              <a:tr h="638175">
                <a:tc>
                  <a:txBody>
                    <a:bodyPr/>
                    <a:lstStyle/>
                    <a:p>
                      <a:pPr indent="0" lvl="0" marL="68580" marR="0" rtl="0" algn="l">
                        <a:lnSpc>
                          <a:spcPct val="100000"/>
                        </a:lnSpc>
                        <a:spcBef>
                          <a:spcPts val="0"/>
                        </a:spcBef>
                        <a:spcAft>
                          <a:spcPts val="0"/>
                        </a:spcAft>
                        <a:buNone/>
                      </a:pPr>
                      <a:r>
                        <a:rPr lang="en-US" sz="1600" u="none" cap="none" strike="noStrike"/>
                        <a:t>Pre-school</a:t>
                      </a:r>
                      <a:endParaRPr sz="1600" u="none" cap="none" strike="noStrike">
                        <a:latin typeface="Times New Roman"/>
                        <a:ea typeface="Times New Roman"/>
                        <a:cs typeface="Times New Roman"/>
                        <a:sym typeface="Times New Roman"/>
                      </a:endParaRPr>
                    </a:p>
                  </a:txBody>
                  <a:tcPr marT="0" marB="0" marR="0" marL="0">
                    <a:solidFill>
                      <a:srgbClr val="FFD05D"/>
                    </a:solidFill>
                  </a:tcPr>
                </a:tc>
                <a:tc>
                  <a:txBody>
                    <a:bodyPr/>
                    <a:lstStyle/>
                    <a:p>
                      <a:pPr indent="0" lvl="0" marL="0" marR="0" rtl="0" algn="ctr">
                        <a:lnSpc>
                          <a:spcPct val="100000"/>
                        </a:lnSpc>
                        <a:spcBef>
                          <a:spcPts val="0"/>
                        </a:spcBef>
                        <a:spcAft>
                          <a:spcPts val="0"/>
                        </a:spcAft>
                        <a:buNone/>
                      </a:pPr>
                      <a:r>
                        <a:rPr lang="en-US" sz="1600" u="none" cap="none" strike="noStrike"/>
                        <a:t>0-5yrs</a:t>
                      </a:r>
                      <a:endParaRPr sz="1600" u="none" cap="none" strike="noStrike">
                        <a:latin typeface="Times New Roman"/>
                        <a:ea typeface="Times New Roman"/>
                        <a:cs typeface="Times New Roman"/>
                        <a:sym typeface="Times New Roman"/>
                      </a:endParaRPr>
                    </a:p>
                  </a:txBody>
                  <a:tcPr marT="0" marB="0" marR="0" marL="0"/>
                </a:tc>
                <a:tc>
                  <a:txBody>
                    <a:bodyPr/>
                    <a:lstStyle/>
                    <a:p>
                      <a:pPr indent="0" lvl="0" marL="68580" marR="0" rtl="0" algn="l">
                        <a:lnSpc>
                          <a:spcPct val="100000"/>
                        </a:lnSpc>
                        <a:spcBef>
                          <a:spcPts val="0"/>
                        </a:spcBef>
                        <a:spcAft>
                          <a:spcPts val="0"/>
                        </a:spcAft>
                        <a:buNone/>
                      </a:pPr>
                      <a:r>
                        <a:rPr lang="en-US" sz="1600" u="none" cap="none" strike="noStrike"/>
                        <a:t>comfort with visible</a:t>
                      </a:r>
                      <a:endParaRPr sz="1600" u="none" cap="none" strike="noStrike"/>
                    </a:p>
                    <a:p>
                      <a:pPr indent="0" lvl="0" marL="68580" marR="0" rtl="0" algn="l">
                        <a:lnSpc>
                          <a:spcPct val="100000"/>
                        </a:lnSpc>
                        <a:spcBef>
                          <a:spcPts val="0"/>
                        </a:spcBef>
                        <a:spcAft>
                          <a:spcPts val="0"/>
                        </a:spcAft>
                        <a:buNone/>
                      </a:pPr>
                      <a:r>
                        <a:rPr lang="en-US" sz="1600" u="none" cap="none" strike="noStrike"/>
                        <a:t>racial differences</a:t>
                      </a:r>
                      <a:endParaRPr sz="1600" u="none" cap="none" strike="noStrike">
                        <a:latin typeface="Times New Roman"/>
                        <a:ea typeface="Times New Roman"/>
                        <a:cs typeface="Times New Roman"/>
                        <a:sym typeface="Times New Roman"/>
                      </a:endParaRPr>
                    </a:p>
                  </a:txBody>
                  <a:tcPr marT="0" marB="0" marR="0" marL="0"/>
                </a:tc>
                <a:tc>
                  <a:txBody>
                    <a:bodyPr/>
                    <a:lstStyle/>
                    <a:p>
                      <a:pPr indent="0" lvl="0" marL="68580" marR="0" rtl="0" algn="l">
                        <a:lnSpc>
                          <a:spcPct val="100000"/>
                        </a:lnSpc>
                        <a:spcBef>
                          <a:spcPts val="0"/>
                        </a:spcBef>
                        <a:spcAft>
                          <a:spcPts val="0"/>
                        </a:spcAft>
                        <a:buNone/>
                      </a:pPr>
                      <a:r>
                        <a:rPr lang="en-US" sz="1600" u="none" cap="none" strike="noStrike"/>
                        <a:t>Adequate and</a:t>
                      </a:r>
                      <a:endParaRPr sz="1600" u="none" cap="none" strike="noStrike"/>
                    </a:p>
                    <a:p>
                      <a:pPr indent="0" lvl="0" marL="68580" marR="0" rtl="0" algn="l">
                        <a:lnSpc>
                          <a:spcPct val="100000"/>
                        </a:lnSpc>
                        <a:spcBef>
                          <a:spcPts val="0"/>
                        </a:spcBef>
                        <a:spcAft>
                          <a:spcPts val="0"/>
                        </a:spcAft>
                        <a:buNone/>
                      </a:pPr>
                      <a:r>
                        <a:rPr lang="en-US" sz="1600" u="none" cap="none" strike="noStrike"/>
                        <a:t>enlightened physical</a:t>
                      </a:r>
                      <a:endParaRPr sz="1600" u="none" cap="none" strike="noStrike"/>
                    </a:p>
                    <a:p>
                      <a:pPr indent="0" lvl="0" marL="68580" marR="0" rtl="0" algn="l">
                        <a:lnSpc>
                          <a:spcPct val="100000"/>
                        </a:lnSpc>
                        <a:spcBef>
                          <a:spcPts val="0"/>
                        </a:spcBef>
                        <a:spcAft>
                          <a:spcPts val="0"/>
                        </a:spcAft>
                        <a:buNone/>
                      </a:pPr>
                      <a:r>
                        <a:rPr lang="en-US" sz="1600" u="none" cap="none" strike="noStrike"/>
                        <a:t>care</a:t>
                      </a:r>
                      <a:endParaRPr sz="1600" u="none" cap="none" strike="noStrike">
                        <a:latin typeface="Times New Roman"/>
                        <a:ea typeface="Times New Roman"/>
                        <a:cs typeface="Times New Roman"/>
                        <a:sym typeface="Times New Roman"/>
                      </a:endParaRPr>
                    </a:p>
                  </a:txBody>
                  <a:tcPr marT="0" marB="0" marR="0" marL="0"/>
                </a:tc>
                <a:tc>
                  <a:txBody>
                    <a:bodyPr/>
                    <a:lstStyle/>
                    <a:p>
                      <a:pPr indent="0" lvl="0" marL="45720" marR="0" rtl="0" algn="l">
                        <a:lnSpc>
                          <a:spcPct val="100000"/>
                        </a:lnSpc>
                        <a:spcBef>
                          <a:spcPts val="0"/>
                        </a:spcBef>
                        <a:spcAft>
                          <a:spcPts val="0"/>
                        </a:spcAft>
                        <a:buNone/>
                      </a:pPr>
                      <a:r>
                        <a:rPr lang="en-US" sz="1600" u="none" cap="none" strike="noStrike"/>
                        <a:t>primary physical</a:t>
                      </a:r>
                      <a:endParaRPr sz="1600" u="none" cap="none" strike="noStrike"/>
                    </a:p>
                    <a:p>
                      <a:pPr indent="0" lvl="0" marL="45720" marR="0" rtl="0" algn="l">
                        <a:lnSpc>
                          <a:spcPct val="100000"/>
                        </a:lnSpc>
                        <a:spcBef>
                          <a:spcPts val="0"/>
                        </a:spcBef>
                        <a:spcAft>
                          <a:spcPts val="0"/>
                        </a:spcAft>
                        <a:buNone/>
                      </a:pPr>
                      <a:r>
                        <a:rPr lang="en-US" sz="1600" u="none" cap="none" strike="noStrike"/>
                        <a:t>caregiver</a:t>
                      </a:r>
                      <a:endParaRPr sz="1600" u="none" cap="none" strike="noStrike">
                        <a:latin typeface="Times New Roman"/>
                        <a:ea typeface="Times New Roman"/>
                        <a:cs typeface="Times New Roman"/>
                        <a:sym typeface="Times New Roman"/>
                      </a:endParaRPr>
                    </a:p>
                  </a:txBody>
                  <a:tcPr marT="0" marB="0" marR="0" marL="0"/>
                </a:tc>
              </a:tr>
              <a:tr h="1042675">
                <a:tc>
                  <a:txBody>
                    <a:bodyPr/>
                    <a:lstStyle/>
                    <a:p>
                      <a:pPr indent="0" lvl="0" marL="68580" marR="0" rtl="0" algn="l">
                        <a:lnSpc>
                          <a:spcPct val="100000"/>
                        </a:lnSpc>
                        <a:spcBef>
                          <a:spcPts val="0"/>
                        </a:spcBef>
                        <a:spcAft>
                          <a:spcPts val="0"/>
                        </a:spcAft>
                        <a:buNone/>
                      </a:pPr>
                      <a:r>
                        <a:rPr lang="en-US" sz="1600" u="none" cap="none" strike="noStrike"/>
                        <a:t>Early school</a:t>
                      </a:r>
                      <a:endParaRPr sz="1600" u="none" cap="none" strike="noStrike">
                        <a:latin typeface="Times New Roman"/>
                        <a:ea typeface="Times New Roman"/>
                        <a:cs typeface="Times New Roman"/>
                        <a:sym typeface="Times New Roman"/>
                      </a:endParaRPr>
                    </a:p>
                  </a:txBody>
                  <a:tcPr marT="0" marB="0" marR="0" marL="0">
                    <a:solidFill>
                      <a:srgbClr val="FFD05D"/>
                    </a:solidFill>
                  </a:tcPr>
                </a:tc>
                <a:tc>
                  <a:txBody>
                    <a:bodyPr/>
                    <a:lstStyle/>
                    <a:p>
                      <a:pPr indent="0" lvl="0" marL="0" marR="0" rtl="0" algn="ctr">
                        <a:lnSpc>
                          <a:spcPct val="100000"/>
                        </a:lnSpc>
                        <a:spcBef>
                          <a:spcPts val="0"/>
                        </a:spcBef>
                        <a:spcAft>
                          <a:spcPts val="0"/>
                        </a:spcAft>
                        <a:buNone/>
                      </a:pPr>
                      <a:r>
                        <a:rPr lang="en-US" sz="1600" u="none" cap="none" strike="noStrike"/>
                        <a:t>5-9yrs</a:t>
                      </a:r>
                      <a:endParaRPr sz="1600" u="none" cap="none" strike="noStrike">
                        <a:latin typeface="Times New Roman"/>
                        <a:ea typeface="Times New Roman"/>
                        <a:cs typeface="Times New Roman"/>
                        <a:sym typeface="Times New Roman"/>
                      </a:endParaRPr>
                    </a:p>
                  </a:txBody>
                  <a:tcPr marT="0" marB="0" marR="0" marL="0">
                    <a:solidFill>
                      <a:srgbClr val="FFE093"/>
                    </a:solidFill>
                  </a:tcPr>
                </a:tc>
                <a:tc>
                  <a:txBody>
                    <a:bodyPr/>
                    <a:lstStyle/>
                    <a:p>
                      <a:pPr indent="0" lvl="0" marL="68580" marR="0" rtl="0" algn="l">
                        <a:lnSpc>
                          <a:spcPct val="100000"/>
                        </a:lnSpc>
                        <a:spcBef>
                          <a:spcPts val="0"/>
                        </a:spcBef>
                        <a:spcAft>
                          <a:spcPts val="0"/>
                        </a:spcAft>
                        <a:buNone/>
                      </a:pPr>
                      <a:r>
                        <a:rPr lang="en-US" sz="1600" u="none" cap="none" strike="noStrike"/>
                        <a:t>understanding of</a:t>
                      </a:r>
                      <a:endParaRPr sz="1600" u="none" cap="none" strike="noStrike"/>
                    </a:p>
                    <a:p>
                      <a:pPr indent="0" lvl="0" marL="68580" marR="0" rtl="0" algn="l">
                        <a:lnSpc>
                          <a:spcPct val="100000"/>
                        </a:lnSpc>
                        <a:spcBef>
                          <a:spcPts val="0"/>
                        </a:spcBef>
                        <a:spcAft>
                          <a:spcPts val="0"/>
                        </a:spcAft>
                        <a:buNone/>
                      </a:pPr>
                      <a:r>
                        <a:rPr lang="en-US" sz="1600" u="none" cap="none" strike="noStrike"/>
                        <a:t>personal equality &amp;</a:t>
                      </a:r>
                      <a:endParaRPr sz="1600" u="none" cap="none" strike="noStrike"/>
                    </a:p>
                    <a:p>
                      <a:pPr indent="0" lvl="0" marL="68580" marR="0" rtl="0" algn="l">
                        <a:lnSpc>
                          <a:spcPct val="100000"/>
                        </a:lnSpc>
                        <a:spcBef>
                          <a:spcPts val="0"/>
                        </a:spcBef>
                        <a:spcAft>
                          <a:spcPts val="0"/>
                        </a:spcAft>
                        <a:buNone/>
                      </a:pPr>
                      <a:r>
                        <a:rPr lang="en-US" sz="1600" u="none" cap="none" strike="noStrike"/>
                        <a:t>competence</a:t>
                      </a:r>
                      <a:endParaRPr sz="1600" u="none" cap="none" strike="noStrike">
                        <a:latin typeface="Times New Roman"/>
                        <a:ea typeface="Times New Roman"/>
                        <a:cs typeface="Times New Roman"/>
                        <a:sym typeface="Times New Roman"/>
                      </a:endParaRPr>
                    </a:p>
                  </a:txBody>
                  <a:tcPr marT="0" marB="0" marR="0" marL="0">
                    <a:solidFill>
                      <a:srgbClr val="FFE093"/>
                    </a:solidFill>
                  </a:tcPr>
                </a:tc>
                <a:tc>
                  <a:txBody>
                    <a:bodyPr/>
                    <a:lstStyle/>
                    <a:p>
                      <a:pPr indent="0" lvl="0" marL="68580" marR="0" rtl="0" algn="l">
                        <a:lnSpc>
                          <a:spcPct val="100000"/>
                        </a:lnSpc>
                        <a:spcBef>
                          <a:spcPts val="0"/>
                        </a:spcBef>
                        <a:spcAft>
                          <a:spcPts val="0"/>
                        </a:spcAft>
                        <a:buNone/>
                      </a:pPr>
                      <a:r>
                        <a:rPr lang="en-US" sz="1600" u="none" cap="none" strike="noStrike"/>
                        <a:t>Facilitated success</a:t>
                      </a:r>
                      <a:endParaRPr sz="1600" u="none" cap="none" strike="noStrike"/>
                    </a:p>
                    <a:p>
                      <a:pPr indent="0" lvl="0" marL="68580" marR="0" rtl="0" algn="l">
                        <a:lnSpc>
                          <a:spcPct val="100000"/>
                        </a:lnSpc>
                        <a:spcBef>
                          <a:spcPts val="0"/>
                        </a:spcBef>
                        <a:spcAft>
                          <a:spcPts val="0"/>
                        </a:spcAft>
                        <a:buNone/>
                      </a:pPr>
                      <a:r>
                        <a:rPr lang="en-US" sz="1600" u="none" cap="none" strike="noStrike"/>
                        <a:t>in social and</a:t>
                      </a:r>
                      <a:endParaRPr sz="1600" u="none" cap="none" strike="noStrike"/>
                    </a:p>
                    <a:p>
                      <a:pPr indent="0" lvl="0" marL="68580" marR="0" rtl="0" algn="l">
                        <a:lnSpc>
                          <a:spcPct val="100000"/>
                        </a:lnSpc>
                        <a:spcBef>
                          <a:spcPts val="0"/>
                        </a:spcBef>
                        <a:spcAft>
                          <a:spcPts val="0"/>
                        </a:spcAft>
                        <a:buNone/>
                      </a:pPr>
                      <a:r>
                        <a:rPr lang="en-US" sz="1600" u="none" cap="none" strike="noStrike"/>
                        <a:t>academic pursuits</a:t>
                      </a:r>
                      <a:endParaRPr sz="1600" u="none" cap="none" strike="noStrike">
                        <a:latin typeface="Times New Roman"/>
                        <a:ea typeface="Times New Roman"/>
                        <a:cs typeface="Times New Roman"/>
                        <a:sym typeface="Times New Roman"/>
                      </a:endParaRPr>
                    </a:p>
                  </a:txBody>
                  <a:tcPr marT="0" marB="0" marR="0" marL="0">
                    <a:solidFill>
                      <a:srgbClr val="FFE093"/>
                    </a:solidFill>
                  </a:tcPr>
                </a:tc>
                <a:tc>
                  <a:txBody>
                    <a:bodyPr/>
                    <a:lstStyle/>
                    <a:p>
                      <a:pPr indent="0" lvl="0" marL="45720" marR="0" rtl="0" algn="l">
                        <a:lnSpc>
                          <a:spcPct val="100000"/>
                        </a:lnSpc>
                        <a:spcBef>
                          <a:spcPts val="0"/>
                        </a:spcBef>
                        <a:spcAft>
                          <a:spcPts val="0"/>
                        </a:spcAft>
                        <a:buNone/>
                      </a:pPr>
                      <a:r>
                        <a:rPr lang="en-US" sz="1600" u="none" cap="none" strike="noStrike"/>
                        <a:t>extended family</a:t>
                      </a:r>
                      <a:endParaRPr sz="1600" u="none" cap="none" strike="noStrike"/>
                    </a:p>
                    <a:p>
                      <a:pPr indent="0" lvl="0" marL="45720" marR="0" rtl="0" algn="l">
                        <a:lnSpc>
                          <a:spcPct val="100000"/>
                        </a:lnSpc>
                        <a:spcBef>
                          <a:spcPts val="0"/>
                        </a:spcBef>
                        <a:spcAft>
                          <a:spcPts val="0"/>
                        </a:spcAft>
                        <a:buNone/>
                      </a:pPr>
                      <a:r>
                        <a:rPr lang="en-US" sz="1600" u="none" cap="none" strike="noStrike"/>
                        <a:t>members/school personnel</a:t>
                      </a:r>
                      <a:endParaRPr sz="1600" u="none" cap="none" strike="noStrike">
                        <a:latin typeface="Times New Roman"/>
                        <a:ea typeface="Times New Roman"/>
                        <a:cs typeface="Times New Roman"/>
                        <a:sym typeface="Times New Roman"/>
                      </a:endParaRPr>
                    </a:p>
                  </a:txBody>
                  <a:tcPr marT="0" marB="0" marR="0" marL="0">
                    <a:solidFill>
                      <a:srgbClr val="FFE093"/>
                    </a:solidFill>
                  </a:tcPr>
                </a:tc>
              </a:tr>
              <a:tr h="1042675">
                <a:tc>
                  <a:txBody>
                    <a:bodyPr/>
                    <a:lstStyle/>
                    <a:p>
                      <a:pPr indent="0" lvl="0" marL="0" marR="0" rtl="0" algn="l">
                        <a:lnSpc>
                          <a:spcPct val="100000"/>
                        </a:lnSpc>
                        <a:spcBef>
                          <a:spcPts val="0"/>
                        </a:spcBef>
                        <a:spcAft>
                          <a:spcPts val="0"/>
                        </a:spcAft>
                        <a:buNone/>
                      </a:pPr>
                      <a:r>
                        <a:rPr lang="en-US" sz="1600" u="none" cap="none" strike="noStrike"/>
                        <a:t>Early adolescence</a:t>
                      </a:r>
                      <a:endParaRPr sz="1600" u="none" cap="none" strike="noStrike">
                        <a:latin typeface="Times New Roman"/>
                        <a:ea typeface="Times New Roman"/>
                        <a:cs typeface="Times New Roman"/>
                        <a:sym typeface="Times New Roman"/>
                      </a:endParaRPr>
                    </a:p>
                  </a:txBody>
                  <a:tcPr marT="0" marB="0" marR="0" marL="0">
                    <a:solidFill>
                      <a:srgbClr val="FFD05D"/>
                    </a:solidFill>
                  </a:tcPr>
                </a:tc>
                <a:tc>
                  <a:txBody>
                    <a:bodyPr/>
                    <a:lstStyle/>
                    <a:p>
                      <a:pPr indent="0" lvl="0" marL="68580" marR="0" rtl="0" algn="l">
                        <a:lnSpc>
                          <a:spcPct val="100000"/>
                        </a:lnSpc>
                        <a:spcBef>
                          <a:spcPts val="0"/>
                        </a:spcBef>
                        <a:spcAft>
                          <a:spcPts val="0"/>
                        </a:spcAft>
                        <a:buNone/>
                      </a:pPr>
                      <a:r>
                        <a:rPr lang="en-US" sz="1600" u="none" cap="none" strike="noStrike"/>
                        <a:t>11- 14yrs</a:t>
                      </a:r>
                      <a:endParaRPr sz="1600" u="none" cap="none" strike="noStrike">
                        <a:latin typeface="Times New Roman"/>
                        <a:ea typeface="Times New Roman"/>
                        <a:cs typeface="Times New Roman"/>
                        <a:sym typeface="Times New Roman"/>
                      </a:endParaRPr>
                    </a:p>
                  </a:txBody>
                  <a:tcPr marT="0" marB="0" marR="0" marL="0"/>
                </a:tc>
                <a:tc>
                  <a:txBody>
                    <a:bodyPr/>
                    <a:lstStyle/>
                    <a:p>
                      <a:pPr indent="0" lvl="0" marL="45720" marR="0" rtl="0" algn="l">
                        <a:lnSpc>
                          <a:spcPct val="100000"/>
                        </a:lnSpc>
                        <a:spcBef>
                          <a:spcPts val="0"/>
                        </a:spcBef>
                        <a:spcAft>
                          <a:spcPts val="0"/>
                        </a:spcAft>
                        <a:buNone/>
                      </a:pPr>
                      <a:r>
                        <a:rPr lang="en-US" sz="1600" u="none" cap="none" strike="noStrike"/>
                        <a:t>ability to appropriately</a:t>
                      </a:r>
                      <a:endParaRPr sz="1600" u="none" cap="none" strike="noStrike"/>
                    </a:p>
                    <a:p>
                      <a:pPr indent="0" lvl="0" marL="45720" marR="0" rtl="0" algn="l">
                        <a:lnSpc>
                          <a:spcPct val="100000"/>
                        </a:lnSpc>
                        <a:spcBef>
                          <a:spcPts val="0"/>
                        </a:spcBef>
                        <a:spcAft>
                          <a:spcPts val="0"/>
                        </a:spcAft>
                        <a:buNone/>
                      </a:pPr>
                      <a:r>
                        <a:rPr lang="en-US" sz="1600" u="none" cap="none" strike="noStrike"/>
                        <a:t>negotiate racial issues with peers</a:t>
                      </a:r>
                      <a:endParaRPr sz="1600" u="none" cap="none" strike="noStrike"/>
                    </a:p>
                    <a:p>
                      <a:pPr indent="0" lvl="0" marL="0" marR="0" rtl="0" algn="l">
                        <a:lnSpc>
                          <a:spcPct val="100000"/>
                        </a:lnSpc>
                        <a:spcBef>
                          <a:spcPts val="0"/>
                        </a:spcBef>
                        <a:spcAft>
                          <a:spcPts val="0"/>
                        </a:spcAft>
                        <a:buNone/>
                      </a:pPr>
                      <a:r>
                        <a:rPr lang="en-US" sz="1600" u="none" cap="none" strike="noStrike"/>
                        <a:t> </a:t>
                      </a:r>
                      <a:endParaRPr sz="1600" u="none" cap="none" strike="noStrike">
                        <a:latin typeface="Times New Roman"/>
                        <a:ea typeface="Times New Roman"/>
                        <a:cs typeface="Times New Roman"/>
                        <a:sym typeface="Times New Roman"/>
                      </a:endParaRPr>
                    </a:p>
                  </a:txBody>
                  <a:tcPr marT="0" marB="0" marR="0" marL="0"/>
                </a:tc>
                <a:tc>
                  <a:txBody>
                    <a:bodyPr/>
                    <a:lstStyle/>
                    <a:p>
                      <a:pPr indent="0" lvl="0" marL="45720" marR="0" rtl="0" algn="l">
                        <a:lnSpc>
                          <a:spcPct val="100000"/>
                        </a:lnSpc>
                        <a:spcBef>
                          <a:spcPts val="0"/>
                        </a:spcBef>
                        <a:spcAft>
                          <a:spcPts val="0"/>
                        </a:spcAft>
                        <a:buNone/>
                      </a:pPr>
                      <a:r>
                        <a:rPr lang="en-US" sz="1600" u="none" cap="none" strike="noStrike"/>
                        <a:t>Knowledge of history &amp; politics of race</a:t>
                      </a:r>
                      <a:endParaRPr sz="1600" u="none" cap="none" strike="noStrike">
                        <a:latin typeface="Times New Roman"/>
                        <a:ea typeface="Times New Roman"/>
                        <a:cs typeface="Times New Roman"/>
                        <a:sym typeface="Times New Roman"/>
                      </a:endParaRPr>
                    </a:p>
                  </a:txBody>
                  <a:tcPr marT="0" marB="0" marR="0" marL="0"/>
                </a:tc>
                <a:tc>
                  <a:txBody>
                    <a:bodyPr/>
                    <a:lstStyle/>
                    <a:p>
                      <a:pPr indent="0" lvl="0" marL="45720" marR="0" rtl="0" algn="l">
                        <a:lnSpc>
                          <a:spcPct val="100000"/>
                        </a:lnSpc>
                        <a:spcBef>
                          <a:spcPts val="0"/>
                        </a:spcBef>
                        <a:spcAft>
                          <a:spcPts val="0"/>
                        </a:spcAft>
                        <a:buNone/>
                      </a:pPr>
                      <a:r>
                        <a:rPr lang="en-US" sz="1600" u="none" cap="none" strike="noStrike"/>
                        <a:t>same race role models culturally specific &amp;</a:t>
                      </a:r>
                      <a:endParaRPr sz="1600" u="none" cap="none" strike="noStrike"/>
                    </a:p>
                    <a:p>
                      <a:pPr indent="0" lvl="0" marL="45720" marR="0" rtl="0" algn="l">
                        <a:lnSpc>
                          <a:spcPct val="100000"/>
                        </a:lnSpc>
                        <a:spcBef>
                          <a:spcPts val="0"/>
                        </a:spcBef>
                        <a:spcAft>
                          <a:spcPts val="0"/>
                        </a:spcAft>
                        <a:buNone/>
                      </a:pPr>
                      <a:r>
                        <a:rPr lang="en-US" sz="1600" u="none" cap="none" strike="noStrike"/>
                        <a:t>anti-racists education</a:t>
                      </a:r>
                      <a:endParaRPr sz="1600" u="none" cap="none" strike="noStrike">
                        <a:latin typeface="Times New Roman"/>
                        <a:ea typeface="Times New Roman"/>
                        <a:cs typeface="Times New Roman"/>
                        <a:sym typeface="Times New Roman"/>
                      </a:endParaRPr>
                    </a:p>
                  </a:txBody>
                  <a:tcPr marT="0" marB="0" marR="0" marL="0"/>
                </a:tc>
              </a:tr>
              <a:tr h="1042675">
                <a:tc>
                  <a:txBody>
                    <a:bodyPr/>
                    <a:lstStyle/>
                    <a:p>
                      <a:pPr indent="0" lvl="0" marL="68580" marR="0" rtl="0" algn="l">
                        <a:lnSpc>
                          <a:spcPct val="100000"/>
                        </a:lnSpc>
                        <a:spcBef>
                          <a:spcPts val="0"/>
                        </a:spcBef>
                        <a:spcAft>
                          <a:spcPts val="0"/>
                        </a:spcAft>
                        <a:buNone/>
                      </a:pPr>
                      <a:r>
                        <a:rPr lang="en-US" sz="1600" u="none" cap="none" strike="noStrike"/>
                        <a:t>Later  adolescence</a:t>
                      </a:r>
                      <a:endParaRPr sz="1600" u="none" cap="none" strike="noStrike">
                        <a:latin typeface="Times New Roman"/>
                        <a:ea typeface="Times New Roman"/>
                        <a:cs typeface="Times New Roman"/>
                        <a:sym typeface="Times New Roman"/>
                      </a:endParaRPr>
                    </a:p>
                  </a:txBody>
                  <a:tcPr marT="0" marB="0" marR="0" marL="0">
                    <a:solidFill>
                      <a:srgbClr val="FFD05D"/>
                    </a:solidFill>
                  </a:tcPr>
                </a:tc>
                <a:tc>
                  <a:txBody>
                    <a:bodyPr/>
                    <a:lstStyle/>
                    <a:p>
                      <a:pPr indent="0" lvl="0" marL="68580" marR="0" rtl="0" algn="l">
                        <a:lnSpc>
                          <a:spcPct val="100000"/>
                        </a:lnSpc>
                        <a:spcBef>
                          <a:spcPts val="0"/>
                        </a:spcBef>
                        <a:spcAft>
                          <a:spcPts val="0"/>
                        </a:spcAft>
                        <a:buNone/>
                      </a:pPr>
                      <a:r>
                        <a:rPr lang="en-US" sz="1600" u="none" cap="none" strike="noStrike"/>
                        <a:t>15 - 18yrs</a:t>
                      </a:r>
                      <a:endParaRPr sz="1600" u="none" cap="none" strike="noStrike">
                        <a:latin typeface="Times New Roman"/>
                        <a:ea typeface="Times New Roman"/>
                        <a:cs typeface="Times New Roman"/>
                        <a:sym typeface="Times New Roman"/>
                      </a:endParaRPr>
                    </a:p>
                  </a:txBody>
                  <a:tcPr marT="0" marB="0" marR="0" marL="0">
                    <a:solidFill>
                      <a:srgbClr val="FFE093"/>
                    </a:solidFill>
                  </a:tcPr>
                </a:tc>
                <a:tc>
                  <a:txBody>
                    <a:bodyPr/>
                    <a:lstStyle/>
                    <a:p>
                      <a:pPr indent="0" lvl="0" marL="45720" marR="0" rtl="0" algn="l">
                        <a:lnSpc>
                          <a:spcPct val="100000"/>
                        </a:lnSpc>
                        <a:spcBef>
                          <a:spcPts val="0"/>
                        </a:spcBef>
                        <a:spcAft>
                          <a:spcPts val="0"/>
                        </a:spcAft>
                        <a:buNone/>
                      </a:pPr>
                      <a:r>
                        <a:rPr lang="en-US" sz="1600" u="none" cap="none" strike="noStrike"/>
                        <a:t>comfort with personal choices in context of race</a:t>
                      </a:r>
                      <a:endParaRPr sz="1600" u="none" cap="none" strike="noStrike">
                        <a:latin typeface="Times New Roman"/>
                        <a:ea typeface="Times New Roman"/>
                        <a:cs typeface="Times New Roman"/>
                        <a:sym typeface="Times New Roman"/>
                      </a:endParaRPr>
                    </a:p>
                  </a:txBody>
                  <a:tcPr marT="0" marB="0" marR="0" marL="0">
                    <a:solidFill>
                      <a:srgbClr val="FFE093"/>
                    </a:solidFill>
                  </a:tcPr>
                </a:tc>
                <a:tc>
                  <a:txBody>
                    <a:bodyPr/>
                    <a:lstStyle/>
                    <a:p>
                      <a:pPr indent="0" lvl="0" marL="45720" marR="0" rtl="0" algn="l">
                        <a:lnSpc>
                          <a:spcPct val="100000"/>
                        </a:lnSpc>
                        <a:spcBef>
                          <a:spcPts val="0"/>
                        </a:spcBef>
                        <a:spcAft>
                          <a:spcPts val="0"/>
                        </a:spcAft>
                        <a:buNone/>
                      </a:pPr>
                      <a:r>
                        <a:rPr lang="en-US" sz="1600" u="none" cap="none" strike="noStrike"/>
                        <a:t>Knowledge of family values re: race, sex, reproduction &amp; vocation</a:t>
                      </a:r>
                      <a:endParaRPr sz="1600" u="none" cap="none" strike="noStrike">
                        <a:latin typeface="Times New Roman"/>
                        <a:ea typeface="Times New Roman"/>
                        <a:cs typeface="Times New Roman"/>
                        <a:sym typeface="Times New Roman"/>
                      </a:endParaRPr>
                    </a:p>
                  </a:txBody>
                  <a:tcPr marT="0" marB="0" marR="0" marL="0">
                    <a:solidFill>
                      <a:srgbClr val="FFE093"/>
                    </a:solidFill>
                  </a:tcPr>
                </a:tc>
                <a:tc>
                  <a:txBody>
                    <a:bodyPr/>
                    <a:lstStyle/>
                    <a:p>
                      <a:pPr indent="0" lvl="0" marL="45720" marR="0" rtl="0" algn="l">
                        <a:lnSpc>
                          <a:spcPct val="100000"/>
                        </a:lnSpc>
                        <a:spcBef>
                          <a:spcPts val="0"/>
                        </a:spcBef>
                        <a:spcAft>
                          <a:spcPts val="0"/>
                        </a:spcAft>
                        <a:buNone/>
                      </a:pPr>
                      <a:r>
                        <a:rPr lang="en-US" sz="1600" u="none" cap="none" strike="noStrike"/>
                        <a:t>peer group, same race role models, community censors &amp; informal agents</a:t>
                      </a:r>
                      <a:endParaRPr sz="1600" u="none" cap="none" strike="noStrike">
                        <a:latin typeface="Times New Roman"/>
                        <a:ea typeface="Times New Roman"/>
                        <a:cs typeface="Times New Roman"/>
                        <a:sym typeface="Times New Roman"/>
                      </a:endParaRPr>
                    </a:p>
                  </a:txBody>
                  <a:tcPr marT="0" marB="0" marR="0" marL="0">
                    <a:solidFill>
                      <a:srgbClr val="FFE093"/>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g2184f775a46_1_100"/>
          <p:cNvPicPr preferRelativeResize="0"/>
          <p:nvPr/>
        </p:nvPicPr>
        <p:blipFill>
          <a:blip r:embed="rId3">
            <a:alphaModFix amt="15000"/>
          </a:blip>
          <a:stretch>
            <a:fillRect/>
          </a:stretch>
        </p:blipFill>
        <p:spPr>
          <a:xfrm>
            <a:off x="1059425" y="434625"/>
            <a:ext cx="6858000" cy="6858000"/>
          </a:xfrm>
          <a:prstGeom prst="rect">
            <a:avLst/>
          </a:prstGeom>
          <a:noFill/>
          <a:ln>
            <a:noFill/>
          </a:ln>
        </p:spPr>
      </p:pic>
      <p:sp>
        <p:nvSpPr>
          <p:cNvPr id="303" name="Google Shape;303;g2184f775a46_1_100"/>
          <p:cNvSpPr txBox="1"/>
          <p:nvPr>
            <p:ph type="title"/>
          </p:nvPr>
        </p:nvSpPr>
        <p:spPr>
          <a:xfrm>
            <a:off x="457200" y="152400"/>
            <a:ext cx="8229600" cy="1251000"/>
          </a:xfrm>
          <a:prstGeom prst="rect">
            <a:avLst/>
          </a:prstGeom>
        </p:spPr>
        <p:txBody>
          <a:bodyPr anchorCtr="0" anchor="ctr" bIns="45700" lIns="91425" spcFirstLastPara="1" rIns="45700" wrap="square" tIns="45700">
            <a:normAutofit/>
          </a:bodyPr>
          <a:lstStyle/>
          <a:p>
            <a:pPr indent="0" lvl="0" marL="0" rtl="0" algn="l">
              <a:spcBef>
                <a:spcPts val="0"/>
              </a:spcBef>
              <a:spcAft>
                <a:spcPts val="0"/>
              </a:spcAft>
              <a:buNone/>
            </a:pPr>
            <a:r>
              <a:rPr lang="en-US"/>
              <a:t>Michael - From the Wire</a:t>
            </a:r>
            <a:endParaRPr/>
          </a:p>
        </p:txBody>
      </p:sp>
      <p:sp>
        <p:nvSpPr>
          <p:cNvPr id="304" name="Google Shape;304;g2184f775a46_1_100"/>
          <p:cNvSpPr txBox="1"/>
          <p:nvPr>
            <p:ph idx="1" type="body"/>
          </p:nvPr>
        </p:nvSpPr>
        <p:spPr>
          <a:xfrm>
            <a:off x="457200" y="1775200"/>
            <a:ext cx="8229600" cy="4625700"/>
          </a:xfrm>
          <a:prstGeom prst="rect">
            <a:avLst/>
          </a:prstGeom>
        </p:spPr>
        <p:txBody>
          <a:bodyPr anchorCtr="0" anchor="t" bIns="45700" lIns="54850" spcFirstLastPara="1" rIns="91425" wrap="square" tIns="91425">
            <a:normAutofit/>
          </a:bodyPr>
          <a:lstStyle/>
          <a:p>
            <a:pPr indent="0" lvl="0" marL="0" rtl="0" algn="l">
              <a:spcBef>
                <a:spcPts val="0"/>
              </a:spcBef>
              <a:spcAft>
                <a:spcPts val="0"/>
              </a:spcAft>
              <a:buNone/>
            </a:pPr>
            <a:r>
              <a:rPr lang="en-US" sz="2600"/>
              <a:t>Michael is a 14 yr old African American male.  His mother suffers from addiction.  His step-father repeatedly sexually assaulted him before being incarcerated for unrelated offenses.  3 years later his abuser is released from prison and returns to the home.  Michael, a talented, bright young man, retreats into depression and anger.  Rather than turning to teachers and social workers (the threat that he and his younger brother would come into care and be separated existed), he turns to enforcers on the street and arranges for the murder of his stepfather.  This act cements his hard entry into street life.</a:t>
            </a:r>
            <a:endParaRPr sz="26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2185cf41336_0_101"/>
          <p:cNvSpPr txBox="1"/>
          <p:nvPr>
            <p:ph type="title"/>
          </p:nvPr>
        </p:nvSpPr>
        <p:spPr>
          <a:xfrm>
            <a:off x="457200" y="152400"/>
            <a:ext cx="8229600" cy="1251000"/>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Clr>
                <a:srgbClr val="FFC700"/>
              </a:buClr>
              <a:buSzPts val="4500"/>
              <a:buFont typeface="Garamond"/>
              <a:buNone/>
            </a:pPr>
            <a:r>
              <a:rPr lang="en-US"/>
              <a:t>Revisit </a:t>
            </a:r>
            <a:r>
              <a:rPr b="1" lang="en-US">
                <a:latin typeface="Garamond"/>
                <a:ea typeface="Garamond"/>
                <a:cs typeface="Garamond"/>
                <a:sym typeface="Garamond"/>
              </a:rPr>
              <a:t>Cultural Competence</a:t>
            </a:r>
            <a:endParaRPr/>
          </a:p>
        </p:txBody>
      </p:sp>
      <p:sp>
        <p:nvSpPr>
          <p:cNvPr id="315" name="Google Shape;315;g2185cf41336_0_101"/>
          <p:cNvSpPr txBox="1"/>
          <p:nvPr>
            <p:ph idx="1" type="body"/>
          </p:nvPr>
        </p:nvSpPr>
        <p:spPr>
          <a:xfrm>
            <a:off x="457200" y="1600200"/>
            <a:ext cx="8229600" cy="4876800"/>
          </a:xfrm>
          <a:prstGeom prst="rect">
            <a:avLst/>
          </a:prstGeom>
          <a:noFill/>
          <a:ln>
            <a:noFill/>
          </a:ln>
        </p:spPr>
        <p:txBody>
          <a:bodyPr anchorCtr="0" anchor="t" bIns="45700" lIns="54850" spcFirstLastPara="1" rIns="91425" wrap="square" tIns="91425">
            <a:noAutofit/>
          </a:bodyPr>
          <a:lstStyle/>
          <a:p>
            <a:pPr indent="-364490" lvl="0" marL="438912" rtl="0" algn="l">
              <a:lnSpc>
                <a:spcPct val="100000"/>
              </a:lnSpc>
              <a:spcBef>
                <a:spcPts val="0"/>
              </a:spcBef>
              <a:spcAft>
                <a:spcPts val="0"/>
              </a:spcAft>
              <a:buSzPts val="2620"/>
              <a:buChar char="◼"/>
            </a:pPr>
            <a:r>
              <a:rPr lang="en-US" sz="2600">
                <a:latin typeface="Garamond"/>
                <a:ea typeface="Garamond"/>
                <a:cs typeface="Garamond"/>
                <a:sym typeface="Garamond"/>
              </a:rPr>
              <a:t>Cultural competence refers to an ability to interact effectively with people of different cultures. Cultural competence comprises five essential capacities:</a:t>
            </a:r>
            <a:endParaRPr sz="2600"/>
          </a:p>
          <a:p>
            <a:pPr indent="-469900" lvl="1" marL="914400" rtl="0" algn="l">
              <a:lnSpc>
                <a:spcPct val="100000"/>
              </a:lnSpc>
              <a:spcBef>
                <a:spcPts val="400"/>
              </a:spcBef>
              <a:spcAft>
                <a:spcPts val="0"/>
              </a:spcAft>
              <a:buSzPts val="2000"/>
              <a:buAutoNum type="alphaUcPeriod"/>
            </a:pPr>
            <a:r>
              <a:rPr lang="en-US" sz="2200">
                <a:latin typeface="Garamond"/>
                <a:ea typeface="Garamond"/>
                <a:cs typeface="Garamond"/>
                <a:sym typeface="Garamond"/>
              </a:rPr>
              <a:t>We must understand our own cultural positions and how they differ from and are similar to others (critical cultural self-analysis)</a:t>
            </a:r>
            <a:endParaRPr sz="2300"/>
          </a:p>
          <a:p>
            <a:pPr indent="-469900" lvl="1" marL="914400" rtl="0" algn="l">
              <a:lnSpc>
                <a:spcPct val="100000"/>
              </a:lnSpc>
              <a:spcBef>
                <a:spcPts val="400"/>
              </a:spcBef>
              <a:spcAft>
                <a:spcPts val="0"/>
              </a:spcAft>
              <a:buSzPts val="2000"/>
              <a:buAutoNum type="alphaUcPeriod"/>
            </a:pPr>
            <a:r>
              <a:rPr lang="en-US" sz="2200">
                <a:latin typeface="Garamond"/>
                <a:ea typeface="Garamond"/>
                <a:cs typeface="Garamond"/>
                <a:sym typeface="Garamond"/>
              </a:rPr>
              <a:t>We must understand the social and cultural reality in which we live and work and in which our clients live and work</a:t>
            </a:r>
            <a:endParaRPr sz="2300"/>
          </a:p>
          <a:p>
            <a:pPr indent="-469900" lvl="1" marL="914400" rtl="0" algn="l">
              <a:lnSpc>
                <a:spcPct val="100000"/>
              </a:lnSpc>
              <a:spcBef>
                <a:spcPts val="400"/>
              </a:spcBef>
              <a:spcAft>
                <a:spcPts val="0"/>
              </a:spcAft>
              <a:buSzPts val="2000"/>
              <a:buAutoNum type="alphaUcPeriod"/>
            </a:pPr>
            <a:r>
              <a:rPr lang="en-US" sz="2200">
                <a:latin typeface="Garamond"/>
                <a:ea typeface="Garamond"/>
                <a:cs typeface="Garamond"/>
                <a:sym typeface="Garamond"/>
              </a:rPr>
              <a:t>We must cultivate appropriate attitudes towards cultural difference</a:t>
            </a:r>
            <a:endParaRPr sz="2300"/>
          </a:p>
          <a:p>
            <a:pPr indent="-469900" lvl="1" marL="914400" rtl="0" algn="l">
              <a:lnSpc>
                <a:spcPct val="100000"/>
              </a:lnSpc>
              <a:spcBef>
                <a:spcPts val="400"/>
              </a:spcBef>
              <a:spcAft>
                <a:spcPts val="0"/>
              </a:spcAft>
              <a:buSzPts val="2000"/>
              <a:buAutoNum type="alphaUcPeriod"/>
            </a:pPr>
            <a:r>
              <a:rPr lang="en-US" sz="2200">
                <a:latin typeface="Garamond"/>
                <a:ea typeface="Garamond"/>
                <a:cs typeface="Garamond"/>
                <a:sym typeface="Garamond"/>
              </a:rPr>
              <a:t>We must be able to generate and interpret a wide variety of verbal and non-verbal responses (client centred interviewing)</a:t>
            </a:r>
            <a:endParaRPr sz="2300"/>
          </a:p>
          <a:p>
            <a:pPr indent="-469900" lvl="1" marL="914400" rtl="0" algn="l">
              <a:lnSpc>
                <a:spcPct val="100000"/>
              </a:lnSpc>
              <a:spcBef>
                <a:spcPts val="400"/>
              </a:spcBef>
              <a:spcAft>
                <a:spcPts val="0"/>
              </a:spcAft>
              <a:buSzPts val="2000"/>
              <a:buAutoNum type="alphaUcPeriod"/>
            </a:pPr>
            <a:r>
              <a:rPr lang="en-US" sz="2200">
                <a:latin typeface="Garamond"/>
                <a:ea typeface="Garamond"/>
                <a:cs typeface="Garamond"/>
                <a:sym typeface="Garamond"/>
              </a:rPr>
              <a:t>We must understand structural oppression and demonstrate awareness and commitment to social justice</a:t>
            </a:r>
            <a:endParaRPr sz="2300"/>
          </a:p>
          <a:p>
            <a:pPr indent="-342900" lvl="1" marL="914400" rtl="0" algn="l">
              <a:lnSpc>
                <a:spcPct val="100000"/>
              </a:lnSpc>
              <a:spcBef>
                <a:spcPts val="400"/>
              </a:spcBef>
              <a:spcAft>
                <a:spcPts val="0"/>
              </a:spcAft>
              <a:buSzPts val="1800"/>
              <a:buNone/>
            </a:pPr>
            <a:r>
              <a:t/>
            </a:r>
            <a:endParaRPr sz="2200">
              <a:latin typeface="Garamond"/>
              <a:ea typeface="Garamond"/>
              <a:cs typeface="Garamond"/>
              <a:sym typeface="Garamond"/>
            </a:endParaRPr>
          </a:p>
          <a:p>
            <a:pPr indent="-198120" lvl="0" marL="438912" rtl="0" algn="l">
              <a:lnSpc>
                <a:spcPct val="100000"/>
              </a:lnSpc>
              <a:spcBef>
                <a:spcPts val="0"/>
              </a:spcBef>
              <a:spcAft>
                <a:spcPts val="0"/>
              </a:spcAft>
              <a:buSzPts val="1920"/>
              <a:buNone/>
            </a:pPr>
            <a:r>
              <a:t/>
            </a:r>
            <a:endParaRPr sz="2600">
              <a:latin typeface="Garamond"/>
              <a:ea typeface="Garamond"/>
              <a:cs typeface="Garamond"/>
              <a:sym typeface="Garamon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2185cf41336_0_106"/>
          <p:cNvSpPr txBox="1"/>
          <p:nvPr>
            <p:ph type="title"/>
          </p:nvPr>
        </p:nvSpPr>
        <p:spPr>
          <a:xfrm>
            <a:off x="457200" y="152400"/>
            <a:ext cx="8229600" cy="1251000"/>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Clr>
                <a:srgbClr val="FFC700"/>
              </a:buClr>
              <a:buSzPts val="3300"/>
              <a:buFont typeface="Garamond"/>
              <a:buNone/>
            </a:pPr>
            <a:r>
              <a:rPr lang="en-US"/>
              <a:t>Revist </a:t>
            </a:r>
            <a:r>
              <a:rPr lang="en-US"/>
              <a:t>the CFI</a:t>
            </a:r>
            <a:endParaRPr/>
          </a:p>
        </p:txBody>
      </p:sp>
      <p:pic>
        <p:nvPicPr>
          <p:cNvPr id="322" name="Google Shape;322;g2185cf41336_0_106"/>
          <p:cNvPicPr preferRelativeResize="0"/>
          <p:nvPr>
            <p:ph idx="1" type="body"/>
          </p:nvPr>
        </p:nvPicPr>
        <p:blipFill rotWithShape="1">
          <a:blip r:embed="rId3">
            <a:alphaModFix/>
          </a:blip>
          <a:srcRect b="0" l="0" r="0" t="0"/>
          <a:stretch/>
        </p:blipFill>
        <p:spPr>
          <a:xfrm>
            <a:off x="457200" y="1628800"/>
            <a:ext cx="8229600" cy="2099100"/>
          </a:xfrm>
          <a:prstGeom prst="rect">
            <a:avLst/>
          </a:prstGeom>
          <a:noFill/>
          <a:ln>
            <a:noFill/>
          </a:ln>
        </p:spPr>
      </p:pic>
      <p:sp>
        <p:nvSpPr>
          <p:cNvPr id="323" name="Google Shape;323;g2185cf41336_0_106"/>
          <p:cNvSpPr txBox="1"/>
          <p:nvPr>
            <p:ph idx="1" type="body"/>
          </p:nvPr>
        </p:nvSpPr>
        <p:spPr>
          <a:xfrm>
            <a:off x="457200" y="4135624"/>
            <a:ext cx="8229600" cy="1900200"/>
          </a:xfrm>
          <a:prstGeom prst="rect">
            <a:avLst/>
          </a:prstGeom>
          <a:noFill/>
          <a:ln>
            <a:noFill/>
          </a:ln>
        </p:spPr>
        <p:txBody>
          <a:bodyPr anchorCtr="0" anchor="t" bIns="45700" lIns="54850" spcFirstLastPara="1" rIns="91425" wrap="square" tIns="91425">
            <a:normAutofit lnSpcReduction="10000"/>
          </a:bodyPr>
          <a:lstStyle/>
          <a:p>
            <a:pPr indent="-284480" lvl="0" marL="329184" rtl="0" algn="l">
              <a:lnSpc>
                <a:spcPct val="100000"/>
              </a:lnSpc>
              <a:spcBef>
                <a:spcPts val="0"/>
              </a:spcBef>
              <a:spcAft>
                <a:spcPts val="0"/>
              </a:spcAft>
              <a:buSzPts val="2620"/>
              <a:buChar char="◼"/>
            </a:pPr>
            <a:r>
              <a:rPr lang="en-US"/>
              <a:t>CFI, developed over decades, provides a logical framework for cultural formulation</a:t>
            </a:r>
            <a:endParaRPr/>
          </a:p>
          <a:p>
            <a:pPr indent="-284480" lvl="0" marL="329184" rtl="0" algn="l">
              <a:lnSpc>
                <a:spcPct val="100000"/>
              </a:lnSpc>
              <a:spcBef>
                <a:spcPts val="0"/>
              </a:spcBef>
              <a:spcAft>
                <a:spcPts val="0"/>
              </a:spcAft>
              <a:buSzPts val="2620"/>
              <a:buChar char="◼"/>
            </a:pPr>
            <a:r>
              <a:rPr lang="en-US"/>
              <a:t>Establishes the necessity of understanding clients’ cultural narratives</a:t>
            </a:r>
            <a:endParaRPr/>
          </a:p>
          <a:p>
            <a:pPr indent="0" lvl="0" marL="0" rtl="0" algn="l">
              <a:lnSpc>
                <a:spcPct val="100000"/>
              </a:lnSpc>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26"/>
          <p:cNvSpPr txBox="1"/>
          <p:nvPr>
            <p:ph type="title"/>
          </p:nvPr>
        </p:nvSpPr>
        <p:spPr>
          <a:xfrm>
            <a:off x="457200" y="152400"/>
            <a:ext cx="8229600" cy="1251062"/>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Clr>
                <a:srgbClr val="FFC700"/>
              </a:buClr>
              <a:buSzPts val="3300"/>
              <a:buFont typeface="Garamond"/>
              <a:buNone/>
            </a:pPr>
            <a:r>
              <a:rPr lang="en-US"/>
              <a:t>Q &amp; A</a:t>
            </a:r>
            <a:endParaRPr/>
          </a:p>
        </p:txBody>
      </p:sp>
      <p:sp>
        <p:nvSpPr>
          <p:cNvPr id="329" name="Google Shape;329;p26"/>
          <p:cNvSpPr txBox="1"/>
          <p:nvPr>
            <p:ph idx="1" type="body"/>
          </p:nvPr>
        </p:nvSpPr>
        <p:spPr>
          <a:xfrm>
            <a:off x="457200" y="1775193"/>
            <a:ext cx="8229600" cy="4625609"/>
          </a:xfrm>
          <a:prstGeom prst="rect">
            <a:avLst/>
          </a:prstGeom>
          <a:noFill/>
          <a:ln>
            <a:noFill/>
          </a:ln>
        </p:spPr>
        <p:txBody>
          <a:bodyPr anchorCtr="0" anchor="t" bIns="45700" lIns="54850" spcFirstLastPara="1" rIns="91425" wrap="square" tIns="91425">
            <a:normAutofit/>
          </a:bodyPr>
          <a:lstStyle/>
          <a:p>
            <a:pPr indent="-118109" lvl="0" marL="329184" rtl="0" algn="l">
              <a:lnSpc>
                <a:spcPct val="100000"/>
              </a:lnSpc>
              <a:spcBef>
                <a:spcPts val="0"/>
              </a:spcBef>
              <a:spcAft>
                <a:spcPts val="0"/>
              </a:spcAft>
              <a:buSzPts val="1920"/>
              <a:buNone/>
            </a:pPr>
            <a:r>
              <a:t/>
            </a:r>
            <a:endParaRPr/>
          </a:p>
        </p:txBody>
      </p:sp>
      <p:pic>
        <p:nvPicPr>
          <p:cNvPr id="330" name="Google Shape;330;p26"/>
          <p:cNvPicPr preferRelativeResize="0"/>
          <p:nvPr/>
        </p:nvPicPr>
        <p:blipFill rotWithShape="1">
          <a:blip r:embed="rId3">
            <a:alphaModFix/>
          </a:blip>
          <a:srcRect b="0" l="0" r="0" t="0"/>
          <a:stretch/>
        </p:blipFill>
        <p:spPr>
          <a:xfrm>
            <a:off x="866750" y="1750311"/>
            <a:ext cx="7410500" cy="416840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28"/>
          <p:cNvSpPr txBox="1"/>
          <p:nvPr>
            <p:ph type="title"/>
          </p:nvPr>
        </p:nvSpPr>
        <p:spPr>
          <a:xfrm>
            <a:off x="457200" y="152400"/>
            <a:ext cx="8229600" cy="1251062"/>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Clr>
                <a:srgbClr val="FFC700"/>
              </a:buClr>
              <a:buSzPts val="3300"/>
              <a:buFont typeface="Garamond"/>
              <a:buNone/>
            </a:pPr>
            <a:r>
              <a:rPr lang="en-US"/>
              <a:t>Resources Describing Cultural Effects and Patterns</a:t>
            </a:r>
            <a:endParaRPr/>
          </a:p>
        </p:txBody>
      </p:sp>
      <p:pic>
        <p:nvPicPr>
          <p:cNvPr id="336" name="Google Shape;336;p28"/>
          <p:cNvPicPr preferRelativeResize="0"/>
          <p:nvPr/>
        </p:nvPicPr>
        <p:blipFill rotWithShape="1">
          <a:blip r:embed="rId3">
            <a:alphaModFix/>
          </a:blip>
          <a:srcRect b="0" l="0" r="0" t="0"/>
          <a:stretch/>
        </p:blipFill>
        <p:spPr>
          <a:xfrm>
            <a:off x="3162174" y="1700742"/>
            <a:ext cx="2819400" cy="4224867"/>
          </a:xfrm>
          <a:prstGeom prst="rect">
            <a:avLst/>
          </a:prstGeom>
          <a:noFill/>
          <a:ln>
            <a:noFill/>
          </a:ln>
        </p:spPr>
      </p:pic>
      <p:pic>
        <p:nvPicPr>
          <p:cNvPr id="337" name="Google Shape;337;p28"/>
          <p:cNvPicPr preferRelativeResize="0"/>
          <p:nvPr/>
        </p:nvPicPr>
        <p:blipFill rotWithShape="1">
          <a:blip r:embed="rId4">
            <a:alphaModFix/>
          </a:blip>
          <a:srcRect b="0" l="0" r="0" t="0"/>
          <a:stretch/>
        </p:blipFill>
        <p:spPr>
          <a:xfrm>
            <a:off x="6171948" y="1689839"/>
            <a:ext cx="2809875" cy="4197987"/>
          </a:xfrm>
          <a:prstGeom prst="rect">
            <a:avLst/>
          </a:prstGeom>
          <a:noFill/>
          <a:ln>
            <a:noFill/>
          </a:ln>
        </p:spPr>
      </p:pic>
      <p:pic>
        <p:nvPicPr>
          <p:cNvPr id="338" name="Google Shape;338;p28"/>
          <p:cNvPicPr preferRelativeResize="0"/>
          <p:nvPr/>
        </p:nvPicPr>
        <p:blipFill rotWithShape="1">
          <a:blip r:embed="rId5">
            <a:alphaModFix/>
          </a:blip>
          <a:srcRect b="0" l="0" r="0" t="0"/>
          <a:stretch/>
        </p:blipFill>
        <p:spPr>
          <a:xfrm>
            <a:off x="152400" y="1722513"/>
            <a:ext cx="2819400" cy="420741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9"/>
          <p:cNvSpPr txBox="1"/>
          <p:nvPr>
            <p:ph type="title"/>
          </p:nvPr>
        </p:nvSpPr>
        <p:spPr>
          <a:xfrm>
            <a:off x="457200" y="152400"/>
            <a:ext cx="8229600" cy="1251062"/>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Clr>
                <a:srgbClr val="FFC700"/>
              </a:buClr>
              <a:buSzPts val="3300"/>
              <a:buFont typeface="Garamond"/>
              <a:buNone/>
            </a:pPr>
            <a:r>
              <a:rPr b="1" lang="en-US">
                <a:latin typeface="Garamond"/>
                <a:ea typeface="Garamond"/>
                <a:cs typeface="Garamond"/>
                <a:sym typeface="Garamond"/>
              </a:rPr>
              <a:t>Communicating About Culture</a:t>
            </a:r>
            <a:endParaRPr/>
          </a:p>
        </p:txBody>
      </p:sp>
      <p:sp>
        <p:nvSpPr>
          <p:cNvPr id="344" name="Google Shape;344;p29"/>
          <p:cNvSpPr txBox="1"/>
          <p:nvPr>
            <p:ph idx="1" type="body"/>
          </p:nvPr>
        </p:nvSpPr>
        <p:spPr>
          <a:xfrm>
            <a:off x="457200" y="1775193"/>
            <a:ext cx="8229600" cy="4625609"/>
          </a:xfrm>
          <a:prstGeom prst="rect">
            <a:avLst/>
          </a:prstGeom>
          <a:noFill/>
          <a:ln>
            <a:noFill/>
          </a:ln>
        </p:spPr>
        <p:txBody>
          <a:bodyPr anchorCtr="0" anchor="t" bIns="45700" lIns="54850" spcFirstLastPara="1" rIns="91425" wrap="square" tIns="91425">
            <a:normAutofit/>
          </a:bodyPr>
          <a:lstStyle/>
          <a:p>
            <a:pPr indent="-240030" lvl="0" marL="329184" rtl="0" algn="l">
              <a:lnSpc>
                <a:spcPct val="100000"/>
              </a:lnSpc>
              <a:spcBef>
                <a:spcPts val="0"/>
              </a:spcBef>
              <a:spcAft>
                <a:spcPts val="0"/>
              </a:spcAft>
              <a:buSzPts val="1920"/>
              <a:buChar char="◼"/>
            </a:pPr>
            <a:r>
              <a:rPr lang="en-US">
                <a:latin typeface="Garamond"/>
                <a:ea typeface="Garamond"/>
                <a:cs typeface="Garamond"/>
                <a:sym typeface="Garamond"/>
              </a:rPr>
              <a:t>Cultural competence requires the ability to comfortably and competently ask clients about  cultural issues that may be a consideration in the context of your work with them.  Consistent with expectation of CFI</a:t>
            </a:r>
            <a:endParaRPr/>
          </a:p>
        </p:txBody>
      </p:sp>
      <p:pic>
        <p:nvPicPr>
          <p:cNvPr id="345" name="Google Shape;345;p29"/>
          <p:cNvPicPr preferRelativeResize="0"/>
          <p:nvPr/>
        </p:nvPicPr>
        <p:blipFill rotWithShape="1">
          <a:blip r:embed="rId3">
            <a:alphaModFix/>
          </a:blip>
          <a:srcRect b="0" l="0" r="0" t="0"/>
          <a:stretch/>
        </p:blipFill>
        <p:spPr>
          <a:xfrm>
            <a:off x="76200" y="3657600"/>
            <a:ext cx="8962576" cy="2286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31"/>
          <p:cNvSpPr txBox="1"/>
          <p:nvPr>
            <p:ph type="title"/>
          </p:nvPr>
        </p:nvSpPr>
        <p:spPr>
          <a:xfrm>
            <a:off x="457200" y="152400"/>
            <a:ext cx="8229600" cy="1251062"/>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Clr>
                <a:srgbClr val="FFC700"/>
              </a:buClr>
              <a:buSzPts val="3300"/>
              <a:buFont typeface="Garamond"/>
              <a:buNone/>
            </a:pPr>
            <a:r>
              <a:rPr lang="en-US"/>
              <a:t>Acknowledgements</a:t>
            </a:r>
            <a:endParaRPr/>
          </a:p>
        </p:txBody>
      </p:sp>
      <p:sp>
        <p:nvSpPr>
          <p:cNvPr id="351" name="Google Shape;351;p31"/>
          <p:cNvSpPr txBox="1"/>
          <p:nvPr>
            <p:ph idx="1" type="body"/>
          </p:nvPr>
        </p:nvSpPr>
        <p:spPr>
          <a:xfrm>
            <a:off x="457200" y="1775193"/>
            <a:ext cx="8229600" cy="4625609"/>
          </a:xfrm>
          <a:prstGeom prst="rect">
            <a:avLst/>
          </a:prstGeom>
          <a:noFill/>
          <a:ln>
            <a:noFill/>
          </a:ln>
        </p:spPr>
        <p:txBody>
          <a:bodyPr anchorCtr="0" anchor="t" bIns="45700" lIns="54850" spcFirstLastPara="1" rIns="91425" wrap="square" tIns="91425">
            <a:normAutofit/>
          </a:bodyPr>
          <a:lstStyle/>
          <a:p>
            <a:pPr indent="-240030" lvl="0" marL="329184" rtl="0" algn="l">
              <a:lnSpc>
                <a:spcPct val="100000"/>
              </a:lnSpc>
              <a:spcBef>
                <a:spcPts val="0"/>
              </a:spcBef>
              <a:spcAft>
                <a:spcPts val="0"/>
              </a:spcAft>
              <a:buSzPts val="1920"/>
              <a:buChar char="◼"/>
            </a:pPr>
            <a:r>
              <a:rPr lang="en-US"/>
              <a:t>My late mother</a:t>
            </a:r>
            <a:endParaRPr/>
          </a:p>
          <a:p>
            <a:pPr indent="-205740" lvl="1" marL="548640" rtl="0" algn="l">
              <a:lnSpc>
                <a:spcPct val="100000"/>
              </a:lnSpc>
              <a:spcBef>
                <a:spcPts val="420"/>
              </a:spcBef>
              <a:spcAft>
                <a:spcPts val="0"/>
              </a:spcAft>
              <a:buSzPts val="1890"/>
              <a:buChar char="▪"/>
            </a:pPr>
            <a:r>
              <a:rPr lang="en-US"/>
              <a:t>For providing the safety net of her sofa and the confidence that comes from being loved ferociously</a:t>
            </a:r>
            <a:endParaRPr/>
          </a:p>
          <a:p>
            <a:pPr indent="-240030" lvl="0" marL="329184" rtl="0" algn="l">
              <a:lnSpc>
                <a:spcPct val="100000"/>
              </a:lnSpc>
              <a:spcBef>
                <a:spcPts val="0"/>
              </a:spcBef>
              <a:spcAft>
                <a:spcPts val="0"/>
              </a:spcAft>
              <a:buSzPts val="1920"/>
              <a:buChar char="◼"/>
            </a:pPr>
            <a:r>
              <a:rPr lang="en-US"/>
              <a:t>My daughter and my son</a:t>
            </a:r>
            <a:endParaRPr/>
          </a:p>
          <a:p>
            <a:pPr indent="-205740" lvl="1" marL="548640" rtl="0" algn="l">
              <a:lnSpc>
                <a:spcPct val="100000"/>
              </a:lnSpc>
              <a:spcBef>
                <a:spcPts val="420"/>
              </a:spcBef>
              <a:spcAft>
                <a:spcPts val="0"/>
              </a:spcAft>
              <a:buSzPts val="1890"/>
              <a:buChar char="▪"/>
            </a:pPr>
            <a:r>
              <a:rPr lang="en-US"/>
              <a:t>For the sacrifices they make that enables me to do this work</a:t>
            </a:r>
            <a:endParaRPr/>
          </a:p>
          <a:p>
            <a:pPr indent="-240030" lvl="0" marL="329184" rtl="0" algn="l">
              <a:lnSpc>
                <a:spcPct val="100000"/>
              </a:lnSpc>
              <a:spcBef>
                <a:spcPts val="0"/>
              </a:spcBef>
              <a:spcAft>
                <a:spcPts val="0"/>
              </a:spcAft>
              <a:buSzPts val="1920"/>
              <a:buChar char="◼"/>
            </a:pPr>
            <a:r>
              <a:rPr lang="en-US"/>
              <a:t>My pantheon of mentors, models, and ancestors</a:t>
            </a:r>
            <a:endParaRPr/>
          </a:p>
          <a:p>
            <a:pPr indent="-240030" lvl="0" marL="329184" rtl="0" algn="l">
              <a:lnSpc>
                <a:spcPct val="100000"/>
              </a:lnSpc>
              <a:spcBef>
                <a:spcPts val="0"/>
              </a:spcBef>
              <a:spcAft>
                <a:spcPts val="0"/>
              </a:spcAft>
              <a:buSzPts val="1920"/>
              <a:buChar char="◼"/>
            </a:pPr>
            <a:r>
              <a:rPr lang="en-US"/>
              <a:t>My sisters</a:t>
            </a:r>
            <a:endParaRPr/>
          </a:p>
          <a:p>
            <a:pPr indent="-205740" lvl="1" marL="548640" rtl="0" algn="l">
              <a:lnSpc>
                <a:spcPct val="100000"/>
              </a:lnSpc>
              <a:spcBef>
                <a:spcPts val="420"/>
              </a:spcBef>
              <a:spcAft>
                <a:spcPts val="0"/>
              </a:spcAft>
              <a:buSzPts val="1890"/>
              <a:buChar char="▪"/>
            </a:pPr>
            <a:r>
              <a:rPr lang="en-US"/>
              <a:t>For their constant love and care (though they threaten to work me to death!)</a:t>
            </a:r>
            <a:endParaRPr/>
          </a:p>
          <a:p>
            <a:pPr indent="-240030" lvl="0" marL="329184" rtl="0" algn="l">
              <a:lnSpc>
                <a:spcPct val="100000"/>
              </a:lnSpc>
              <a:spcBef>
                <a:spcPts val="0"/>
              </a:spcBef>
              <a:spcAft>
                <a:spcPts val="0"/>
              </a:spcAft>
              <a:buSzPts val="1920"/>
              <a:buChar char="◼"/>
            </a:pPr>
            <a:r>
              <a:rPr lang="en-US"/>
              <a:t>My lovers, including my ex-wife</a:t>
            </a:r>
            <a:endParaRPr/>
          </a:p>
          <a:p>
            <a:pPr indent="-205740" lvl="1" marL="548640" rtl="0" algn="l">
              <a:lnSpc>
                <a:spcPct val="100000"/>
              </a:lnSpc>
              <a:spcBef>
                <a:spcPts val="420"/>
              </a:spcBef>
              <a:spcAft>
                <a:spcPts val="0"/>
              </a:spcAft>
              <a:buSzPts val="1890"/>
              <a:buChar char="▪"/>
            </a:pPr>
            <a:r>
              <a:rPr lang="en-US"/>
              <a:t>For walking with me on my own journey of racial and sexual healing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3"/>
          <p:cNvSpPr txBox="1"/>
          <p:nvPr>
            <p:ph type="title"/>
          </p:nvPr>
        </p:nvSpPr>
        <p:spPr>
          <a:xfrm>
            <a:off x="457200" y="152400"/>
            <a:ext cx="8229600" cy="1251062"/>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Clr>
                <a:srgbClr val="FFC700"/>
              </a:buClr>
              <a:buSzPts val="3300"/>
              <a:buFont typeface="Garamond"/>
              <a:buNone/>
            </a:pPr>
            <a:r>
              <a:rPr lang="en-US"/>
              <a:t>Warnings, Self-Care</a:t>
            </a:r>
            <a:endParaRPr/>
          </a:p>
        </p:txBody>
      </p:sp>
      <p:sp>
        <p:nvSpPr>
          <p:cNvPr id="90" name="Google Shape;90;p3"/>
          <p:cNvSpPr txBox="1"/>
          <p:nvPr>
            <p:ph idx="1" type="body"/>
          </p:nvPr>
        </p:nvSpPr>
        <p:spPr>
          <a:xfrm>
            <a:off x="457200" y="1786079"/>
            <a:ext cx="4419600" cy="4614723"/>
          </a:xfrm>
          <a:prstGeom prst="rect">
            <a:avLst/>
          </a:prstGeom>
          <a:noFill/>
          <a:ln>
            <a:noFill/>
          </a:ln>
        </p:spPr>
        <p:txBody>
          <a:bodyPr anchorCtr="0" anchor="t" bIns="45700" lIns="54850" spcFirstLastPara="1" rIns="91425" wrap="square" tIns="91425">
            <a:normAutofit/>
          </a:bodyPr>
          <a:lstStyle/>
          <a:p>
            <a:pPr indent="-284480" lvl="0" marL="329184" rtl="0" algn="l">
              <a:lnSpc>
                <a:spcPct val="100000"/>
              </a:lnSpc>
              <a:spcBef>
                <a:spcPts val="0"/>
              </a:spcBef>
              <a:spcAft>
                <a:spcPts val="0"/>
              </a:spcAft>
              <a:buSzPts val="2620"/>
              <a:buChar char="◼"/>
            </a:pPr>
            <a:r>
              <a:rPr lang="en-US" sz="2600"/>
              <a:t>This material will speak graphically about race, racism and a peoples’ history of sexual victimization and extreme racist treatment</a:t>
            </a:r>
            <a:endParaRPr sz="2600"/>
          </a:p>
          <a:p>
            <a:pPr indent="-118109" lvl="0" marL="329184" rtl="0" algn="l">
              <a:lnSpc>
                <a:spcPct val="100000"/>
              </a:lnSpc>
              <a:spcBef>
                <a:spcPts val="0"/>
              </a:spcBef>
              <a:spcAft>
                <a:spcPts val="0"/>
              </a:spcAft>
              <a:buSzPts val="1920"/>
              <a:buNone/>
            </a:pPr>
            <a:r>
              <a:t/>
            </a:r>
            <a:endParaRPr sz="2600"/>
          </a:p>
          <a:p>
            <a:pPr indent="-284480" lvl="0" marL="329184" rtl="0" algn="l">
              <a:lnSpc>
                <a:spcPct val="100000"/>
              </a:lnSpc>
              <a:spcBef>
                <a:spcPts val="0"/>
              </a:spcBef>
              <a:spcAft>
                <a:spcPts val="0"/>
              </a:spcAft>
              <a:buSzPts val="2620"/>
              <a:buChar char="◼"/>
            </a:pPr>
            <a:r>
              <a:rPr lang="en-US" sz="2600"/>
              <a:t>Trigger and trauma warnings</a:t>
            </a:r>
            <a:endParaRPr sz="2600"/>
          </a:p>
          <a:p>
            <a:pPr indent="-118109" lvl="0" marL="329184" rtl="0" algn="l">
              <a:lnSpc>
                <a:spcPct val="100000"/>
              </a:lnSpc>
              <a:spcBef>
                <a:spcPts val="0"/>
              </a:spcBef>
              <a:spcAft>
                <a:spcPts val="0"/>
              </a:spcAft>
              <a:buSzPts val="1920"/>
              <a:buNone/>
            </a:pPr>
            <a:r>
              <a:t/>
            </a:r>
            <a:endParaRPr sz="2600"/>
          </a:p>
        </p:txBody>
      </p:sp>
      <p:pic>
        <p:nvPicPr>
          <p:cNvPr id="91" name="Google Shape;91;p3"/>
          <p:cNvPicPr preferRelativeResize="0"/>
          <p:nvPr/>
        </p:nvPicPr>
        <p:blipFill rotWithShape="1">
          <a:blip r:embed="rId3">
            <a:alphaModFix/>
          </a:blip>
          <a:srcRect b="0" l="0" r="0" t="0"/>
          <a:stretch/>
        </p:blipFill>
        <p:spPr>
          <a:xfrm>
            <a:off x="5295900" y="1786079"/>
            <a:ext cx="3390900" cy="39560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13"/>
          <p:cNvSpPr txBox="1"/>
          <p:nvPr>
            <p:ph type="title"/>
          </p:nvPr>
        </p:nvSpPr>
        <p:spPr>
          <a:xfrm>
            <a:off x="457200" y="152400"/>
            <a:ext cx="8229600" cy="1251062"/>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Clr>
                <a:srgbClr val="FFC700"/>
              </a:buClr>
              <a:buSzPts val="3300"/>
              <a:buFont typeface="Garamond"/>
              <a:buNone/>
            </a:pPr>
            <a:r>
              <a:rPr lang="en-US"/>
              <a:t>Bell on Cultural Pain</a:t>
            </a:r>
            <a:endParaRPr/>
          </a:p>
        </p:txBody>
      </p:sp>
      <p:sp>
        <p:nvSpPr>
          <p:cNvPr id="357" name="Google Shape;357;p13"/>
          <p:cNvSpPr txBox="1"/>
          <p:nvPr>
            <p:ph idx="1" type="body"/>
          </p:nvPr>
        </p:nvSpPr>
        <p:spPr>
          <a:xfrm>
            <a:off x="457200" y="1828800"/>
            <a:ext cx="8229600" cy="4625609"/>
          </a:xfrm>
          <a:prstGeom prst="rect">
            <a:avLst/>
          </a:prstGeom>
          <a:noFill/>
          <a:ln>
            <a:noFill/>
          </a:ln>
        </p:spPr>
        <p:txBody>
          <a:bodyPr anchorCtr="0" anchor="t" bIns="45700" lIns="54850" spcFirstLastPara="1" rIns="91425" wrap="square" tIns="91425">
            <a:normAutofit/>
          </a:bodyPr>
          <a:lstStyle/>
          <a:p>
            <a:pPr indent="-240030" lvl="0" marL="329184" rtl="0" algn="l">
              <a:lnSpc>
                <a:spcPct val="100000"/>
              </a:lnSpc>
              <a:spcBef>
                <a:spcPts val="0"/>
              </a:spcBef>
              <a:spcAft>
                <a:spcPts val="0"/>
              </a:spcAft>
              <a:buSzPts val="1920"/>
              <a:buChar char="◼"/>
            </a:pPr>
            <a:r>
              <a:rPr lang="en-US"/>
              <a:t>“Feelings of insecurity, confusion, uncertainty, and inadequacy are all examples of cultural pain. The history of slavery, racism, and segregation, added to today's conflicting expectations and pressure of being a(n) . . . African American, all combine to create cultural pain. By addressing self-identity issues, you can begin to develop new coping skills that enhance your own recovery.”  (From Hazelden.org’s description of the Bell text)</a:t>
            </a:r>
            <a:endParaRPr/>
          </a:p>
          <a:p>
            <a:pPr indent="-240030" lvl="0" marL="329184" rtl="0" algn="l">
              <a:lnSpc>
                <a:spcPct val="100000"/>
              </a:lnSpc>
              <a:spcBef>
                <a:spcPts val="0"/>
              </a:spcBef>
              <a:spcAft>
                <a:spcPts val="0"/>
              </a:spcAft>
              <a:buSzPts val="1920"/>
              <a:buChar char="◼"/>
            </a:pPr>
            <a:r>
              <a:rPr lang="en-US"/>
              <a:t>The added shame of emasculating under-employment, the increased stigma of homophobia in the African American community, the confusion and struggle to accept or reject “the hustle”, perceptions of selling out when one “goes straight”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22d7ef33bc2_0_81"/>
          <p:cNvSpPr txBox="1"/>
          <p:nvPr>
            <p:ph type="title"/>
          </p:nvPr>
        </p:nvSpPr>
        <p:spPr>
          <a:xfrm>
            <a:off x="457200" y="152400"/>
            <a:ext cx="8229600" cy="1251000"/>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Clr>
                <a:srgbClr val="FFC700"/>
              </a:buClr>
              <a:buSzPts val="3300"/>
              <a:buFont typeface="Garamond"/>
              <a:buNone/>
            </a:pPr>
            <a:r>
              <a:rPr lang="en-US"/>
              <a:t>Treatment Relevance</a:t>
            </a:r>
            <a:endParaRPr/>
          </a:p>
        </p:txBody>
      </p:sp>
      <p:sp>
        <p:nvSpPr>
          <p:cNvPr id="363" name="Google Shape;363;g22d7ef33bc2_0_81"/>
          <p:cNvSpPr txBox="1"/>
          <p:nvPr>
            <p:ph idx="1" type="body"/>
          </p:nvPr>
        </p:nvSpPr>
        <p:spPr>
          <a:xfrm>
            <a:off x="457200" y="1775193"/>
            <a:ext cx="8229600" cy="4625700"/>
          </a:xfrm>
          <a:prstGeom prst="rect">
            <a:avLst/>
          </a:prstGeom>
          <a:noFill/>
          <a:ln>
            <a:noFill/>
          </a:ln>
        </p:spPr>
        <p:txBody>
          <a:bodyPr anchorCtr="0" anchor="t" bIns="45700" lIns="54850" spcFirstLastPara="1" rIns="91425" wrap="square" tIns="91425">
            <a:normAutofit lnSpcReduction="10000"/>
          </a:bodyPr>
          <a:lstStyle/>
          <a:p>
            <a:pPr indent="0" lvl="0" marL="0" rtl="0" algn="l">
              <a:lnSpc>
                <a:spcPct val="100000"/>
              </a:lnSpc>
              <a:spcBef>
                <a:spcPts val="0"/>
              </a:spcBef>
              <a:spcAft>
                <a:spcPts val="0"/>
              </a:spcAft>
              <a:buNone/>
            </a:pPr>
            <a:r>
              <a:rPr lang="en-US" sz="2600"/>
              <a:t>Responsivity to community issues enhances attachment to and effectiveness of treatment:</a:t>
            </a:r>
            <a:endParaRPr sz="2600"/>
          </a:p>
          <a:p>
            <a:pPr indent="-283210" lvl="0" marL="786384" rtl="0" algn="l">
              <a:lnSpc>
                <a:spcPct val="100000"/>
              </a:lnSpc>
              <a:spcBef>
                <a:spcPts val="0"/>
              </a:spcBef>
              <a:spcAft>
                <a:spcPts val="0"/>
              </a:spcAft>
              <a:buSzPts val="2600"/>
              <a:buChar char="◼"/>
            </a:pPr>
            <a:r>
              <a:rPr lang="en-US" sz="2600"/>
              <a:t>Diversity within communities of color</a:t>
            </a:r>
            <a:endParaRPr sz="2600"/>
          </a:p>
          <a:p>
            <a:pPr indent="-283210" lvl="0" marL="786384" rtl="0" algn="l">
              <a:lnSpc>
                <a:spcPct val="100000"/>
              </a:lnSpc>
              <a:spcBef>
                <a:spcPts val="0"/>
              </a:spcBef>
              <a:spcAft>
                <a:spcPts val="0"/>
              </a:spcAft>
              <a:buSzPts val="2600"/>
              <a:buChar char="◼"/>
            </a:pPr>
            <a:r>
              <a:rPr lang="en-US" sz="2600"/>
              <a:t>How sexual violence is understood</a:t>
            </a:r>
            <a:endParaRPr sz="2600"/>
          </a:p>
          <a:p>
            <a:pPr indent="-283210" lvl="0" marL="786384" rtl="0" algn="l">
              <a:lnSpc>
                <a:spcPct val="100000"/>
              </a:lnSpc>
              <a:spcBef>
                <a:spcPts val="0"/>
              </a:spcBef>
              <a:spcAft>
                <a:spcPts val="0"/>
              </a:spcAft>
              <a:buSzPts val="2600"/>
              <a:buChar char="◼"/>
            </a:pPr>
            <a:r>
              <a:rPr lang="en-US" sz="2600"/>
              <a:t>Cultural response to sexual violence</a:t>
            </a:r>
            <a:endParaRPr sz="2600"/>
          </a:p>
          <a:p>
            <a:pPr indent="-283210" lvl="0" marL="786384" rtl="0" algn="l">
              <a:lnSpc>
                <a:spcPct val="100000"/>
              </a:lnSpc>
              <a:spcBef>
                <a:spcPts val="0"/>
              </a:spcBef>
              <a:spcAft>
                <a:spcPts val="0"/>
              </a:spcAft>
              <a:buSzPts val="2600"/>
              <a:buChar char="◼"/>
            </a:pPr>
            <a:r>
              <a:rPr lang="en-US" sz="2600"/>
              <a:t>Influences of family, community, and faith</a:t>
            </a:r>
            <a:endParaRPr sz="2600"/>
          </a:p>
          <a:p>
            <a:pPr indent="-283210" lvl="0" marL="786384" rtl="0" algn="l">
              <a:lnSpc>
                <a:spcPct val="100000"/>
              </a:lnSpc>
              <a:spcBef>
                <a:spcPts val="0"/>
              </a:spcBef>
              <a:spcAft>
                <a:spcPts val="0"/>
              </a:spcAft>
              <a:buSzPts val="2600"/>
              <a:buChar char="◼"/>
            </a:pPr>
            <a:r>
              <a:rPr lang="en-US" sz="2600"/>
              <a:t>Legal status</a:t>
            </a:r>
            <a:endParaRPr sz="2600"/>
          </a:p>
          <a:p>
            <a:pPr indent="-283210" lvl="0" marL="786384" rtl="0" algn="l">
              <a:lnSpc>
                <a:spcPct val="100000"/>
              </a:lnSpc>
              <a:spcBef>
                <a:spcPts val="0"/>
              </a:spcBef>
              <a:spcAft>
                <a:spcPts val="0"/>
              </a:spcAft>
              <a:buSzPts val="2600"/>
              <a:buChar char="◼"/>
            </a:pPr>
            <a:r>
              <a:rPr lang="en-US" sz="2600"/>
              <a:t>Distrust of white systems</a:t>
            </a:r>
            <a:endParaRPr sz="2600"/>
          </a:p>
          <a:p>
            <a:pPr indent="-283210" lvl="0" marL="786384" rtl="0" algn="l">
              <a:lnSpc>
                <a:spcPct val="100000"/>
              </a:lnSpc>
              <a:spcBef>
                <a:spcPts val="0"/>
              </a:spcBef>
              <a:spcAft>
                <a:spcPts val="0"/>
              </a:spcAft>
              <a:buSzPts val="2600"/>
              <a:buChar char="◼"/>
            </a:pPr>
            <a:r>
              <a:rPr lang="en-US" sz="2600"/>
              <a:t>Trauma and adverse economic and health outcomes</a:t>
            </a:r>
            <a:endParaRPr sz="2600"/>
          </a:p>
          <a:p>
            <a:pPr indent="-283210" lvl="0" marL="786384" rtl="0" algn="l">
              <a:lnSpc>
                <a:spcPct val="100000"/>
              </a:lnSpc>
              <a:spcBef>
                <a:spcPts val="0"/>
              </a:spcBef>
              <a:spcAft>
                <a:spcPts val="0"/>
              </a:spcAft>
              <a:buSzPts val="2600"/>
              <a:buChar char="◼"/>
            </a:pPr>
            <a:r>
              <a:rPr lang="en-US" sz="2600"/>
              <a:t>Barriers to access</a:t>
            </a:r>
            <a:endParaRPr sz="2600"/>
          </a:p>
          <a:p>
            <a:pPr indent="-283210" lvl="0" marL="786384" rtl="0" algn="l">
              <a:lnSpc>
                <a:spcPct val="100000"/>
              </a:lnSpc>
              <a:spcBef>
                <a:spcPts val="0"/>
              </a:spcBef>
              <a:spcAft>
                <a:spcPts val="0"/>
              </a:spcAft>
              <a:buSzPts val="2600"/>
              <a:buChar char="◼"/>
            </a:pPr>
            <a:r>
              <a:rPr lang="en-US" sz="2600"/>
              <a:t>Resilience</a:t>
            </a:r>
            <a:endParaRPr sz="2600"/>
          </a:p>
          <a:p>
            <a:pPr indent="0" lvl="0" marL="0" rtl="0" algn="l">
              <a:lnSpc>
                <a:spcPct val="100000"/>
              </a:lnSpc>
              <a:spcBef>
                <a:spcPts val="0"/>
              </a:spcBef>
              <a:spcAft>
                <a:spcPts val="0"/>
              </a:spcAft>
              <a:buNone/>
            </a:pPr>
            <a:r>
              <a:rPr lang="en-US" sz="2600"/>
              <a:t>(Ohio Alliance to End Sexual Violence)</a:t>
            </a:r>
            <a:endParaRPr sz="2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 name="Shape 96"/>
        <p:cNvGrpSpPr/>
        <p:nvPr/>
      </p:nvGrpSpPr>
      <p:grpSpPr>
        <a:xfrm>
          <a:off x="0" y="0"/>
          <a:ext cx="0" cy="0"/>
          <a:chOff x="0" y="0"/>
          <a:chExt cx="0" cy="0"/>
        </a:xfrm>
      </p:grpSpPr>
      <p:sp>
        <p:nvSpPr>
          <p:cNvPr id="97" name="Google Shape;97;g155104dd49b_0_0"/>
          <p:cNvSpPr txBox="1"/>
          <p:nvPr>
            <p:ph type="title"/>
          </p:nvPr>
        </p:nvSpPr>
        <p:spPr>
          <a:xfrm>
            <a:off x="457200" y="152400"/>
            <a:ext cx="8229600" cy="1251000"/>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SzPts val="1800"/>
              <a:buNone/>
            </a:pPr>
            <a:r>
              <a:rPr lang="en-US"/>
              <a:t>Land Acknowledgement</a:t>
            </a:r>
            <a:endParaRPr/>
          </a:p>
        </p:txBody>
      </p:sp>
      <p:pic>
        <p:nvPicPr>
          <p:cNvPr id="98" name="Google Shape;98;g155104dd49b_0_0"/>
          <p:cNvPicPr preferRelativeResize="0"/>
          <p:nvPr/>
        </p:nvPicPr>
        <p:blipFill rotWithShape="1">
          <a:blip r:embed="rId3">
            <a:alphaModFix/>
          </a:blip>
          <a:srcRect b="0" l="0" r="0" t="0"/>
          <a:stretch/>
        </p:blipFill>
        <p:spPr>
          <a:xfrm>
            <a:off x="1230100" y="1510975"/>
            <a:ext cx="6683783" cy="53470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5"/>
          <p:cNvSpPr txBox="1"/>
          <p:nvPr>
            <p:ph type="title"/>
          </p:nvPr>
        </p:nvSpPr>
        <p:spPr>
          <a:xfrm>
            <a:off x="457200" y="152400"/>
            <a:ext cx="8229600" cy="1251062"/>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Clr>
                <a:srgbClr val="FFC700"/>
              </a:buClr>
              <a:buSzPts val="3300"/>
              <a:buFont typeface="Garamond"/>
              <a:buNone/>
            </a:pPr>
            <a:r>
              <a:rPr lang="en-US"/>
              <a:t>Workshop Objectives</a:t>
            </a:r>
            <a:endParaRPr/>
          </a:p>
        </p:txBody>
      </p:sp>
      <p:sp>
        <p:nvSpPr>
          <p:cNvPr id="104" name="Google Shape;104;p5"/>
          <p:cNvSpPr txBox="1"/>
          <p:nvPr>
            <p:ph idx="1" type="body"/>
          </p:nvPr>
        </p:nvSpPr>
        <p:spPr>
          <a:xfrm>
            <a:off x="457200" y="1775193"/>
            <a:ext cx="8229600" cy="4625609"/>
          </a:xfrm>
          <a:prstGeom prst="rect">
            <a:avLst/>
          </a:prstGeom>
          <a:noFill/>
          <a:ln>
            <a:noFill/>
          </a:ln>
        </p:spPr>
        <p:txBody>
          <a:bodyPr anchorCtr="0" anchor="t" bIns="45700" lIns="54850" spcFirstLastPara="1" rIns="91425" wrap="square" tIns="91425">
            <a:normAutofit/>
          </a:bodyPr>
          <a:lstStyle/>
          <a:p>
            <a:pPr indent="0" lvl="0" marL="0" rtl="0" algn="l">
              <a:lnSpc>
                <a:spcPct val="100000"/>
              </a:lnSpc>
              <a:spcBef>
                <a:spcPts val="0"/>
              </a:spcBef>
              <a:spcAft>
                <a:spcPts val="0"/>
              </a:spcAft>
              <a:buSzPts val="1920"/>
              <a:buNone/>
            </a:pPr>
            <a:r>
              <a:rPr lang="en-US" sz="2600"/>
              <a:t>WHAT:</a:t>
            </a:r>
            <a:endParaRPr sz="2600"/>
          </a:p>
          <a:p>
            <a:pPr indent="-283210" lvl="0" marL="786384" rtl="0" algn="l">
              <a:lnSpc>
                <a:spcPct val="100000"/>
              </a:lnSpc>
              <a:spcBef>
                <a:spcPts val="0"/>
              </a:spcBef>
              <a:spcAft>
                <a:spcPts val="0"/>
              </a:spcAft>
              <a:buSzPts val="2600"/>
              <a:buChar char="◼"/>
            </a:pPr>
            <a:r>
              <a:rPr lang="en-US" sz="2600"/>
              <a:t>Deeper Cultural Competence working with Black perpetrators and victims</a:t>
            </a:r>
            <a:endParaRPr sz="2600"/>
          </a:p>
          <a:p>
            <a:pPr indent="-283210" lvl="0" marL="786384" rtl="0" algn="l">
              <a:lnSpc>
                <a:spcPct val="100000"/>
              </a:lnSpc>
              <a:spcBef>
                <a:spcPts val="0"/>
              </a:spcBef>
              <a:spcAft>
                <a:spcPts val="0"/>
              </a:spcAft>
              <a:buSzPts val="2600"/>
              <a:buChar char="◼"/>
            </a:pPr>
            <a:r>
              <a:rPr lang="en-US" sz="2600"/>
              <a:t>Legal origins of anti-Black racism and its consequences</a:t>
            </a:r>
            <a:endParaRPr sz="2600"/>
          </a:p>
          <a:p>
            <a:pPr indent="-283210" lvl="0" marL="786384" rtl="0" algn="l">
              <a:lnSpc>
                <a:spcPct val="100000"/>
              </a:lnSpc>
              <a:spcBef>
                <a:spcPts val="0"/>
              </a:spcBef>
              <a:spcAft>
                <a:spcPts val="0"/>
              </a:spcAft>
              <a:buSzPts val="2600"/>
              <a:buChar char="◼"/>
            </a:pPr>
            <a:r>
              <a:rPr lang="en-US" sz="2600"/>
              <a:t>Racial trauma and sex offending and victimization</a:t>
            </a:r>
            <a:endParaRPr sz="2600"/>
          </a:p>
          <a:p>
            <a:pPr indent="-283210" lvl="0" marL="786384" rtl="0" algn="l">
              <a:lnSpc>
                <a:spcPct val="100000"/>
              </a:lnSpc>
              <a:spcBef>
                <a:spcPts val="0"/>
              </a:spcBef>
              <a:spcAft>
                <a:spcPts val="0"/>
              </a:spcAft>
              <a:buSzPts val="2600"/>
              <a:buChar char="◼"/>
            </a:pPr>
            <a:r>
              <a:rPr lang="en-US" sz="2600"/>
              <a:t>Engaging Black clients by making race issues explicit</a:t>
            </a:r>
            <a:endParaRPr sz="2600"/>
          </a:p>
          <a:p>
            <a:pPr indent="0" lvl="0" marL="0" rtl="0" algn="l">
              <a:lnSpc>
                <a:spcPct val="100000"/>
              </a:lnSpc>
              <a:spcBef>
                <a:spcPts val="0"/>
              </a:spcBef>
              <a:spcAft>
                <a:spcPts val="0"/>
              </a:spcAft>
              <a:buNone/>
            </a:pPr>
            <a:r>
              <a:t/>
            </a:r>
            <a:endParaRPr sz="2600"/>
          </a:p>
          <a:p>
            <a:pPr indent="0" lvl="0" marL="0" rtl="0" algn="l">
              <a:lnSpc>
                <a:spcPct val="100000"/>
              </a:lnSpc>
              <a:spcBef>
                <a:spcPts val="0"/>
              </a:spcBef>
              <a:spcAft>
                <a:spcPts val="0"/>
              </a:spcAft>
              <a:buNone/>
            </a:pPr>
            <a:r>
              <a:rPr lang="en-US" sz="2600"/>
              <a:t>HOW:</a:t>
            </a:r>
            <a:endParaRPr sz="2600"/>
          </a:p>
          <a:p>
            <a:pPr indent="-393700" lvl="0" marL="914400" rtl="0" algn="l">
              <a:lnSpc>
                <a:spcPct val="100000"/>
              </a:lnSpc>
              <a:spcBef>
                <a:spcPts val="0"/>
              </a:spcBef>
              <a:spcAft>
                <a:spcPts val="0"/>
              </a:spcAft>
              <a:buSzPts val="2600"/>
              <a:buChar char="◼"/>
            </a:pPr>
            <a:r>
              <a:rPr lang="en-US" sz="2600"/>
              <a:t>Presentation of material</a:t>
            </a:r>
            <a:endParaRPr sz="2600"/>
          </a:p>
          <a:p>
            <a:pPr indent="-393700" lvl="0" marL="914400" rtl="0" algn="l">
              <a:lnSpc>
                <a:spcPct val="100000"/>
              </a:lnSpc>
              <a:spcBef>
                <a:spcPts val="0"/>
              </a:spcBef>
              <a:spcAft>
                <a:spcPts val="0"/>
              </a:spcAft>
              <a:buSzPts val="2600"/>
              <a:buChar char="◼"/>
            </a:pPr>
            <a:r>
              <a:rPr lang="en-US" sz="2600"/>
              <a:t>Curiosity and conversation</a:t>
            </a:r>
            <a:endParaRPr sz="2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g22d7ef33bc2_0_302"/>
          <p:cNvSpPr txBox="1"/>
          <p:nvPr>
            <p:ph type="title"/>
          </p:nvPr>
        </p:nvSpPr>
        <p:spPr>
          <a:xfrm>
            <a:off x="457200" y="152400"/>
            <a:ext cx="8229600" cy="1251000"/>
          </a:xfrm>
          <a:prstGeom prst="rect">
            <a:avLst/>
          </a:prstGeom>
        </p:spPr>
        <p:txBody>
          <a:bodyPr anchorCtr="0" anchor="ctr" bIns="45700" lIns="91425" spcFirstLastPara="1" rIns="45700" wrap="square" tIns="45700">
            <a:normAutofit/>
          </a:bodyPr>
          <a:lstStyle/>
          <a:p>
            <a:pPr indent="0" lvl="0" marL="0" rtl="0" algn="l">
              <a:spcBef>
                <a:spcPts val="0"/>
              </a:spcBef>
              <a:spcAft>
                <a:spcPts val="0"/>
              </a:spcAft>
              <a:buNone/>
            </a:pPr>
            <a:r>
              <a:rPr lang="en-US"/>
              <a:t>Context:  NS Mass Casualty Commission</a:t>
            </a:r>
            <a:endParaRPr/>
          </a:p>
        </p:txBody>
      </p:sp>
      <p:sp>
        <p:nvSpPr>
          <p:cNvPr id="111" name="Google Shape;111;g22d7ef33bc2_0_302"/>
          <p:cNvSpPr txBox="1"/>
          <p:nvPr>
            <p:ph idx="1" type="body"/>
          </p:nvPr>
        </p:nvSpPr>
        <p:spPr>
          <a:xfrm>
            <a:off x="457200" y="1775193"/>
            <a:ext cx="8229600" cy="4625700"/>
          </a:xfrm>
          <a:prstGeom prst="rect">
            <a:avLst/>
          </a:prstGeom>
        </p:spPr>
        <p:txBody>
          <a:bodyPr anchorCtr="0" anchor="t" bIns="45700" lIns="54850" spcFirstLastPara="1" rIns="91425" wrap="square" tIns="91425">
            <a:noAutofit/>
          </a:bodyPr>
          <a:lstStyle/>
          <a:p>
            <a:pPr indent="-393700" lvl="0" marL="457200" rtl="0" algn="l">
              <a:spcBef>
                <a:spcPts val="0"/>
              </a:spcBef>
              <a:spcAft>
                <a:spcPts val="0"/>
              </a:spcAft>
              <a:buSzPts val="2600"/>
              <a:buChar char="◼"/>
            </a:pPr>
            <a:r>
              <a:rPr lang="en-US" sz="2600"/>
              <a:t>“</a:t>
            </a:r>
            <a:r>
              <a:rPr lang="en-US" sz="2600"/>
              <a:t>The perpetrator was a white, wealthy male in his early 50s. . . . a denturist”</a:t>
            </a:r>
            <a:endParaRPr sz="2600"/>
          </a:p>
          <a:p>
            <a:pPr indent="-393700" lvl="0" marL="457200" rtl="0" algn="l">
              <a:spcBef>
                <a:spcPts val="0"/>
              </a:spcBef>
              <a:spcAft>
                <a:spcPts val="0"/>
              </a:spcAft>
              <a:buSzPts val="2600"/>
              <a:buChar char="◼"/>
            </a:pPr>
            <a:r>
              <a:rPr lang="en-US" sz="2600"/>
              <a:t>On April 18, 2020 he shot and killed 22 persons, wounding 3 others:  T</a:t>
            </a:r>
            <a:r>
              <a:rPr lang="en-US" sz="2600"/>
              <a:t>he worst mass murder in Canadian history</a:t>
            </a:r>
            <a:r>
              <a:rPr lang="en-US" sz="2600"/>
              <a:t>.</a:t>
            </a:r>
            <a:endParaRPr sz="2600"/>
          </a:p>
          <a:p>
            <a:pPr indent="-393700" lvl="0" marL="457200" rtl="0" algn="l">
              <a:spcBef>
                <a:spcPts val="0"/>
              </a:spcBef>
              <a:spcAft>
                <a:spcPts val="0"/>
              </a:spcAft>
              <a:buSzPts val="2600"/>
              <a:buChar char="◼"/>
            </a:pPr>
            <a:r>
              <a:rPr lang="en-US" sz="2600"/>
              <a:t>“. . . </a:t>
            </a:r>
            <a:r>
              <a:rPr lang="en-US" sz="2600"/>
              <a:t>the perpetrator used his Halifax dental office to sexually exploit marginalized individuals, including those who self-identified as sex workers. He exploited African Nova Scotian women . . . and was known to provide cash compensations for referrals and exchange dental work for sex.” </a:t>
            </a:r>
            <a:endParaRPr sz="2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2185cf41336_0_7"/>
          <p:cNvSpPr txBox="1"/>
          <p:nvPr>
            <p:ph type="title"/>
          </p:nvPr>
        </p:nvSpPr>
        <p:spPr>
          <a:xfrm>
            <a:off x="457200" y="152400"/>
            <a:ext cx="8229600" cy="1251000"/>
          </a:xfrm>
          <a:prstGeom prst="rect">
            <a:avLst/>
          </a:prstGeom>
        </p:spPr>
        <p:txBody>
          <a:bodyPr anchorCtr="0" anchor="ctr" bIns="45700" lIns="91425" spcFirstLastPara="1" rIns="45700" wrap="square" tIns="45700">
            <a:normAutofit/>
          </a:bodyPr>
          <a:lstStyle/>
          <a:p>
            <a:pPr indent="0" lvl="0" marL="0" rtl="0" algn="l">
              <a:spcBef>
                <a:spcPts val="0"/>
              </a:spcBef>
              <a:spcAft>
                <a:spcPts val="0"/>
              </a:spcAft>
              <a:buNone/>
            </a:pPr>
            <a:r>
              <a:rPr lang="en-US"/>
              <a:t>Why?</a:t>
            </a:r>
            <a:endParaRPr/>
          </a:p>
        </p:txBody>
      </p:sp>
      <p:sp>
        <p:nvSpPr>
          <p:cNvPr id="118" name="Google Shape;118;g2185cf41336_0_7"/>
          <p:cNvSpPr txBox="1"/>
          <p:nvPr>
            <p:ph idx="1" type="body"/>
          </p:nvPr>
        </p:nvSpPr>
        <p:spPr>
          <a:xfrm>
            <a:off x="457200" y="1775193"/>
            <a:ext cx="8229600" cy="4625700"/>
          </a:xfrm>
          <a:prstGeom prst="rect">
            <a:avLst/>
          </a:prstGeom>
        </p:spPr>
        <p:txBody>
          <a:bodyPr anchorCtr="0" anchor="t" bIns="45700" lIns="54850" spcFirstLastPara="1" rIns="91425" wrap="square" tIns="91425">
            <a:normAutofit/>
          </a:bodyPr>
          <a:lstStyle/>
          <a:p>
            <a:pPr indent="-393700" lvl="0" marL="457200" rtl="0" algn="l">
              <a:spcBef>
                <a:spcPts val="0"/>
              </a:spcBef>
              <a:spcAft>
                <a:spcPts val="0"/>
              </a:spcAft>
              <a:buSzPts val="2600"/>
              <a:buChar char="◼"/>
            </a:pPr>
            <a:r>
              <a:rPr lang="en-US" sz="2600"/>
              <a:t>People of African descent are overrepresented as victims and perpetrators of sexual violence</a:t>
            </a:r>
            <a:endParaRPr sz="2600"/>
          </a:p>
          <a:p>
            <a:pPr indent="-393700" lvl="0" marL="457200" rtl="0" algn="l">
              <a:spcBef>
                <a:spcPts val="0"/>
              </a:spcBef>
              <a:spcAft>
                <a:spcPts val="0"/>
              </a:spcAft>
              <a:buSzPts val="2600"/>
              <a:buChar char="◼"/>
            </a:pPr>
            <a:r>
              <a:rPr lang="en-US" sz="2600"/>
              <a:t>People of African descent are less likely to report their victimization or to seek and benefit from treatment if perpetrators </a:t>
            </a:r>
            <a:endParaRPr sz="2600"/>
          </a:p>
          <a:p>
            <a:pPr indent="-393700" lvl="0" marL="457200" rtl="0" algn="l">
              <a:spcBef>
                <a:spcPts val="0"/>
              </a:spcBef>
              <a:spcAft>
                <a:spcPts val="0"/>
              </a:spcAft>
              <a:buSzPts val="2600"/>
              <a:buChar char="◼"/>
            </a:pPr>
            <a:r>
              <a:rPr lang="en-US" sz="2600"/>
              <a:t>There is a dearth of data on typologies; culturally specific treatment models; the impact of culture, race and racism on treatment</a:t>
            </a:r>
            <a:endParaRPr sz="2600"/>
          </a:p>
          <a:p>
            <a:pPr indent="-393700" lvl="0" marL="457200" rtl="0" algn="l">
              <a:spcBef>
                <a:spcPts val="0"/>
              </a:spcBef>
              <a:spcAft>
                <a:spcPts val="0"/>
              </a:spcAft>
              <a:buSzPts val="2600"/>
              <a:buChar char="◼"/>
            </a:pPr>
            <a:r>
              <a:rPr lang="en-US" sz="2600"/>
              <a:t>We need safe spaces to imagine and discuss how we as individuals and as a sector address the needs of Black clients</a:t>
            </a:r>
            <a:endParaRPr sz="2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22d7ef33bc2_0_2"/>
          <p:cNvSpPr txBox="1"/>
          <p:nvPr>
            <p:ph type="title"/>
          </p:nvPr>
        </p:nvSpPr>
        <p:spPr>
          <a:xfrm>
            <a:off x="457200" y="152400"/>
            <a:ext cx="8229600" cy="1251000"/>
          </a:xfrm>
          <a:prstGeom prst="rect">
            <a:avLst/>
          </a:prstGeom>
          <a:noFill/>
          <a:ln>
            <a:noFill/>
          </a:ln>
        </p:spPr>
        <p:txBody>
          <a:bodyPr anchorCtr="0" anchor="ctr" bIns="45700" lIns="91425" spcFirstLastPara="1" rIns="45700" wrap="square" tIns="45700">
            <a:normAutofit/>
          </a:bodyPr>
          <a:lstStyle/>
          <a:p>
            <a:pPr indent="0" lvl="0" marL="0" rtl="0" algn="l">
              <a:lnSpc>
                <a:spcPct val="100000"/>
              </a:lnSpc>
              <a:spcBef>
                <a:spcPts val="0"/>
              </a:spcBef>
              <a:spcAft>
                <a:spcPts val="0"/>
              </a:spcAft>
              <a:buClr>
                <a:srgbClr val="FFC700"/>
              </a:buClr>
              <a:buSzPts val="4500"/>
              <a:buFont typeface="Garamond"/>
              <a:buNone/>
            </a:pPr>
            <a:r>
              <a:rPr b="1" lang="en-US">
                <a:latin typeface="Garamond"/>
                <a:ea typeface="Garamond"/>
                <a:cs typeface="Garamond"/>
                <a:sym typeface="Garamond"/>
              </a:rPr>
              <a:t>Cultural Competence: Definition </a:t>
            </a:r>
            <a:endParaRPr/>
          </a:p>
        </p:txBody>
      </p:sp>
      <p:sp>
        <p:nvSpPr>
          <p:cNvPr id="124" name="Google Shape;124;g22d7ef33bc2_0_2"/>
          <p:cNvSpPr txBox="1"/>
          <p:nvPr>
            <p:ph idx="1" type="body"/>
          </p:nvPr>
        </p:nvSpPr>
        <p:spPr>
          <a:xfrm>
            <a:off x="457200" y="1600200"/>
            <a:ext cx="8229600" cy="4876800"/>
          </a:xfrm>
          <a:prstGeom prst="rect">
            <a:avLst/>
          </a:prstGeom>
          <a:noFill/>
          <a:ln>
            <a:noFill/>
          </a:ln>
        </p:spPr>
        <p:txBody>
          <a:bodyPr anchorCtr="0" anchor="t" bIns="45700" lIns="54850" spcFirstLastPara="1" rIns="91425" wrap="square" tIns="91425">
            <a:noAutofit/>
          </a:bodyPr>
          <a:lstStyle/>
          <a:p>
            <a:pPr indent="-364490" lvl="0" marL="438912" rtl="0" algn="l">
              <a:lnSpc>
                <a:spcPct val="100000"/>
              </a:lnSpc>
              <a:spcBef>
                <a:spcPts val="0"/>
              </a:spcBef>
              <a:spcAft>
                <a:spcPts val="0"/>
              </a:spcAft>
              <a:buSzPts val="2620"/>
              <a:buChar char="◼"/>
            </a:pPr>
            <a:r>
              <a:rPr lang="en-US" sz="2600">
                <a:latin typeface="Garamond"/>
                <a:ea typeface="Garamond"/>
                <a:cs typeface="Garamond"/>
                <a:sym typeface="Garamond"/>
              </a:rPr>
              <a:t>Cultural competence refers to an ability to interact effectively with people of different cultures. Cultural competence comprises five essential capacities:</a:t>
            </a:r>
            <a:endParaRPr sz="2600"/>
          </a:p>
          <a:p>
            <a:pPr indent="-469900" lvl="1" marL="914400" rtl="0" algn="l">
              <a:lnSpc>
                <a:spcPct val="100000"/>
              </a:lnSpc>
              <a:spcBef>
                <a:spcPts val="400"/>
              </a:spcBef>
              <a:spcAft>
                <a:spcPts val="0"/>
              </a:spcAft>
              <a:buSzPts val="2000"/>
              <a:buAutoNum type="alphaUcPeriod"/>
            </a:pPr>
            <a:r>
              <a:rPr lang="en-US" sz="2200">
                <a:latin typeface="Garamond"/>
                <a:ea typeface="Garamond"/>
                <a:cs typeface="Garamond"/>
                <a:sym typeface="Garamond"/>
              </a:rPr>
              <a:t>We must understand our own cultural positions and how they differ from and are similar to others (critical cultural self-analysis)</a:t>
            </a:r>
            <a:endParaRPr sz="2300"/>
          </a:p>
          <a:p>
            <a:pPr indent="-469900" lvl="1" marL="914400" rtl="0" algn="l">
              <a:lnSpc>
                <a:spcPct val="100000"/>
              </a:lnSpc>
              <a:spcBef>
                <a:spcPts val="400"/>
              </a:spcBef>
              <a:spcAft>
                <a:spcPts val="0"/>
              </a:spcAft>
              <a:buSzPts val="2000"/>
              <a:buAutoNum type="alphaUcPeriod"/>
            </a:pPr>
            <a:r>
              <a:rPr lang="en-US" sz="2200">
                <a:latin typeface="Garamond"/>
                <a:ea typeface="Garamond"/>
                <a:cs typeface="Garamond"/>
                <a:sym typeface="Garamond"/>
              </a:rPr>
              <a:t>We must understand the social and cultural reality in which we live and work and in which our clients live and work</a:t>
            </a:r>
            <a:endParaRPr sz="2300"/>
          </a:p>
          <a:p>
            <a:pPr indent="-469900" lvl="1" marL="914400" rtl="0" algn="l">
              <a:lnSpc>
                <a:spcPct val="100000"/>
              </a:lnSpc>
              <a:spcBef>
                <a:spcPts val="400"/>
              </a:spcBef>
              <a:spcAft>
                <a:spcPts val="0"/>
              </a:spcAft>
              <a:buSzPts val="2000"/>
              <a:buAutoNum type="alphaUcPeriod"/>
            </a:pPr>
            <a:r>
              <a:rPr lang="en-US" sz="2200">
                <a:latin typeface="Garamond"/>
                <a:ea typeface="Garamond"/>
                <a:cs typeface="Garamond"/>
                <a:sym typeface="Garamond"/>
              </a:rPr>
              <a:t>We must cultivate appropriate attitudes towards cultural difference</a:t>
            </a:r>
            <a:endParaRPr sz="2300"/>
          </a:p>
          <a:p>
            <a:pPr indent="-469900" lvl="1" marL="914400" rtl="0" algn="l">
              <a:lnSpc>
                <a:spcPct val="100000"/>
              </a:lnSpc>
              <a:spcBef>
                <a:spcPts val="400"/>
              </a:spcBef>
              <a:spcAft>
                <a:spcPts val="0"/>
              </a:spcAft>
              <a:buSzPts val="2000"/>
              <a:buAutoNum type="alphaUcPeriod"/>
            </a:pPr>
            <a:r>
              <a:rPr lang="en-US" sz="2200">
                <a:latin typeface="Garamond"/>
                <a:ea typeface="Garamond"/>
                <a:cs typeface="Garamond"/>
                <a:sym typeface="Garamond"/>
              </a:rPr>
              <a:t>We must be able to generate and interpret a wide variety of verbal and non-verbal responses (client centred interviewing)</a:t>
            </a:r>
            <a:endParaRPr sz="2300"/>
          </a:p>
          <a:p>
            <a:pPr indent="-469900" lvl="1" marL="914400" rtl="0" algn="l">
              <a:lnSpc>
                <a:spcPct val="100000"/>
              </a:lnSpc>
              <a:spcBef>
                <a:spcPts val="400"/>
              </a:spcBef>
              <a:spcAft>
                <a:spcPts val="0"/>
              </a:spcAft>
              <a:buSzPts val="2000"/>
              <a:buAutoNum type="alphaUcPeriod"/>
            </a:pPr>
            <a:r>
              <a:rPr lang="en-US" sz="2200">
                <a:latin typeface="Garamond"/>
                <a:ea typeface="Garamond"/>
                <a:cs typeface="Garamond"/>
                <a:sym typeface="Garamond"/>
              </a:rPr>
              <a:t>We must understand structural oppression and demonstrate awareness and commitment to social justice</a:t>
            </a:r>
            <a:endParaRPr sz="2300"/>
          </a:p>
          <a:p>
            <a:pPr indent="-342900" lvl="1" marL="914400" rtl="0" algn="l">
              <a:lnSpc>
                <a:spcPct val="100000"/>
              </a:lnSpc>
              <a:spcBef>
                <a:spcPts val="400"/>
              </a:spcBef>
              <a:spcAft>
                <a:spcPts val="0"/>
              </a:spcAft>
              <a:buSzPts val="1800"/>
              <a:buNone/>
            </a:pPr>
            <a:r>
              <a:t/>
            </a:r>
            <a:endParaRPr sz="2200">
              <a:latin typeface="Garamond"/>
              <a:ea typeface="Garamond"/>
              <a:cs typeface="Garamond"/>
              <a:sym typeface="Garamond"/>
            </a:endParaRPr>
          </a:p>
          <a:p>
            <a:pPr indent="-198120" lvl="0" marL="438912" rtl="0" algn="l">
              <a:lnSpc>
                <a:spcPct val="100000"/>
              </a:lnSpc>
              <a:spcBef>
                <a:spcPts val="0"/>
              </a:spcBef>
              <a:spcAft>
                <a:spcPts val="0"/>
              </a:spcAft>
              <a:buSzPts val="1920"/>
              <a:buNone/>
            </a:pPr>
            <a:r>
              <a:t/>
            </a:r>
            <a:endParaRPr sz="2600">
              <a:latin typeface="Garamond"/>
              <a:ea typeface="Garamond"/>
              <a:cs typeface="Garamond"/>
              <a:sym typeface="Garamond"/>
            </a:endParaRPr>
          </a:p>
        </p:txBody>
      </p:sp>
    </p:spTree>
  </p:cSld>
  <p:clrMapOvr>
    <a:masterClrMapping/>
  </p:clrMapOvr>
</p:sld>
</file>

<file path=ppt/theme/theme1.xml><?xml version="1.0" encoding="utf-8"?>
<a:theme xmlns:a="http://schemas.openxmlformats.org/drawingml/2006/main" xmlns:r="http://schemas.openxmlformats.org/officeDocument/2006/relationships" name="Module">
  <a:themeElements>
    <a:clrScheme name="Module">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odule">
  <a:themeElements>
    <a:clrScheme name="Module">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2010-04-27T11:58:57Z</dcterms:created>
  <dc:creator>Robert S. Wright</dc:creator>
</cp:coreProperties>
</file>