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74" r:id="rId9"/>
    <p:sldId id="275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7" r:id="rId19"/>
    <p:sldId id="272" r:id="rId20"/>
    <p:sldId id="276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ED015-94D2-49F5-9BE3-F7734811AF26}" type="datetimeFigureOut">
              <a:rPr lang="en-CA" smtClean="0"/>
              <a:t>2012-11-14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B180-644F-4247-BF3E-2E463AD6DB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273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ED015-94D2-49F5-9BE3-F7734811AF26}" type="datetimeFigureOut">
              <a:rPr lang="en-CA" smtClean="0"/>
              <a:t>2012-11-14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B180-644F-4247-BF3E-2E463AD6DB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407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ED015-94D2-49F5-9BE3-F7734811AF26}" type="datetimeFigureOut">
              <a:rPr lang="en-CA" smtClean="0"/>
              <a:t>2012-11-14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B180-644F-4247-BF3E-2E463AD6DB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9223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ED015-94D2-49F5-9BE3-F7734811AF26}" type="datetimeFigureOut">
              <a:rPr lang="en-CA" smtClean="0"/>
              <a:t>2012-11-14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B180-644F-4247-BF3E-2E463AD6DB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28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ED015-94D2-49F5-9BE3-F7734811AF26}" type="datetimeFigureOut">
              <a:rPr lang="en-CA" smtClean="0"/>
              <a:t>2012-11-14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B180-644F-4247-BF3E-2E463AD6DB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414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ED015-94D2-49F5-9BE3-F7734811AF26}" type="datetimeFigureOut">
              <a:rPr lang="en-CA" smtClean="0"/>
              <a:t>2012-11-14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B180-644F-4247-BF3E-2E463AD6DB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051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ED015-94D2-49F5-9BE3-F7734811AF26}" type="datetimeFigureOut">
              <a:rPr lang="en-CA" smtClean="0"/>
              <a:t>2012-11-14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B180-644F-4247-BF3E-2E463AD6DB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0614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ED015-94D2-49F5-9BE3-F7734811AF26}" type="datetimeFigureOut">
              <a:rPr lang="en-CA" smtClean="0"/>
              <a:t>2012-11-14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B180-644F-4247-BF3E-2E463AD6DB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0510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ED015-94D2-49F5-9BE3-F7734811AF26}" type="datetimeFigureOut">
              <a:rPr lang="en-CA" smtClean="0"/>
              <a:t>2012-11-14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B180-644F-4247-BF3E-2E463AD6DB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210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ED015-94D2-49F5-9BE3-F7734811AF26}" type="datetimeFigureOut">
              <a:rPr lang="en-CA" smtClean="0"/>
              <a:t>2012-11-14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B180-644F-4247-BF3E-2E463AD6DB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661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ED015-94D2-49F5-9BE3-F7734811AF26}" type="datetimeFigureOut">
              <a:rPr lang="en-CA" smtClean="0"/>
              <a:t>2012-11-14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B180-644F-4247-BF3E-2E463AD6DB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468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ED015-94D2-49F5-9BE3-F7734811AF26}" type="datetimeFigureOut">
              <a:rPr lang="en-CA" smtClean="0"/>
              <a:t>2012-11-14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3B180-644F-4247-BF3E-2E463AD6DB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521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2736304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Runaways, Truants and the Knuckleheads Who Harbour Them: Eco structural and harm reduction interventions with difficult teens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80656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CA" dirty="0" smtClean="0"/>
              <a:t>Robert S. Wright, MSW, RSW</a:t>
            </a:r>
          </a:p>
          <a:p>
            <a:r>
              <a:rPr lang="en-CA" dirty="0" smtClean="0"/>
              <a:t>Social Worker in Private Practice</a:t>
            </a:r>
          </a:p>
          <a:p>
            <a:r>
              <a:rPr lang="en-CA" dirty="0" smtClean="0"/>
              <a:t>Presented to</a:t>
            </a:r>
          </a:p>
          <a:p>
            <a:r>
              <a:rPr lang="en-CA" dirty="0" smtClean="0"/>
              <a:t>Child Welfare Social Workers in Halifax</a:t>
            </a:r>
          </a:p>
          <a:p>
            <a:r>
              <a:rPr lang="en-CA" dirty="0" smtClean="0"/>
              <a:t> November 14, 2012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3660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The Eco Structural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r>
              <a:rPr lang="en-CA" b="0" i="0" u="none" strike="noStrike" baseline="0" dirty="0" smtClean="0"/>
              <a:t>Difficult youth need systems interventions</a:t>
            </a:r>
          </a:p>
          <a:p>
            <a:r>
              <a:rPr lang="en-CA" b="0" i="0" u="none" strike="noStrike" baseline="0" dirty="0" smtClean="0"/>
              <a:t>MST widely seen as effective (</a:t>
            </a:r>
            <a:r>
              <a:rPr lang="en-CA" b="0" i="0" u="none" strike="noStrike" baseline="0" dirty="0" err="1" smtClean="0"/>
              <a:t>Henggeler</a:t>
            </a:r>
            <a:r>
              <a:rPr lang="en-CA" b="0" i="0" u="none" strike="noStrike" baseline="0" dirty="0" smtClean="0"/>
              <a:t>)</a:t>
            </a:r>
          </a:p>
          <a:p>
            <a:r>
              <a:rPr lang="en-CA" b="0" i="0" u="none" strike="noStrike" baseline="0" dirty="0" smtClean="0"/>
              <a:t>Individual, family, community work indicated (</a:t>
            </a:r>
            <a:r>
              <a:rPr lang="en-CA" b="0" i="0" u="none" strike="noStrike" baseline="0" dirty="0" err="1" smtClean="0"/>
              <a:t>McGoldrick</a:t>
            </a:r>
            <a:r>
              <a:rPr lang="en-CA" b="0" i="0" u="none" strike="noStrike" baseline="0" dirty="0" smtClean="0"/>
              <a:t>)</a:t>
            </a:r>
          </a:p>
          <a:p>
            <a:r>
              <a:rPr lang="en-CA" b="0" i="0" u="none" strike="noStrike" baseline="0" dirty="0" smtClean="0"/>
              <a:t>Resiliency theory identifies multiple domains for intervention (</a:t>
            </a:r>
            <a:r>
              <a:rPr lang="en-CA" b="0" i="0" u="none" strike="noStrike" baseline="0" dirty="0" err="1" smtClean="0"/>
              <a:t>Ungar</a:t>
            </a:r>
            <a:r>
              <a:rPr lang="en-CA" b="0" i="0" u="none" strike="noStrike" baseline="0" dirty="0" smtClean="0"/>
              <a:t>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6937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b="0" i="0" u="none" strike="noStrike" baseline="0" dirty="0" smtClean="0"/>
              <a:t>Old Model</a:t>
            </a:r>
            <a:br>
              <a:rPr lang="en-CA" b="0" i="0" u="none" strike="noStrike" baseline="0" dirty="0" smtClean="0"/>
            </a:br>
            <a:r>
              <a:rPr lang="en-CA" sz="3200" dirty="0" smtClean="0"/>
              <a:t>Just Looked at Youth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</p:txBody>
      </p:sp>
      <p:pic>
        <p:nvPicPr>
          <p:cNvPr id="2050" name="Picture 2" descr="http://www.goodshepherdcentres.ca/images/Problem-Youth_mani-1-lo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374" y="1556792"/>
            <a:ext cx="6656994" cy="465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33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0" i="0" u="none" strike="noStrike" baseline="0" dirty="0" smtClean="0"/>
              <a:t>Newer Models</a:t>
            </a:r>
            <a:br>
              <a:rPr lang="en-CA" b="0" i="0" u="none" strike="noStrike" baseline="0" dirty="0" smtClean="0"/>
            </a:br>
            <a:r>
              <a:rPr lang="en-CA" sz="3600" b="0" i="0" u="none" strike="noStrike" baseline="0" dirty="0" smtClean="0"/>
              <a:t>Look at the whole system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5858528" cy="5144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36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0" i="0" u="none" strike="noStrike" baseline="0" dirty="0" smtClean="0"/>
              <a:t>Sounds Good in Theory, </a:t>
            </a:r>
            <a:br>
              <a:rPr lang="en-CA" b="0" i="0" u="none" strike="noStrike" baseline="0" dirty="0" smtClean="0"/>
            </a:br>
            <a:r>
              <a:rPr lang="en-CA" b="0" i="0" u="none" strike="noStrike" baseline="0" dirty="0" smtClean="0"/>
              <a:t>How Does it Work?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0" i="0" u="none" strike="noStrike" baseline="0" dirty="0" smtClean="0"/>
              <a:t>Case Example:</a:t>
            </a:r>
            <a:r>
              <a:rPr lang="en-CA" b="0" i="0" u="none" strike="noStrike" dirty="0" smtClean="0"/>
              <a:t>  </a:t>
            </a:r>
            <a:r>
              <a:rPr lang="en-CA" b="0" i="0" u="none" strike="noStrike" baseline="0" dirty="0" smtClean="0"/>
              <a:t>Runaways and Truants</a:t>
            </a:r>
          </a:p>
          <a:p>
            <a:pPr lvl="1"/>
            <a:r>
              <a:rPr lang="en-CA" b="0" i="0" u="none" strike="noStrike" baseline="0" dirty="0" smtClean="0"/>
              <a:t>Kids jigging school, coming home late</a:t>
            </a:r>
          </a:p>
          <a:p>
            <a:pPr lvl="1"/>
            <a:r>
              <a:rPr lang="en-CA" b="0" i="0" u="none" strike="noStrike" baseline="0" dirty="0" smtClean="0"/>
              <a:t>Rash of teenage drinking and drug use</a:t>
            </a:r>
          </a:p>
          <a:p>
            <a:pPr lvl="1"/>
            <a:r>
              <a:rPr lang="en-CA" b="0" i="0" u="none" strike="noStrike" baseline="0" dirty="0" smtClean="0"/>
              <a:t>Epidemic of inappropriate sexual behaviours</a:t>
            </a:r>
          </a:p>
          <a:p>
            <a:pPr lvl="1"/>
            <a:r>
              <a:rPr lang="en-CA" b="0" i="0" u="none" strike="noStrike" baseline="0" dirty="0" smtClean="0"/>
              <a:t>Kids coming home late or running away for days (from home, foster home or group home)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956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0" i="0" u="none" strike="noStrike" baseline="0" dirty="0" smtClean="0"/>
              <a:t>Focus on the System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Reign in t</a:t>
            </a:r>
            <a:r>
              <a:rPr lang="en-CA" b="0" i="0" u="none" strike="noStrike" baseline="0" dirty="0" smtClean="0"/>
              <a:t>he Knuckleheads who </a:t>
            </a:r>
            <a:r>
              <a:rPr lang="en-CA" dirty="0"/>
              <a:t>h</a:t>
            </a:r>
            <a:r>
              <a:rPr lang="en-CA" b="0" i="0" u="none" strike="noStrike" baseline="0" dirty="0" smtClean="0"/>
              <a:t>arbour</a:t>
            </a:r>
          </a:p>
          <a:p>
            <a:pPr lvl="1"/>
            <a:r>
              <a:rPr lang="en-CA" b="0" i="0" u="none" strike="noStrike" baseline="0" dirty="0" smtClean="0"/>
              <a:t>After taking several children from several such homes, developed a plan</a:t>
            </a:r>
          </a:p>
          <a:p>
            <a:pPr lvl="1"/>
            <a:r>
              <a:rPr lang="en-CA" b="0" i="0" u="none" strike="noStrike" baseline="0" dirty="0" smtClean="0"/>
              <a:t>Contacted, informed and engaged police</a:t>
            </a:r>
          </a:p>
          <a:p>
            <a:pPr lvl="1"/>
            <a:r>
              <a:rPr lang="en-CA" b="0" i="0" u="none" strike="noStrike" baseline="0" dirty="0" smtClean="0"/>
              <a:t>Identified homes that harboured</a:t>
            </a:r>
          </a:p>
          <a:p>
            <a:pPr lvl="1"/>
            <a:r>
              <a:rPr lang="en-CA" b="0" i="0" u="none" strike="noStrike" baseline="0" dirty="0" smtClean="0"/>
              <a:t>Visited each to engage in “helping”</a:t>
            </a:r>
          </a:p>
          <a:p>
            <a:pPr lvl="1"/>
            <a:r>
              <a:rPr lang="en-CA" b="0" i="0" u="none" strike="noStrike" baseline="0" dirty="0" smtClean="0"/>
              <a:t>Provided education re: Crim.  Code and CFSA violations</a:t>
            </a:r>
          </a:p>
          <a:p>
            <a:pPr lvl="1"/>
            <a:r>
              <a:rPr lang="en-CA" b="0" i="0" u="none" strike="noStrike" baseline="0" dirty="0" smtClean="0"/>
              <a:t>Solicited “invitations” to return occasionally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252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0" i="0" u="none" strike="noStrike" baseline="0" dirty="0" smtClean="0"/>
              <a:t>By What Authority?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r>
              <a:rPr lang="en-CA" b="0" i="0" u="none" strike="noStrike" baseline="0" dirty="0" smtClean="0"/>
              <a:t>CFSA (NS) s.92 Offences</a:t>
            </a:r>
            <a:r>
              <a:rPr lang="en-CA" b="0" i="0" u="none" strike="noStrike" dirty="0" smtClean="0"/>
              <a:t> and penalties</a:t>
            </a:r>
            <a:r>
              <a:rPr lang="en-CA" b="0" i="0" u="none" strike="noStrike" baseline="0" dirty="0" smtClean="0"/>
              <a:t> - No interfering with a child in the Care of an Agency</a:t>
            </a:r>
          </a:p>
          <a:p>
            <a:r>
              <a:rPr lang="en-CA" b="0" i="0" u="none" strike="noStrike" baseline="0" dirty="0" smtClean="0"/>
              <a:t>Criminal Code, R.S.C. s.280-281 - No harbouring kids against parents’ will -abduction</a:t>
            </a:r>
          </a:p>
          <a:p>
            <a:r>
              <a:rPr lang="en-CA" b="0" i="0" u="none" strike="noStrike" baseline="0" dirty="0" smtClean="0"/>
              <a:t>Moral/Community/Parental/Paternal Authority!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8616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0" i="0" u="none" strike="noStrike" baseline="0" dirty="0" smtClean="0"/>
              <a:t>Outcomes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b="0" i="0" u="none" strike="noStrike" baseline="0" dirty="0" smtClean="0"/>
              <a:t>Reduction in young truants</a:t>
            </a:r>
          </a:p>
          <a:p>
            <a:r>
              <a:rPr lang="en-CA" b="0" i="0" u="none" strike="noStrike" baseline="0" dirty="0" smtClean="0"/>
              <a:t>Reduction in curfew violations and runaways from families and care</a:t>
            </a:r>
          </a:p>
          <a:p>
            <a:r>
              <a:rPr lang="en-CA" b="0" i="0" u="none" strike="noStrike" baseline="0" dirty="0" smtClean="0"/>
              <a:t>Increased sense of attachment to troubled youth</a:t>
            </a:r>
          </a:p>
          <a:p>
            <a:r>
              <a:rPr lang="en-CA" b="0" i="0" u="none" strike="noStrike" baseline="0" dirty="0" smtClean="0"/>
              <a:t>Improved relations with knuckleheads who were ready sources of “intelligence”</a:t>
            </a:r>
          </a:p>
          <a:p>
            <a:r>
              <a:rPr lang="en-CA" b="0" i="0" u="none" strike="noStrike" baseline="0" dirty="0" smtClean="0"/>
              <a:t>Increased sense of empowerment among parents, care</a:t>
            </a:r>
            <a:r>
              <a:rPr lang="en-CA" b="0" i="0" u="none" strike="noStrike" dirty="0" smtClean="0"/>
              <a:t> givers and workers</a:t>
            </a:r>
            <a:endParaRPr lang="en-CA" b="0" i="0" u="none" strike="noStrike" baseline="0" dirty="0" smtClean="0"/>
          </a:p>
          <a:p>
            <a:r>
              <a:rPr lang="en-CA" b="0" i="0" u="none" strike="noStrike" baseline="0" dirty="0" smtClean="0"/>
              <a:t>Returned sense of “community ownership of welfare of children”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1529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0" i="0" u="none" strike="noStrike" baseline="0" dirty="0" smtClean="0"/>
              <a:t>Obstacles to </a:t>
            </a:r>
            <a:br>
              <a:rPr lang="en-CA" b="0" i="0" u="none" strike="noStrike" baseline="0" dirty="0" smtClean="0"/>
            </a:br>
            <a:r>
              <a:rPr lang="en-CA" b="0" i="0" u="none" strike="noStrike" baseline="0" dirty="0" smtClean="0"/>
              <a:t>Eco-Structural Work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0" i="0" u="none" strike="noStrike" baseline="0" dirty="0" smtClean="0"/>
              <a:t>Confidentiality?</a:t>
            </a:r>
          </a:p>
          <a:p>
            <a:r>
              <a:rPr lang="en-CA" b="0" i="0" u="none" strike="noStrike" baseline="0" dirty="0" smtClean="0"/>
              <a:t>Job description/role/function/union?</a:t>
            </a:r>
          </a:p>
          <a:p>
            <a:r>
              <a:rPr lang="en-CA" b="0" i="0" u="none" strike="noStrike" baseline="0" dirty="0" smtClean="0"/>
              <a:t>Worker Safety?</a:t>
            </a:r>
          </a:p>
          <a:p>
            <a:r>
              <a:rPr lang="en-CA" b="0" i="0" u="none" strike="noStrike" baseline="0" dirty="0" smtClean="0"/>
              <a:t>Cooperation of partners?</a:t>
            </a:r>
          </a:p>
          <a:p>
            <a:r>
              <a:rPr lang="en-CA" b="0" i="0" u="none" strike="noStrike" baseline="0" dirty="0" smtClean="0"/>
              <a:t>Legality?</a:t>
            </a:r>
          </a:p>
          <a:p>
            <a:r>
              <a:rPr lang="en-CA" dirty="0" smtClean="0"/>
              <a:t>Service contracting of this work?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200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Implications for Child Welfare Practice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“Clinical Casework” model may need to open up to more collaborative/community/group work</a:t>
            </a:r>
          </a:p>
          <a:p>
            <a:r>
              <a:rPr lang="en-CA" dirty="0" smtClean="0"/>
              <a:t>Family work may be indicated for kids in permanent care</a:t>
            </a:r>
          </a:p>
          <a:p>
            <a:r>
              <a:rPr lang="en-CA" dirty="0" smtClean="0"/>
              <a:t>Concepts of confidentiality may need to be adjusted for certain work</a:t>
            </a:r>
          </a:p>
          <a:p>
            <a:r>
              <a:rPr lang="en-CA" dirty="0" smtClean="0"/>
              <a:t>Higher tolerance of risk may be necessary for youth in care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99687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 &amp; 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5545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0" i="0" u="none" strike="noStrike" baseline="0" dirty="0" smtClean="0"/>
              <a:t>Who is Robert S. Wright?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b="0" i="0" u="none" strike="noStrike" baseline="0" dirty="0" smtClean="0"/>
              <a:t>BSW, MSW Child &amp; Family Mental Health</a:t>
            </a:r>
          </a:p>
          <a:p>
            <a:r>
              <a:rPr lang="en-CA" b="0" i="0" u="none" strike="noStrike" baseline="0" dirty="0" smtClean="0"/>
              <a:t>PhD Student,</a:t>
            </a:r>
            <a:r>
              <a:rPr lang="en-CA" b="0" i="0" u="none" strike="noStrike" dirty="0" smtClean="0"/>
              <a:t> Sociology, Dalhousie</a:t>
            </a:r>
          </a:p>
          <a:p>
            <a:r>
              <a:rPr lang="en-CA" baseline="0" dirty="0" smtClean="0"/>
              <a:t>SW Private</a:t>
            </a:r>
            <a:r>
              <a:rPr lang="en-CA" dirty="0" smtClean="0"/>
              <a:t> Practice since 1990</a:t>
            </a:r>
          </a:p>
          <a:p>
            <a:r>
              <a:rPr lang="en-CA" b="0" i="0" u="none" strike="noStrike" baseline="0" dirty="0" smtClean="0"/>
              <a:t>Forensic, Sex Offender Specialist</a:t>
            </a:r>
          </a:p>
          <a:p>
            <a:r>
              <a:rPr lang="en-CA" b="0" i="0" u="none" strike="noStrike" baseline="0" dirty="0" smtClean="0"/>
              <a:t>Background in anti-poverty, education, child welfare, mental</a:t>
            </a:r>
            <a:r>
              <a:rPr lang="en-CA" b="0" i="0" u="none" strike="noStrike" dirty="0" smtClean="0"/>
              <a:t> health, forensics, </a:t>
            </a:r>
            <a:r>
              <a:rPr lang="en-CA" dirty="0" smtClean="0"/>
              <a:t>cultural competence</a:t>
            </a:r>
            <a:endParaRPr lang="en-CA" b="0" i="0" u="none" strike="noStrike" baseline="0" dirty="0" smtClean="0"/>
          </a:p>
          <a:p>
            <a:r>
              <a:rPr lang="en-CA" b="0" i="0" u="none" strike="noStrike" baseline="0" dirty="0" smtClean="0"/>
              <a:t>Former E.D. Of Child Welfare Agency</a:t>
            </a:r>
          </a:p>
          <a:p>
            <a:r>
              <a:rPr lang="en-CA" b="0" i="0" u="none" strike="noStrike" baseline="0" dirty="0" smtClean="0"/>
              <a:t>Former E.D. Child &amp; Youth Strategy</a:t>
            </a:r>
          </a:p>
          <a:p>
            <a:r>
              <a:rPr lang="en-CA" b="0" i="0" u="none" strike="noStrike" baseline="0" dirty="0" smtClean="0"/>
              <a:t>Bona Fide Knuckleheadologist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042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2736304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Runaways, Truants and the Knuckleheads Who Harbour Them: Eco structural and harm reduction interventions with difficult teens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80656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CA" dirty="0" smtClean="0"/>
              <a:t>Robert S. Wright, MSW, RSW</a:t>
            </a:r>
          </a:p>
          <a:p>
            <a:r>
              <a:rPr lang="en-CA" dirty="0" smtClean="0"/>
              <a:t>Social Worker in Private Practice</a:t>
            </a:r>
          </a:p>
          <a:p>
            <a:r>
              <a:rPr lang="en-CA" dirty="0" smtClean="0"/>
              <a:t>Presented to</a:t>
            </a:r>
          </a:p>
          <a:p>
            <a:r>
              <a:rPr lang="en-CA" dirty="0" smtClean="0"/>
              <a:t>Child Welfare Social Workers in Halifax</a:t>
            </a:r>
          </a:p>
          <a:p>
            <a:r>
              <a:rPr lang="en-CA" dirty="0" smtClean="0"/>
              <a:t> November 14, 2012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92163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0" i="0" u="none" strike="noStrike" baseline="0" dirty="0" smtClean="0"/>
              <a:t>Leadership is Necessary!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b="0" i="0" u="none" strike="noStrike" baseline="0" dirty="0" smtClean="0"/>
              <a:t>Principles of Catalytic Leadership</a:t>
            </a:r>
          </a:p>
          <a:p>
            <a:pPr lvl="1"/>
            <a:r>
              <a:rPr lang="en-CA" b="0" i="0" u="none" strike="noStrike" baseline="0" dirty="0" smtClean="0"/>
              <a:t>Innovation: Solutions to complex problems require collaboratively birthing new ideas, not simply debating and selecting amongst the old.</a:t>
            </a:r>
          </a:p>
          <a:p>
            <a:pPr lvl="1"/>
            <a:r>
              <a:rPr lang="en-CA" b="0" i="0" u="none" strike="noStrike" baseline="0" dirty="0" smtClean="0"/>
              <a:t>Empowerment: The best solutions are created by accepting and aligning the offerings of all critical stakeholders and knowledge holders.</a:t>
            </a:r>
          </a:p>
          <a:p>
            <a:pPr lvl="1"/>
            <a:r>
              <a:rPr lang="en-CA" b="0" i="0" u="none" strike="noStrike" baseline="0" dirty="0" smtClean="0"/>
              <a:t>Ownership: People give time, energy and commitment in proportion to their degree of ownership.</a:t>
            </a:r>
          </a:p>
          <a:p>
            <a:pPr lvl="1"/>
            <a:r>
              <a:rPr lang="en-CA" b="0" i="0" u="none" strike="noStrike" baseline="0" dirty="0" smtClean="0"/>
              <a:t>Inclusion: Participation is the straightest road to ownership.</a:t>
            </a:r>
          </a:p>
          <a:p>
            <a:endParaRPr lang="en-CA" b="0" i="0" u="none" strike="noStrike" baseline="0" dirty="0" smtClean="0"/>
          </a:p>
          <a:p>
            <a:r>
              <a:rPr lang="en-CA" sz="2300" b="0" i="0" u="none" strike="noStrike" baseline="0" dirty="0" smtClean="0"/>
              <a:t>(Taken from “The Role of the Public Sector in Addressing Tough Community Problems.”  Jim Ellsworth, PSEPC)</a:t>
            </a:r>
          </a:p>
        </p:txBody>
      </p:sp>
    </p:spTree>
    <p:extLst>
      <p:ext uri="{BB962C8B-B14F-4D97-AF65-F5344CB8AC3E}">
        <p14:creationId xmlns:p14="http://schemas.microsoft.com/office/powerpoint/2010/main" val="127492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0" i="0" u="none" strike="noStrike" baseline="0" dirty="0" smtClean="0"/>
              <a:t>Who are the Kids We’re Talking About?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0" i="0" u="none" strike="noStrike" baseline="0" dirty="0" smtClean="0"/>
              <a:t>You know them!</a:t>
            </a:r>
          </a:p>
          <a:p>
            <a:pPr lvl="1"/>
            <a:r>
              <a:rPr lang="en-CA" b="0" i="0" u="none" strike="noStrike" baseline="0" dirty="0" smtClean="0"/>
              <a:t>Run away from home and school</a:t>
            </a:r>
          </a:p>
          <a:p>
            <a:pPr lvl="1"/>
            <a:r>
              <a:rPr lang="en-CA" b="0" i="0" u="none" strike="noStrike" baseline="0" dirty="0" smtClean="0"/>
              <a:t>Engage in risky behaviours (drugs, alcohol)</a:t>
            </a:r>
          </a:p>
          <a:p>
            <a:pPr lvl="1"/>
            <a:r>
              <a:rPr lang="en-CA" b="0" i="0" u="none" strike="noStrike" baseline="0" dirty="0" smtClean="0"/>
              <a:t>Create havoc in communities (delinquency)</a:t>
            </a:r>
          </a:p>
          <a:p>
            <a:pPr lvl="1"/>
            <a:r>
              <a:rPr lang="en-CA" b="0" i="0" u="none" strike="noStrike" baseline="0" dirty="0" smtClean="0"/>
              <a:t>End up in increasingly expensive and inappropriate placements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CA" sz="3200" b="0" i="0" u="none" strike="noStrike" baseline="0" dirty="0" smtClean="0"/>
              <a:t>Difficult Kids Are Hard to Manage</a:t>
            </a:r>
            <a:r>
              <a:rPr lang="en-CA" sz="3200" dirty="0" smtClean="0"/>
              <a:t>!		</a:t>
            </a:r>
            <a:endParaRPr lang="en-CA" sz="3200" b="0" i="0" u="none" strike="noStrike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241768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The Problem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0" i="0" u="none" strike="noStrike" baseline="0" dirty="0" smtClean="0"/>
              <a:t>Traditional Methods Ineffective</a:t>
            </a:r>
          </a:p>
          <a:p>
            <a:pPr lvl="1"/>
            <a:r>
              <a:rPr lang="en-CA" b="0" i="0" u="none" strike="noStrike" baseline="0" dirty="0" smtClean="0"/>
              <a:t>Rescue/Child welfare method great for little kids, not so good for adolescents</a:t>
            </a:r>
          </a:p>
          <a:p>
            <a:pPr lvl="1"/>
            <a:r>
              <a:rPr lang="en-CA" b="0" i="0" u="none" strike="noStrike" baseline="0" dirty="0" smtClean="0"/>
              <a:t>Kids are often bad fits for foster care</a:t>
            </a:r>
          </a:p>
          <a:p>
            <a:pPr lvl="1"/>
            <a:r>
              <a:rPr lang="en-CA" b="0" i="0" u="none" strike="noStrike" baseline="0" dirty="0" smtClean="0"/>
              <a:t>Policing model slow and unresponsive</a:t>
            </a:r>
          </a:p>
          <a:p>
            <a:pPr lvl="1"/>
            <a:r>
              <a:rPr lang="en-CA" b="0" i="0" u="none" strike="noStrike" baseline="0" dirty="0" smtClean="0"/>
              <a:t>Unduly criminalizes the acting out behaviour of children in need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35075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en-CA" b="0" i="0" u="none" strike="noStrike" baseline="0" dirty="0" smtClean="0"/>
              <a:t>The Problem 2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r>
              <a:rPr lang="en-CA" b="0" i="0" u="none" strike="noStrike" baseline="0" dirty="0" smtClean="0"/>
              <a:t>Traditional Clinical Focus is Limited</a:t>
            </a:r>
          </a:p>
          <a:p>
            <a:pPr lvl="1"/>
            <a:r>
              <a:rPr lang="en-CA" b="0" i="0" u="none" strike="noStrike" baseline="0" dirty="0" smtClean="0"/>
              <a:t>Kids seen as the problem,</a:t>
            </a:r>
            <a:r>
              <a:rPr lang="en-CA" b="0" i="0" u="none" strike="noStrike" dirty="0" smtClean="0"/>
              <a:t> defective, problemed, need to be fixed</a:t>
            </a:r>
            <a:endParaRPr lang="en-CA" b="0" i="0" u="none" strike="noStrike" baseline="0" dirty="0" smtClean="0"/>
          </a:p>
          <a:p>
            <a:pPr lvl="1"/>
            <a:r>
              <a:rPr lang="en-CA" b="0" i="0" u="none" strike="noStrike" baseline="0" dirty="0" smtClean="0"/>
              <a:t>Kids therefore focus of our attention/intervention</a:t>
            </a:r>
          </a:p>
          <a:p>
            <a:pPr lvl="1"/>
            <a:r>
              <a:rPr lang="en-CA" b="0" i="0" u="none" strike="noStrike" baseline="0" dirty="0" smtClean="0"/>
              <a:t>Kids are resistant so we spend time chasing and attempting to contain them to treat them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85125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The more we chase, the more they run!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104" y="1514520"/>
            <a:ext cx="4885598" cy="506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001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Harm Reduction in Child Welfare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Policies, programmes or practices designed to reduce the harm caused by risky behaviours</a:t>
            </a:r>
          </a:p>
          <a:p>
            <a:r>
              <a:rPr lang="en-CA" dirty="0" smtClean="0"/>
              <a:t>Controversial in child welfare because of perceived complicity with harmful behaviour</a:t>
            </a:r>
          </a:p>
          <a:p>
            <a:r>
              <a:rPr lang="en-CA" dirty="0" smtClean="0"/>
              <a:t>Useful in maintaining relationships with highest risk youth</a:t>
            </a:r>
          </a:p>
          <a:p>
            <a:r>
              <a:rPr lang="en-CA" dirty="0" smtClean="0"/>
              <a:t>Creates a power shift in relationships with difficult youth that challenges </a:t>
            </a:r>
            <a:r>
              <a:rPr lang="en-CA" smtClean="0"/>
              <a:t>their decisions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8040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17 year old youth left placement refused other locations</a:t>
            </a:r>
          </a:p>
          <a:p>
            <a:r>
              <a:rPr lang="en-CA" dirty="0" smtClean="0"/>
              <a:t>Lived in a tent in the woods</a:t>
            </a:r>
          </a:p>
          <a:p>
            <a:r>
              <a:rPr lang="en-CA" dirty="0" smtClean="0"/>
              <a:t>We arranged meals at a local cafeteria</a:t>
            </a:r>
          </a:p>
          <a:p>
            <a:r>
              <a:rPr lang="en-CA" dirty="0" smtClean="0"/>
              <a:t>Social worker contacted him weekly to maintain relationship</a:t>
            </a:r>
          </a:p>
          <a:p>
            <a:r>
              <a:rPr lang="en-CA" dirty="0" smtClean="0"/>
              <a:t>Supported youth through transition to </a:t>
            </a:r>
            <a:r>
              <a:rPr lang="en-CA" dirty="0" smtClean="0"/>
              <a:t>IA, helped him explore what he wanted and needed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7712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Obstacles to Harm Reduction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Fear for </a:t>
            </a:r>
            <a:r>
              <a:rPr lang="en-CA" dirty="0" smtClean="0"/>
              <a:t>youth’s immediate safety</a:t>
            </a:r>
          </a:p>
          <a:p>
            <a:r>
              <a:rPr lang="en-CA" dirty="0" smtClean="0"/>
              <a:t>Fear for youth’s longer term </a:t>
            </a:r>
            <a:r>
              <a:rPr lang="en-CA" dirty="0"/>
              <a:t>outcome</a:t>
            </a:r>
          </a:p>
          <a:p>
            <a:r>
              <a:rPr lang="en-CA" dirty="0" smtClean="0"/>
              <a:t>Perceptions </a:t>
            </a:r>
            <a:r>
              <a:rPr lang="en-CA" dirty="0" smtClean="0"/>
              <a:t>of liability on the part of social </a:t>
            </a:r>
            <a:r>
              <a:rPr lang="en-CA" dirty="0" smtClean="0"/>
              <a:t>workers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418204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840</Words>
  <Application>Microsoft Office PowerPoint</Application>
  <PresentationFormat>On-screen Show (4:3)</PresentationFormat>
  <Paragraphs>108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Runaways, Truants and the Knuckleheads Who Harbour Them: Eco structural and harm reduction interventions with difficult teens</vt:lpstr>
      <vt:lpstr>Who is Robert S. Wright?</vt:lpstr>
      <vt:lpstr>Who are the Kids We’re Talking About?</vt:lpstr>
      <vt:lpstr>The Problem</vt:lpstr>
      <vt:lpstr>The Problem 2</vt:lpstr>
      <vt:lpstr>The more we chase, the more they run!</vt:lpstr>
      <vt:lpstr>Harm Reduction in Child Welfare</vt:lpstr>
      <vt:lpstr>Example</vt:lpstr>
      <vt:lpstr>Obstacles to Harm Reduction</vt:lpstr>
      <vt:lpstr>The Eco Structural Approach</vt:lpstr>
      <vt:lpstr>Old Model Just Looked at Youth</vt:lpstr>
      <vt:lpstr>Newer Models Look at the whole system</vt:lpstr>
      <vt:lpstr>Sounds Good in Theory,  How Does it Work?</vt:lpstr>
      <vt:lpstr>Focus on the System</vt:lpstr>
      <vt:lpstr>By What Authority?</vt:lpstr>
      <vt:lpstr>Outcomes</vt:lpstr>
      <vt:lpstr>Obstacles to  Eco-Structural Work</vt:lpstr>
      <vt:lpstr>Implications for Child Welfare Practice</vt:lpstr>
      <vt:lpstr>Q &amp; A</vt:lpstr>
      <vt:lpstr>Runaways, Truants and the Knuckleheads Who Harbour Them: Eco structural and harm reduction interventions with difficult teens</vt:lpstr>
      <vt:lpstr>Leadership is Necessary!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Runaways, Truants and the Knuckleheads Who Harbour Them: Eco structural interventions with  difficult teens</dc:title>
  <dc:creator>Robert Seymour Wright</dc:creator>
  <cp:lastModifiedBy>Robert Seymour Wright</cp:lastModifiedBy>
  <cp:revision>20</cp:revision>
  <dcterms:created xsi:type="dcterms:W3CDTF">2012-11-01T12:23:54Z</dcterms:created>
  <dcterms:modified xsi:type="dcterms:W3CDTF">2012-11-14T11:55:38Z</dcterms:modified>
</cp:coreProperties>
</file>