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4" r:id="rId1"/>
  </p:sldMasterIdLst>
  <p:sldIdLst>
    <p:sldId id="256" r:id="rId2"/>
    <p:sldId id="301" r:id="rId3"/>
    <p:sldId id="305" r:id="rId4"/>
    <p:sldId id="333" r:id="rId5"/>
    <p:sldId id="334" r:id="rId6"/>
    <p:sldId id="306" r:id="rId7"/>
    <p:sldId id="307" r:id="rId8"/>
    <p:sldId id="309" r:id="rId9"/>
    <p:sldId id="310" r:id="rId10"/>
    <p:sldId id="311" r:id="rId11"/>
    <p:sldId id="308" r:id="rId12"/>
    <p:sldId id="339" r:id="rId13"/>
    <p:sldId id="341" r:id="rId14"/>
    <p:sldId id="285" r:id="rId15"/>
    <p:sldId id="340" r:id="rId16"/>
    <p:sldId id="286" r:id="rId17"/>
    <p:sldId id="338"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09" autoAdjust="0"/>
    <p:restoredTop sz="94729" autoAdjust="0"/>
  </p:normalViewPr>
  <p:slideViewPr>
    <p:cSldViewPr>
      <p:cViewPr varScale="1">
        <p:scale>
          <a:sx n="61" d="100"/>
          <a:sy n="61" d="100"/>
        </p:scale>
        <p:origin x="-84" y="-6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1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2426" y="2895600"/>
            <a:ext cx="4572000" cy="13687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4743451"/>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E115E21A-85C5-4069-A22A-93A4C80E4D8B}" type="datetime4">
              <a:rPr lang="en-US" smtClean="0"/>
              <a:pPr/>
              <a:t>February 23, 2012</a:t>
            </a:fld>
            <a:endParaRPr lang="en-US" dirty="0"/>
          </a:p>
        </p:txBody>
      </p:sp>
      <p:sp>
        <p:nvSpPr>
          <p:cNvPr id="23" name="Slide Number Placeholder 22"/>
          <p:cNvSpPr>
            <a:spLocks noGrp="1"/>
          </p:cNvSpPr>
          <p:nvPr>
            <p:ph type="sldNum" sz="quarter" idx="11"/>
          </p:nvPr>
        </p:nvSpPr>
        <p:spPr/>
        <p:txBody>
          <a:bodyPr/>
          <a:lstStyle/>
          <a:p>
            <a:fld id="{5744759D-0EFF-4FB2-9CCE-04E00944F0FE}" type="slidenum">
              <a:rPr lang="en-US" smtClean="0"/>
              <a:pPr/>
              <a:t>‹#›</a:t>
            </a:fld>
            <a:endParaRPr lang="en-US" dirty="0"/>
          </a:p>
        </p:txBody>
      </p:sp>
      <p:sp>
        <p:nvSpPr>
          <p:cNvPr id="24" name="Footer Placeholder 23"/>
          <p:cNvSpPr>
            <a:spLocks noGrp="1"/>
          </p:cNvSpPr>
          <p:nvPr>
            <p:ph type="ftr" sz="quarter" idx="12"/>
          </p:nvPr>
        </p:nvSpPr>
        <p:spPr/>
        <p:txBody>
          <a:bodyPr/>
          <a:lstStyle/>
          <a:p>
            <a:endParaRPr lang="en-US" dirty="0"/>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DFA24-17DC-48A5-A19F-F3393529559E}" type="datetimeFigureOut">
              <a:rPr lang="en-US" smtClean="0"/>
              <a:pPr/>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55F32E-F396-4857-9E0B-A297DAB043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6DFA24-17DC-48A5-A19F-F3393529559E}" type="datetimeFigureOut">
              <a:rPr lang="en-US" smtClean="0"/>
              <a:pPr/>
              <a:t>2/23/2012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55F32E-F396-4857-9E0B-A297DAB043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E115E21A-85C5-4069-A22A-93A4C80E4D8B}" type="datetime4">
              <a:rPr lang="en-US" smtClean="0"/>
              <a:pPr/>
              <a:t>February 23, 2012</a:t>
            </a:fld>
            <a:endParaRPr lang="en-US" dirty="0"/>
          </a:p>
        </p:txBody>
      </p:sp>
      <p:sp>
        <p:nvSpPr>
          <p:cNvPr id="19" name="Slide Number Placeholder 18"/>
          <p:cNvSpPr>
            <a:spLocks noGrp="1"/>
          </p:cNvSpPr>
          <p:nvPr>
            <p:ph type="sldNum" sz="quarter" idx="15"/>
          </p:nvPr>
        </p:nvSpPr>
        <p:spPr/>
        <p:txBody>
          <a:bodyPr/>
          <a:lstStyle/>
          <a:p>
            <a:fld id="{5744759D-0EFF-4FB2-9CCE-04E00944F0FE}" type="slidenum">
              <a:rPr lang="en-US" smtClean="0"/>
              <a:pPr/>
              <a:t>‹#›</a:t>
            </a:fld>
            <a:endParaRPr lang="en-US" dirty="0"/>
          </a:p>
        </p:txBody>
      </p:sp>
      <p:sp>
        <p:nvSpPr>
          <p:cNvPr id="21" name="Footer Placeholder 20"/>
          <p:cNvSpPr>
            <a:spLocks noGrp="1"/>
          </p:cNvSpPr>
          <p:nvPr>
            <p:ph type="ftr" sz="quarter" idx="16"/>
          </p:nvPr>
        </p:nvSpPr>
        <p:spPr/>
        <p:txBody>
          <a:bodyPr/>
          <a:lstStyle/>
          <a:p>
            <a:endParaRPr lang="en-US" dirty="0"/>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352426" y="4003302"/>
            <a:ext cx="4572000" cy="1178298"/>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E115E21A-85C5-4069-A22A-93A4C80E4D8B}" type="datetime4">
              <a:rPr lang="en-US" smtClean="0"/>
              <a:pPr/>
              <a:t>February 23, 2012</a:t>
            </a:fld>
            <a:endParaRPr lang="en-US" dirty="0"/>
          </a:p>
        </p:txBody>
      </p:sp>
      <p:sp>
        <p:nvSpPr>
          <p:cNvPr id="20" name="Slide Number Placeholder 19"/>
          <p:cNvSpPr>
            <a:spLocks noGrp="1"/>
          </p:cNvSpPr>
          <p:nvPr>
            <p:ph type="sldNum" sz="quarter" idx="11"/>
          </p:nvPr>
        </p:nvSpPr>
        <p:spPr/>
        <p:txBody>
          <a:bodyPr/>
          <a:lstStyle/>
          <a:p>
            <a:fld id="{5744759D-0EFF-4FB2-9CCE-04E00944F0FE}" type="slidenum">
              <a:rPr lang="en-US" smtClean="0"/>
              <a:pPr/>
              <a:t>‹#›</a:t>
            </a:fld>
            <a:endParaRPr lang="en-US" dirty="0"/>
          </a:p>
        </p:txBody>
      </p:sp>
      <p:sp>
        <p:nvSpPr>
          <p:cNvPr id="21" name="Footer Placeholder 20"/>
          <p:cNvSpPr>
            <a:spLocks noGrp="1"/>
          </p:cNvSpPr>
          <p:nvPr>
            <p:ph type="ftr" sz="quarter" idx="12"/>
          </p:nvPr>
        </p:nvSpPr>
        <p:spPr/>
        <p:txBody>
          <a:bodyPr/>
          <a:lstStyle/>
          <a:p>
            <a:endParaRPr lang="en-US" dirty="0"/>
          </a:p>
        </p:txBody>
      </p:sp>
      <p:sp>
        <p:nvSpPr>
          <p:cNvPr id="13"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4439" y="182880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901184"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352426" y="1463040"/>
            <a:ext cx="3886200" cy="428853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E115E21A-85C5-4069-A22A-93A4C80E4D8B}" type="datetime4">
              <a:rPr lang="en-US" smtClean="0"/>
              <a:pPr/>
              <a:t>February 23, 2012</a:t>
            </a:fld>
            <a:endParaRPr lang="en-US" dirty="0"/>
          </a:p>
        </p:txBody>
      </p:sp>
      <p:sp>
        <p:nvSpPr>
          <p:cNvPr id="25" name="Slide Number Placeholder 24"/>
          <p:cNvSpPr>
            <a:spLocks noGrp="1"/>
          </p:cNvSpPr>
          <p:nvPr>
            <p:ph type="sldNum" sz="quarter" idx="16"/>
          </p:nvPr>
        </p:nvSpPr>
        <p:spPr/>
        <p:txBody>
          <a:bodyPr/>
          <a:lstStyle/>
          <a:p>
            <a:fld id="{5744759D-0EFF-4FB2-9CCE-04E00944F0FE}" type="slidenum">
              <a:rPr lang="en-US" smtClean="0"/>
              <a:pPr/>
              <a:t>‹#›</a:t>
            </a:fld>
            <a:endParaRPr lang="en-US" dirty="0"/>
          </a:p>
        </p:txBody>
      </p:sp>
      <p:sp>
        <p:nvSpPr>
          <p:cNvPr id="26" name="Footer Placeholder 25"/>
          <p:cNvSpPr>
            <a:spLocks noGrp="1"/>
          </p:cNvSpPr>
          <p:nvPr>
            <p:ph type="ftr" sz="quarter" idx="17"/>
          </p:nvPr>
        </p:nvSpPr>
        <p:spPr/>
        <p:txBody>
          <a:body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352426"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900613" y="1463040"/>
            <a:ext cx="3886200" cy="509587"/>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900613"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352426" y="2011680"/>
            <a:ext cx="3886200" cy="3736848"/>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E115E21A-85C5-4069-A22A-93A4C80E4D8B}" type="datetime4">
              <a:rPr lang="en-US" smtClean="0"/>
              <a:pPr/>
              <a:t>February 23, 2012</a:t>
            </a:fld>
            <a:endParaRPr lang="en-US" dirty="0"/>
          </a:p>
        </p:txBody>
      </p:sp>
      <p:sp>
        <p:nvSpPr>
          <p:cNvPr id="24" name="Slide Number Placeholder 23"/>
          <p:cNvSpPr>
            <a:spLocks noGrp="1"/>
          </p:cNvSpPr>
          <p:nvPr>
            <p:ph type="sldNum" sz="quarter" idx="17"/>
          </p:nvPr>
        </p:nvSpPr>
        <p:spPr/>
        <p:txBody>
          <a:bodyPr/>
          <a:lstStyle/>
          <a:p>
            <a:fld id="{5744759D-0EFF-4FB2-9CCE-04E00944F0FE}" type="slidenum">
              <a:rPr lang="en-US" smtClean="0"/>
              <a:pPr/>
              <a:t>‹#›</a:t>
            </a:fld>
            <a:endParaRPr lang="en-US" dirty="0"/>
          </a:p>
        </p:txBody>
      </p:sp>
      <p:sp>
        <p:nvSpPr>
          <p:cNvPr id="29" name="Footer Placeholder 28"/>
          <p:cNvSpPr>
            <a:spLocks noGrp="1"/>
          </p:cNvSpPr>
          <p:nvPr>
            <p:ph type="ftr" sz="quarter" idx="18"/>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E115E21A-85C5-4069-A22A-93A4C80E4D8B}" type="datetime4">
              <a:rPr lang="en-US" smtClean="0"/>
              <a:pPr/>
              <a:t>February 23, 2012</a:t>
            </a:fld>
            <a:endParaRPr lang="en-US" dirty="0"/>
          </a:p>
        </p:txBody>
      </p:sp>
      <p:sp>
        <p:nvSpPr>
          <p:cNvPr id="14" name="Slide Number Placeholder 13"/>
          <p:cNvSpPr>
            <a:spLocks noGrp="1"/>
          </p:cNvSpPr>
          <p:nvPr>
            <p:ph type="sldNum" sz="quarter" idx="11"/>
          </p:nvPr>
        </p:nvSpPr>
        <p:spPr/>
        <p:txBody>
          <a:bodyPr/>
          <a:lstStyle/>
          <a:p>
            <a:fld id="{5744759D-0EFF-4FB2-9CCE-04E00944F0FE}" type="slidenum">
              <a:rPr lang="en-US" smtClean="0"/>
              <a:pPr/>
              <a:t>‹#›</a:t>
            </a:fld>
            <a:endParaRPr lang="en-US" dirty="0"/>
          </a:p>
        </p:txBody>
      </p:sp>
      <p:sp>
        <p:nvSpPr>
          <p:cNvPr id="18" name="Footer Placeholder 17"/>
          <p:cNvSpPr>
            <a:spLocks noGrp="1"/>
          </p:cNvSpPr>
          <p:nvPr>
            <p:ph type="ftr" sz="quarter" idx="12"/>
          </p:nvPr>
        </p:nvSpPr>
        <p:spPr/>
        <p:txBody>
          <a:bodyPr/>
          <a:lstStyle/>
          <a:p>
            <a:endParaRPr lang="en-US" dirty="0"/>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E115E21A-85C5-4069-A22A-93A4C80E4D8B}" type="datetime4">
              <a:rPr lang="en-US" smtClean="0"/>
              <a:pPr/>
              <a:t>February 23, 2012</a:t>
            </a:fld>
            <a:endParaRPr lang="en-US" dirty="0"/>
          </a:p>
        </p:txBody>
      </p:sp>
      <p:sp>
        <p:nvSpPr>
          <p:cNvPr id="12" name="Slide Number Placeholder 11"/>
          <p:cNvSpPr>
            <a:spLocks noGrp="1"/>
          </p:cNvSpPr>
          <p:nvPr>
            <p:ph type="sldNum" sz="quarter" idx="11"/>
          </p:nvPr>
        </p:nvSpPr>
        <p:spPr/>
        <p:txBody>
          <a:bodyPr/>
          <a:lstStyle/>
          <a:p>
            <a:fld id="{5744759D-0EFF-4FB2-9CCE-04E00944F0FE}" type="slidenum">
              <a:rPr lang="en-US" smtClean="0"/>
              <a:pPr/>
              <a:t>‹#›</a:t>
            </a:fld>
            <a:endParaRPr lang="en-US" dirty="0"/>
          </a:p>
        </p:txBody>
      </p:sp>
      <p:sp>
        <p:nvSpPr>
          <p:cNvPr id="13" name="Footer Placeholder 12"/>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352426" y="1463040"/>
            <a:ext cx="3381375" cy="3967162"/>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4105275" y="1463040"/>
            <a:ext cx="4681538" cy="3968496"/>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E115E21A-85C5-4069-A22A-93A4C80E4D8B}" type="datetime4">
              <a:rPr lang="en-US" smtClean="0"/>
              <a:pPr/>
              <a:t>February 23, 2012</a:t>
            </a:fld>
            <a:endParaRPr lang="en-US" dirty="0"/>
          </a:p>
        </p:txBody>
      </p:sp>
      <p:sp>
        <p:nvSpPr>
          <p:cNvPr id="18" name="Slide Number Placeholder 17"/>
          <p:cNvSpPr>
            <a:spLocks noGrp="1"/>
          </p:cNvSpPr>
          <p:nvPr>
            <p:ph type="sldNum" sz="quarter" idx="16"/>
          </p:nvPr>
        </p:nvSpPr>
        <p:spPr/>
        <p:txBody>
          <a:bodyPr/>
          <a:lstStyle/>
          <a:p>
            <a:fld id="{5744759D-0EFF-4FB2-9CCE-04E00944F0FE}" type="slidenum">
              <a:rPr lang="en-US" smtClean="0"/>
              <a:pPr/>
              <a:t>‹#›</a:t>
            </a:fld>
            <a:endParaRPr lang="en-US" dirty="0"/>
          </a:p>
        </p:txBody>
      </p:sp>
      <p:sp>
        <p:nvSpPr>
          <p:cNvPr id="20" name="Footer Placeholder 19"/>
          <p:cNvSpPr>
            <a:spLocks noGrp="1"/>
          </p:cNvSpPr>
          <p:nvPr>
            <p:ph type="ftr" sz="quarter" idx="17"/>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352426" y="1600199"/>
            <a:ext cx="4572000" cy="3593237"/>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352425" y="275208"/>
            <a:ext cx="4572000" cy="132499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E115E21A-85C5-4069-A22A-93A4C80E4D8B}" type="datetime4">
              <a:rPr lang="en-US" smtClean="0"/>
              <a:pPr/>
              <a:t>February 23, 2012</a:t>
            </a:fld>
            <a:endParaRPr lang="en-US" dirty="0"/>
          </a:p>
        </p:txBody>
      </p:sp>
      <p:sp>
        <p:nvSpPr>
          <p:cNvPr id="20" name="Slide Number Placeholder 19"/>
          <p:cNvSpPr>
            <a:spLocks noGrp="1"/>
          </p:cNvSpPr>
          <p:nvPr>
            <p:ph type="sldNum" sz="quarter" idx="15"/>
          </p:nvPr>
        </p:nvSpPr>
        <p:spPr/>
        <p:txBody>
          <a:bodyPr/>
          <a:lstStyle/>
          <a:p>
            <a:fld id="{5744759D-0EFF-4FB2-9CCE-04E00944F0FE}" type="slidenum">
              <a:rPr lang="en-US" smtClean="0"/>
              <a:pPr/>
              <a:t>‹#›</a:t>
            </a:fld>
            <a:endParaRPr lang="en-US" dirty="0"/>
          </a:p>
        </p:txBody>
      </p:sp>
      <p:sp>
        <p:nvSpPr>
          <p:cNvPr id="21" name="Footer Placeholder 20"/>
          <p:cNvSpPr>
            <a:spLocks noGrp="1"/>
          </p:cNvSpPr>
          <p:nvPr>
            <p:ph type="ftr" sz="quarter" idx="16"/>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426" y="228600"/>
            <a:ext cx="768096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6" y="1463040"/>
            <a:ext cx="76809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52426" y="6543676"/>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E115E21A-85C5-4069-A22A-93A4C80E4D8B}" type="datetime4">
              <a:rPr lang="en-US" smtClean="0"/>
              <a:pPr/>
              <a:t>February 23, 2012</a:t>
            </a:fld>
            <a:endParaRPr lang="en-US" dirty="0"/>
          </a:p>
        </p:txBody>
      </p:sp>
      <p:sp>
        <p:nvSpPr>
          <p:cNvPr id="5" name="Footer Placeholder 4"/>
          <p:cNvSpPr>
            <a:spLocks noGrp="1"/>
          </p:cNvSpPr>
          <p:nvPr>
            <p:ph type="ftr" sz="quarter" idx="3"/>
          </p:nvPr>
        </p:nvSpPr>
        <p:spPr>
          <a:xfrm>
            <a:off x="1809749" y="6543676"/>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dirty="0"/>
          </a:p>
        </p:txBody>
      </p:sp>
      <p:sp>
        <p:nvSpPr>
          <p:cNvPr id="6" name="Slide Number Placeholder 5"/>
          <p:cNvSpPr>
            <a:spLocks noGrp="1"/>
          </p:cNvSpPr>
          <p:nvPr>
            <p:ph type="sldNum" sz="quarter" idx="4"/>
          </p:nvPr>
        </p:nvSpPr>
        <p:spPr>
          <a:xfrm>
            <a:off x="7886700" y="6543676"/>
            <a:ext cx="876300" cy="24765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5744759D-0EFF-4FB2-9CCE-04E00944F0FE}"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bwMode="auto">
          <a:xfrm>
            <a:off x="467544" y="4869160"/>
            <a:ext cx="8115300" cy="76944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algn="ctr" defTabSz="381000">
              <a:lnSpc>
                <a:spcPct val="100000"/>
              </a:lnSpc>
              <a:buClr>
                <a:srgbClr val="FFFFFF"/>
              </a:buClr>
            </a:pPr>
            <a:r>
              <a:rPr lang="en-US" dirty="0"/>
              <a:t>Robert S. Wright, MSW, RSW</a:t>
            </a:r>
          </a:p>
          <a:p>
            <a:pPr algn="ctr" defTabSz="381000">
              <a:lnSpc>
                <a:spcPct val="100000"/>
              </a:lnSpc>
              <a:buClr>
                <a:srgbClr val="FFFFFF"/>
              </a:buClr>
            </a:pPr>
            <a:r>
              <a:rPr lang="en-US" dirty="0" smtClean="0"/>
              <a:t>www.robertswright.ca</a:t>
            </a:r>
            <a:endParaRPr lang="en-US" dirty="0"/>
          </a:p>
        </p:txBody>
      </p:sp>
      <p:sp>
        <p:nvSpPr>
          <p:cNvPr id="4098" name="Rectangle 2"/>
          <p:cNvSpPr>
            <a:spLocks noGrp="1" noChangeArrowheads="1"/>
          </p:cNvSpPr>
          <p:nvPr>
            <p:ph type="title"/>
          </p:nvPr>
        </p:nvSpPr>
        <p:spPr>
          <a:xfrm>
            <a:off x="395536" y="1412776"/>
            <a:ext cx="8115300" cy="2784004"/>
          </a:xfrm>
          <a:ln/>
        </p:spPr>
        <p:txBody>
          <a:bodyPr>
            <a:normAutofit fontScale="90000"/>
          </a:bodyPr>
          <a:lstStyle/>
          <a:p>
            <a:pPr indent="0" algn="ctr" defTabSz="381000">
              <a:lnSpc>
                <a:spcPct val="100000"/>
              </a:lnSpc>
              <a:buClr>
                <a:srgbClr val="F2CB68"/>
              </a:buClr>
            </a:pPr>
            <a:r>
              <a:rPr lang="en-CA" sz="4000" dirty="0"/>
              <a:t>Breaking-down the Silos</a:t>
            </a:r>
            <a:br>
              <a:rPr lang="en-CA" sz="4000" dirty="0"/>
            </a:br>
            <a:r>
              <a:rPr lang="en-CA" sz="4000" dirty="0"/>
              <a:t>“Creating active, healthy communities through collaboration</a:t>
            </a:r>
            <a:r>
              <a:rPr lang="en-CA" sz="4000" dirty="0" smtClean="0"/>
              <a:t>”</a:t>
            </a:r>
            <a:br>
              <a:rPr lang="en-CA" sz="4000" dirty="0" smtClean="0"/>
            </a:br>
            <a:r>
              <a:rPr lang="en-CA" sz="4000" dirty="0" smtClean="0"/>
              <a:t/>
            </a:r>
            <a:br>
              <a:rPr lang="en-CA" sz="4000" dirty="0" smtClean="0"/>
            </a:br>
            <a:r>
              <a:rPr lang="en-CA" sz="4000" dirty="0" smtClean="0"/>
              <a:t>February 23, 2012</a:t>
            </a:r>
            <a:br>
              <a:rPr lang="en-CA" sz="4000" dirty="0" smtClean="0"/>
            </a:br>
            <a:r>
              <a:rPr lang="en-CA" sz="4000" dirty="0" smtClean="0"/>
              <a:t>Gordon R. Snow Building</a:t>
            </a:r>
            <a:endParaRPr lang="en-CA" sz="4000" dirty="0"/>
          </a:p>
        </p:txBody>
      </p:sp>
    </p:spTree>
  </p:cSld>
  <p:clrMapOvr>
    <a:masterClrMapping/>
  </p:clrMapOvr>
  <p:transition advClick="0">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2"/>
          <p:cNvSpPr txBox="1">
            <a:spLocks noGrp="1" noChangeArrowheads="1"/>
          </p:cNvSpPr>
          <p:nvPr>
            <p:ph type="title"/>
          </p:nvPr>
        </p:nvSpPr>
        <p:spPr>
          <a:xfrm>
            <a:off x="468313" y="692150"/>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dirty="0" smtClean="0"/>
              <a:t>Collaboration:</a:t>
            </a:r>
            <a:r>
              <a:rPr lang="en-US" dirty="0"/>
              <a:t/>
            </a:r>
            <a:br>
              <a:rPr lang="en-US" dirty="0"/>
            </a:br>
            <a:r>
              <a:rPr lang="en-US" dirty="0"/>
              <a:t>Something Slightly More Powerful</a:t>
            </a:r>
          </a:p>
        </p:txBody>
      </p:sp>
      <p:sp>
        <p:nvSpPr>
          <p:cNvPr id="79875"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9876"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9877"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pic>
        <p:nvPicPr>
          <p:cNvPr id="79881" name="Picture 9" descr="http://rc-castle.com/shop/images/SF%20ED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8814" y="2107316"/>
            <a:ext cx="6822330" cy="475068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2"/>
          <p:cNvSpPr txBox="1">
            <a:spLocks noGrp="1" noChangeArrowheads="1"/>
          </p:cNvSpPr>
          <p:nvPr>
            <p:ph type="title"/>
          </p:nvPr>
        </p:nvSpPr>
        <p:spPr>
          <a:xfrm>
            <a:off x="468313" y="692150"/>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a:t>Collaboration:</a:t>
            </a:r>
            <a:br>
              <a:rPr lang="en-US"/>
            </a:br>
            <a:r>
              <a:rPr lang="en-US"/>
              <a:t>Six Essential Factors</a:t>
            </a:r>
          </a:p>
        </p:txBody>
      </p:sp>
      <p:sp>
        <p:nvSpPr>
          <p:cNvPr id="76803"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6804"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6805"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6806" name="Rectangle 6"/>
          <p:cNvSpPr>
            <a:spLocks noChangeArrowheads="1"/>
          </p:cNvSpPr>
          <p:nvPr/>
        </p:nvSpPr>
        <p:spPr bwMode="auto">
          <a:xfrm>
            <a:off x="539750" y="2492375"/>
            <a:ext cx="8115300" cy="344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Conducive environment</a:t>
            </a: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Prepared </a:t>
            </a:r>
            <a:r>
              <a:rPr lang="en-US" sz="3200" dirty="0" smtClean="0">
                <a:solidFill>
                  <a:srgbClr val="FFFFFF"/>
                </a:solidFill>
                <a:latin typeface="Times New Roman" pitchFamily="18" charset="0"/>
              </a:rPr>
              <a:t>members</a:t>
            </a:r>
            <a:endParaRPr lang="en-US" sz="3200" dirty="0">
              <a:solidFill>
                <a:srgbClr val="FFFFFF"/>
              </a:solidFill>
              <a:latin typeface="Times New Roman" pitchFamily="18" charset="0"/>
            </a:endParaRP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Defined process and structure</a:t>
            </a: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Functional communication</a:t>
            </a: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Well articulated purpose</a:t>
            </a: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Sufficient and skilled resources</a:t>
            </a:r>
          </a:p>
        </p:txBody>
      </p:sp>
    </p:spTree>
  </p:cSld>
  <p:clrMapOvr>
    <a:masterClrMapping/>
  </p:clrMapOvr>
  <p:transition advClick="0">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7" name="Rectangle 11"/>
          <p:cNvSpPr>
            <a:spLocks noChangeArrowheads="1"/>
          </p:cNvSpPr>
          <p:nvPr/>
        </p:nvSpPr>
        <p:spPr bwMode="auto">
          <a:xfrm>
            <a:off x="0" y="404813"/>
            <a:ext cx="4500563" cy="503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2200" dirty="0">
                <a:solidFill>
                  <a:srgbClr val="FFFFFF"/>
                </a:solidFill>
                <a:latin typeface="Times New Roman" pitchFamily="18" charset="0"/>
              </a:rPr>
              <a:t>The Environment</a:t>
            </a:r>
          </a:p>
          <a:p>
            <a:pPr marL="252413" lvl="1" indent="254000" defTabSz="381000">
              <a:spcBef>
                <a:spcPct val="20000"/>
              </a:spcBef>
              <a:buClr>
                <a:srgbClr val="CC5B60"/>
              </a:buClr>
              <a:buFont typeface="Times New Roman" pitchFamily="18" charset="0"/>
              <a:buChar char="▸"/>
            </a:pPr>
            <a:r>
              <a:rPr lang="en-US" sz="2000" dirty="0" err="1">
                <a:solidFill>
                  <a:srgbClr val="F2CB68"/>
                </a:solidFill>
                <a:latin typeface="Times New Roman" pitchFamily="18" charset="0"/>
              </a:rPr>
              <a:t>Hx</a:t>
            </a:r>
            <a:r>
              <a:rPr lang="en-US" sz="2000" dirty="0">
                <a:solidFill>
                  <a:srgbClr val="F2CB68"/>
                </a:solidFill>
                <a:latin typeface="Times New Roman" pitchFamily="18" charset="0"/>
              </a:rPr>
              <a:t> of Collaboration or Cooperation</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Group Seen as a Legitimate Leader</a:t>
            </a:r>
          </a:p>
          <a:p>
            <a:pPr marL="252413" lvl="1" indent="254000" defTabSz="381000">
              <a:spcBef>
                <a:spcPct val="20000"/>
              </a:spcBef>
              <a:buClr>
                <a:srgbClr val="CC5B60"/>
              </a:buClr>
              <a:buFont typeface="Times New Roman" pitchFamily="18" charset="0"/>
              <a:buChar char="▸"/>
            </a:pPr>
            <a:r>
              <a:rPr lang="en-US" sz="2000" dirty="0" err="1">
                <a:solidFill>
                  <a:srgbClr val="F2CB68"/>
                </a:solidFill>
                <a:latin typeface="Times New Roman" pitchFamily="18" charset="0"/>
              </a:rPr>
              <a:t>Favourable</a:t>
            </a:r>
            <a:r>
              <a:rPr lang="en-US" sz="2000" dirty="0">
                <a:solidFill>
                  <a:srgbClr val="F2CB68"/>
                </a:solidFill>
                <a:latin typeface="Times New Roman" pitchFamily="18" charset="0"/>
              </a:rPr>
              <a:t> Political and Social Climate</a:t>
            </a:r>
          </a:p>
          <a:p>
            <a:pPr indent="252413" defTabSz="381000">
              <a:spcBef>
                <a:spcPct val="20000"/>
              </a:spcBef>
              <a:buClr>
                <a:srgbClr val="CC5B60"/>
              </a:buClr>
              <a:buFont typeface="Times New Roman" pitchFamily="18" charset="0"/>
              <a:buChar char="▪"/>
            </a:pPr>
            <a:r>
              <a:rPr lang="en-US" sz="2200" dirty="0">
                <a:solidFill>
                  <a:srgbClr val="FFFFFF"/>
                </a:solidFill>
                <a:latin typeface="Times New Roman" pitchFamily="18" charset="0"/>
              </a:rPr>
              <a:t>Membership</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Mutual Respect, Understanding*, Trust</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Appropriate Cross Section of Members</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Collaboration Serves Self-interest</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Ability to Compromise</a:t>
            </a:r>
          </a:p>
          <a:p>
            <a:pPr indent="252413" defTabSz="381000">
              <a:spcBef>
                <a:spcPct val="20000"/>
              </a:spcBef>
              <a:buClr>
                <a:srgbClr val="CC5B60"/>
              </a:buClr>
              <a:buFont typeface="Times New Roman" pitchFamily="18" charset="0"/>
              <a:buChar char="▪"/>
            </a:pPr>
            <a:r>
              <a:rPr lang="en-US" sz="2200" dirty="0">
                <a:solidFill>
                  <a:srgbClr val="FFFFFF"/>
                </a:solidFill>
                <a:latin typeface="Times New Roman" pitchFamily="18" charset="0"/>
              </a:rPr>
              <a:t>Process and Structure</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Members “own” process and product</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Multi-layered participation</a:t>
            </a:r>
          </a:p>
        </p:txBody>
      </p:sp>
      <p:sp>
        <p:nvSpPr>
          <p:cNvPr id="80910" name="Rectangle 14"/>
          <p:cNvSpPr>
            <a:spLocks noChangeArrowheads="1"/>
          </p:cNvSpPr>
          <p:nvPr/>
        </p:nvSpPr>
        <p:spPr bwMode="auto">
          <a:xfrm>
            <a:off x="4716463" y="404813"/>
            <a:ext cx="4427537" cy="610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2200" dirty="0">
                <a:solidFill>
                  <a:srgbClr val="FFFFFF"/>
                </a:solidFill>
                <a:latin typeface="Times New Roman" pitchFamily="18" charset="0"/>
              </a:rPr>
              <a:t>Flexibility</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Clear Roles and Policies</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Adaptability</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Appropriate Pace of Development</a:t>
            </a:r>
          </a:p>
          <a:p>
            <a:pPr indent="252413" defTabSz="381000">
              <a:spcBef>
                <a:spcPct val="20000"/>
              </a:spcBef>
              <a:buClr>
                <a:srgbClr val="CC5B60"/>
              </a:buClr>
              <a:buFont typeface="Times New Roman" pitchFamily="18" charset="0"/>
              <a:buChar char="▪"/>
            </a:pPr>
            <a:r>
              <a:rPr lang="en-US" sz="2200" dirty="0">
                <a:solidFill>
                  <a:srgbClr val="FFFFFF"/>
                </a:solidFill>
                <a:latin typeface="Times New Roman" pitchFamily="18" charset="0"/>
              </a:rPr>
              <a:t>Communication</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Open and Frequent Communication*</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Informal Relationships and Communication Link</a:t>
            </a:r>
          </a:p>
          <a:p>
            <a:pPr indent="252413" defTabSz="381000">
              <a:spcBef>
                <a:spcPct val="20000"/>
              </a:spcBef>
              <a:buClr>
                <a:srgbClr val="CC5B60"/>
              </a:buClr>
              <a:buFont typeface="Times New Roman" pitchFamily="18" charset="0"/>
              <a:buChar char="▪"/>
            </a:pPr>
            <a:r>
              <a:rPr lang="en-US" sz="2200" dirty="0">
                <a:solidFill>
                  <a:srgbClr val="FFFFFF"/>
                </a:solidFill>
                <a:latin typeface="Times New Roman" pitchFamily="18" charset="0"/>
              </a:rPr>
              <a:t>Purpose</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Concrete, Attainable Goals and Objectives</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Shared Vision*</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Unique Purpose</a:t>
            </a:r>
          </a:p>
          <a:p>
            <a:pPr indent="252413" defTabSz="381000">
              <a:spcBef>
                <a:spcPct val="20000"/>
              </a:spcBef>
              <a:buClr>
                <a:srgbClr val="CC5B60"/>
              </a:buClr>
              <a:buFont typeface="Times New Roman" pitchFamily="18" charset="0"/>
              <a:buChar char="▪"/>
            </a:pPr>
            <a:r>
              <a:rPr lang="en-US" sz="2200" dirty="0">
                <a:solidFill>
                  <a:srgbClr val="FFFFFF"/>
                </a:solidFill>
                <a:latin typeface="Times New Roman" pitchFamily="18" charset="0"/>
              </a:rPr>
              <a:t>Resources</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Sufficient Funds, Staff, Materials and Time</a:t>
            </a:r>
          </a:p>
          <a:p>
            <a:pPr marL="252413" lvl="1" indent="254000" defTabSz="381000">
              <a:spcBef>
                <a:spcPct val="20000"/>
              </a:spcBef>
              <a:buClr>
                <a:srgbClr val="CC5B60"/>
              </a:buClr>
              <a:buFont typeface="Times New Roman" pitchFamily="18" charset="0"/>
              <a:buChar char="▸"/>
            </a:pPr>
            <a:r>
              <a:rPr lang="en-US" sz="2000" dirty="0">
                <a:solidFill>
                  <a:srgbClr val="F2CB68"/>
                </a:solidFill>
                <a:latin typeface="Times New Roman" pitchFamily="18" charset="0"/>
              </a:rPr>
              <a:t>Skilled Leadership*</a:t>
            </a:r>
          </a:p>
        </p:txBody>
      </p:sp>
    </p:spTree>
    <p:extLst>
      <p:ext uri="{BB962C8B-B14F-4D97-AF65-F5344CB8AC3E}">
        <p14:creationId xmlns:p14="http://schemas.microsoft.com/office/powerpoint/2010/main" val="741640697"/>
      </p:ext>
    </p:extLst>
  </p:cSld>
  <p:clrMapOvr>
    <a:masterClrMapping/>
  </p:clrMapOvr>
  <p:transition advClick="0">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2"/>
          <p:cNvSpPr txBox="1">
            <a:spLocks noGrp="1" noChangeArrowheads="1"/>
          </p:cNvSpPr>
          <p:nvPr>
            <p:ph type="title"/>
          </p:nvPr>
        </p:nvSpPr>
        <p:spPr>
          <a:xfrm>
            <a:off x="468313" y="692150"/>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a:t>Collaboration:</a:t>
            </a:r>
            <a:br>
              <a:rPr lang="en-US"/>
            </a:br>
            <a:r>
              <a:rPr lang="en-US"/>
              <a:t>Six Essential Factors</a:t>
            </a:r>
          </a:p>
        </p:txBody>
      </p:sp>
      <p:sp>
        <p:nvSpPr>
          <p:cNvPr id="76803"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6804"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6805"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6806" name="Rectangle 6"/>
          <p:cNvSpPr>
            <a:spLocks noChangeArrowheads="1"/>
          </p:cNvSpPr>
          <p:nvPr/>
        </p:nvSpPr>
        <p:spPr bwMode="auto">
          <a:xfrm>
            <a:off x="539750" y="2492375"/>
            <a:ext cx="8115300" cy="34470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Conducive environment</a:t>
            </a: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Prepared </a:t>
            </a:r>
            <a:r>
              <a:rPr lang="en-US" sz="3200" dirty="0" smtClean="0">
                <a:solidFill>
                  <a:srgbClr val="FFFFFF"/>
                </a:solidFill>
                <a:latin typeface="Times New Roman" pitchFamily="18" charset="0"/>
              </a:rPr>
              <a:t>members</a:t>
            </a:r>
            <a:endParaRPr lang="en-US" sz="3200" dirty="0">
              <a:solidFill>
                <a:srgbClr val="FFFFFF"/>
              </a:solidFill>
              <a:latin typeface="Times New Roman" pitchFamily="18" charset="0"/>
            </a:endParaRP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Defined process and structure</a:t>
            </a: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Functional communication</a:t>
            </a: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Well articulated purpose</a:t>
            </a:r>
          </a:p>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Sufficient and skilled resources</a:t>
            </a:r>
          </a:p>
        </p:txBody>
      </p:sp>
    </p:spTree>
    <p:extLst>
      <p:ext uri="{BB962C8B-B14F-4D97-AF65-F5344CB8AC3E}">
        <p14:creationId xmlns:p14="http://schemas.microsoft.com/office/powerpoint/2010/main" val="187925160"/>
      </p:ext>
    </p:extLst>
  </p:cSld>
  <p:clrMapOvr>
    <a:masterClrMapping/>
  </p:clrMapOvr>
  <p:transition advClick="0">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8" name="Text Box 6"/>
          <p:cNvSpPr txBox="1">
            <a:spLocks noGrp="1" noChangeArrowheads="1"/>
          </p:cNvSpPr>
          <p:nvPr>
            <p:ph sz="quarter" idx="13"/>
          </p:nvPr>
        </p:nvSpPr>
        <p:spPr>
          <a:xfrm>
            <a:off x="514350" y="2420938"/>
            <a:ext cx="8115300" cy="4075112"/>
          </a:xfrm>
          <a:ln/>
        </p:spPr>
        <p:txBody>
          <a:bodyPr>
            <a:normAutofit fontScale="92500" lnSpcReduction="10000"/>
          </a:bodyPr>
          <a:lstStyle>
            <a:lvl1pPr defTabSz="381000"/>
            <a:lvl2pPr defTabSz="381000"/>
            <a:lvl3pPr defTabSz="381000"/>
            <a:lvl4pPr defTabSz="381000"/>
            <a:lvl5pPr defTabSz="381000"/>
            <a:lvl6pPr defTabSz="381000"/>
            <a:lvl7pPr defTabSz="381000"/>
            <a:lvl8pPr defTabSz="381000"/>
            <a:lvl9pPr defTabSz="381000"/>
          </a:lstStyle>
          <a:p>
            <a:pPr>
              <a:lnSpc>
                <a:spcPct val="99000"/>
              </a:lnSpc>
            </a:pPr>
            <a:r>
              <a:rPr lang="en-US" sz="2400"/>
              <a:t>Innovation: Solutions to complex problems require collaboratively birthing new ideas, not simply debating and selecting amongst the old.</a:t>
            </a:r>
          </a:p>
          <a:p>
            <a:pPr>
              <a:lnSpc>
                <a:spcPct val="99000"/>
              </a:lnSpc>
            </a:pPr>
            <a:r>
              <a:rPr lang="en-US" sz="2400"/>
              <a:t>Empowerment: The best solutions are created by accepting and aligning the offerings of all critical stakeholders and knowledge holders.</a:t>
            </a:r>
          </a:p>
          <a:p>
            <a:pPr>
              <a:lnSpc>
                <a:spcPct val="99000"/>
              </a:lnSpc>
            </a:pPr>
            <a:r>
              <a:rPr lang="en-US" sz="2400"/>
              <a:t>Ownership: People give time, energy and commitment in proportion to their degree of ownership.</a:t>
            </a:r>
          </a:p>
          <a:p>
            <a:pPr>
              <a:lnSpc>
                <a:spcPct val="99000"/>
              </a:lnSpc>
            </a:pPr>
            <a:r>
              <a:rPr lang="en-US" sz="2400"/>
              <a:t>Inclusion: Participation is the straightest road to ownership.</a:t>
            </a:r>
          </a:p>
          <a:p>
            <a:pPr>
              <a:lnSpc>
                <a:spcPct val="99000"/>
              </a:lnSpc>
            </a:pPr>
            <a:r>
              <a:rPr lang="en-US" sz="1800"/>
              <a:t>(Taken from “The Role of the Public Sector in Addressing Tough Community Problems.”  Jim Ellsworth, PSEPC)</a:t>
            </a:r>
          </a:p>
        </p:txBody>
      </p:sp>
      <p:sp>
        <p:nvSpPr>
          <p:cNvPr id="49154" name="Text Box 2"/>
          <p:cNvSpPr txBox="1">
            <a:spLocks noGrp="1" noChangeArrowheads="1"/>
          </p:cNvSpPr>
          <p:nvPr>
            <p:ph type="title"/>
          </p:nvPr>
        </p:nvSpPr>
        <p:spPr>
          <a:xfrm>
            <a:off x="468313" y="620713"/>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dirty="0" smtClean="0"/>
              <a:t>Collaboration Leadership</a:t>
            </a:r>
            <a:br>
              <a:rPr lang="en-US" dirty="0" smtClean="0"/>
            </a:br>
            <a:r>
              <a:rPr lang="en-US" dirty="0" smtClean="0"/>
              <a:t>Must </a:t>
            </a:r>
            <a:r>
              <a:rPr lang="en-US" dirty="0"/>
              <a:t>be Catalytic</a:t>
            </a:r>
          </a:p>
        </p:txBody>
      </p:sp>
      <p:sp>
        <p:nvSpPr>
          <p:cNvPr id="49155" name="Rectangle 3"/>
          <p:cNvSpPr>
            <a:spLocks noChangeArrowheads="1"/>
          </p:cNvSpPr>
          <p:nvPr/>
        </p:nvSpPr>
        <p:spPr bwMode="auto">
          <a:xfrm>
            <a:off x="536575" y="1971675"/>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49156" name="Freeform 4"/>
          <p:cNvSpPr>
            <a:spLocks noChangeArrowheads="1"/>
          </p:cNvSpPr>
          <p:nvPr/>
        </p:nvSpPr>
        <p:spPr bwMode="auto">
          <a:xfrm>
            <a:off x="514350" y="1947863"/>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49157" name="Freeform 5"/>
          <p:cNvSpPr>
            <a:spLocks noChangeArrowheads="1"/>
          </p:cNvSpPr>
          <p:nvPr/>
        </p:nvSpPr>
        <p:spPr bwMode="auto">
          <a:xfrm>
            <a:off x="514350" y="1947863"/>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Tree>
  </p:cSld>
  <p:clrMapOvr>
    <a:masterClrMapping/>
  </p:clrMapOvr>
  <p:transition advClick="0">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ext Box 2"/>
          <p:cNvSpPr txBox="1">
            <a:spLocks noGrp="1" noChangeArrowheads="1"/>
          </p:cNvSpPr>
          <p:nvPr>
            <p:ph type="title"/>
          </p:nvPr>
        </p:nvSpPr>
        <p:spPr>
          <a:xfrm>
            <a:off x="468313" y="692150"/>
            <a:ext cx="8115300" cy="1219200"/>
          </a:xfrm>
          <a:ln/>
        </p:spPr>
        <p:txBody>
          <a:bodyPr>
            <a:normAutofit/>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dirty="0" smtClean="0"/>
              <a:t>Examples</a:t>
            </a:r>
            <a:endParaRPr lang="en-US" dirty="0"/>
          </a:p>
        </p:txBody>
      </p:sp>
      <p:sp>
        <p:nvSpPr>
          <p:cNvPr id="76803"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6804"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6805"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6806" name="Rectangle 6"/>
          <p:cNvSpPr>
            <a:spLocks noChangeArrowheads="1"/>
          </p:cNvSpPr>
          <p:nvPr/>
        </p:nvSpPr>
        <p:spPr bwMode="auto">
          <a:xfrm>
            <a:off x="539750" y="2492375"/>
            <a:ext cx="8115300" cy="2757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3200" dirty="0" smtClean="0">
                <a:solidFill>
                  <a:srgbClr val="FFFFFF"/>
                </a:solidFill>
                <a:latin typeface="Times New Roman" pitchFamily="18" charset="0"/>
              </a:rPr>
              <a:t>Cumberland County Collaborative</a:t>
            </a:r>
          </a:p>
          <a:p>
            <a:pPr lvl="1" indent="252413" defTabSz="381000">
              <a:spcBef>
                <a:spcPct val="20000"/>
              </a:spcBef>
              <a:buClr>
                <a:srgbClr val="CC5B60"/>
              </a:buClr>
              <a:buFont typeface="Times New Roman" pitchFamily="18" charset="0"/>
              <a:buChar char="▪"/>
            </a:pPr>
            <a:r>
              <a:rPr lang="en-US" sz="3200" dirty="0" smtClean="0">
                <a:solidFill>
                  <a:srgbClr val="FFFFFF"/>
                </a:solidFill>
                <a:latin typeface="Times New Roman" pitchFamily="18" charset="0"/>
              </a:rPr>
              <a:t>When it works, it transforms communities</a:t>
            </a:r>
          </a:p>
          <a:p>
            <a:pPr indent="252413" defTabSz="381000">
              <a:spcBef>
                <a:spcPct val="20000"/>
              </a:spcBef>
              <a:buClr>
                <a:srgbClr val="CC5B60"/>
              </a:buClr>
              <a:buFont typeface="Times New Roman" pitchFamily="18" charset="0"/>
              <a:buChar char="▪"/>
            </a:pPr>
            <a:r>
              <a:rPr lang="en-US" sz="3200" dirty="0" smtClean="0">
                <a:solidFill>
                  <a:srgbClr val="FFFFFF"/>
                </a:solidFill>
                <a:latin typeface="Times New Roman" pitchFamily="18" charset="0"/>
              </a:rPr>
              <a:t>Child and Youth Strategy</a:t>
            </a:r>
          </a:p>
          <a:p>
            <a:pPr lvl="1" indent="252413" defTabSz="381000">
              <a:spcBef>
                <a:spcPct val="20000"/>
              </a:spcBef>
              <a:buClr>
                <a:srgbClr val="CC5B60"/>
              </a:buClr>
              <a:buFont typeface="Times New Roman" pitchFamily="18" charset="0"/>
              <a:buChar char="▪"/>
            </a:pPr>
            <a:r>
              <a:rPr lang="en-US" sz="3200" dirty="0" smtClean="0">
                <a:solidFill>
                  <a:srgbClr val="FFFFFF"/>
                </a:solidFill>
                <a:latin typeface="Times New Roman" pitchFamily="18" charset="0"/>
              </a:rPr>
              <a:t>Success in the face of major structural barriers</a:t>
            </a:r>
            <a:endParaRPr lang="en-US" sz="3200" dirty="0">
              <a:solidFill>
                <a:srgbClr val="FFFFFF"/>
              </a:solidFill>
              <a:latin typeface="Times New Roman" pitchFamily="18" charset="0"/>
            </a:endParaRPr>
          </a:p>
        </p:txBody>
      </p:sp>
    </p:spTree>
    <p:extLst>
      <p:ext uri="{BB962C8B-B14F-4D97-AF65-F5344CB8AC3E}">
        <p14:creationId xmlns:p14="http://schemas.microsoft.com/office/powerpoint/2010/main" val="4192184296"/>
      </p:ext>
    </p:extLst>
  </p:cSld>
  <p:clrMapOvr>
    <a:masterClrMapping/>
  </p:clrMapOvr>
  <p:transition advClick="0">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Grp="1" noChangeArrowheads="1"/>
          </p:cNvSpPr>
          <p:nvPr>
            <p:ph type="title"/>
          </p:nvPr>
        </p:nvSpPr>
        <p:spPr>
          <a:xfrm>
            <a:off x="539750" y="765175"/>
            <a:ext cx="8115300" cy="6096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dirty="0"/>
              <a:t>End</a:t>
            </a:r>
          </a:p>
        </p:txBody>
      </p:sp>
      <p:sp>
        <p:nvSpPr>
          <p:cNvPr id="50179" name="Rectangle 3"/>
          <p:cNvSpPr>
            <a:spLocks noChangeArrowheads="1"/>
          </p:cNvSpPr>
          <p:nvPr/>
        </p:nvSpPr>
        <p:spPr bwMode="auto">
          <a:xfrm>
            <a:off x="536575" y="1971675"/>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50180" name="Freeform 4"/>
          <p:cNvSpPr>
            <a:spLocks noChangeArrowheads="1"/>
          </p:cNvSpPr>
          <p:nvPr/>
        </p:nvSpPr>
        <p:spPr bwMode="auto">
          <a:xfrm>
            <a:off x="514350" y="1947863"/>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50181" name="Freeform 5"/>
          <p:cNvSpPr>
            <a:spLocks noChangeArrowheads="1"/>
          </p:cNvSpPr>
          <p:nvPr/>
        </p:nvSpPr>
        <p:spPr bwMode="auto">
          <a:xfrm>
            <a:off x="514350" y="1947863"/>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2" name="Content Placeholder 1"/>
          <p:cNvSpPr>
            <a:spLocks noGrp="1"/>
          </p:cNvSpPr>
          <p:nvPr>
            <p:ph sz="quarter" idx="13"/>
          </p:nvPr>
        </p:nvSpPr>
        <p:spPr/>
        <p:txBody>
          <a:bodyPr/>
          <a:lstStyle/>
          <a:p>
            <a:endParaRPr lang="en-CA" dirty="0"/>
          </a:p>
        </p:txBody>
      </p:sp>
    </p:spTree>
  </p:cSld>
  <p:clrMapOvr>
    <a:masterClrMapping/>
  </p:clrMapOvr>
  <p:transition advClick="0">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bwMode="auto">
          <a:xfrm>
            <a:off x="467544" y="4869160"/>
            <a:ext cx="8115300" cy="76944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algn="ctr" defTabSz="381000">
              <a:lnSpc>
                <a:spcPct val="100000"/>
              </a:lnSpc>
              <a:buClr>
                <a:srgbClr val="FFFFFF"/>
              </a:buClr>
            </a:pPr>
            <a:r>
              <a:rPr lang="en-US" dirty="0"/>
              <a:t>Robert S. Wright, MSW, RSW</a:t>
            </a:r>
          </a:p>
          <a:p>
            <a:pPr algn="ctr" defTabSz="381000">
              <a:lnSpc>
                <a:spcPct val="100000"/>
              </a:lnSpc>
              <a:buClr>
                <a:srgbClr val="FFFFFF"/>
              </a:buClr>
            </a:pPr>
            <a:r>
              <a:rPr lang="en-US" dirty="0" smtClean="0"/>
              <a:t>www.robertswright.ca</a:t>
            </a:r>
            <a:endParaRPr lang="en-US" dirty="0"/>
          </a:p>
        </p:txBody>
      </p:sp>
      <p:sp>
        <p:nvSpPr>
          <p:cNvPr id="4098" name="Rectangle 2"/>
          <p:cNvSpPr>
            <a:spLocks noGrp="1" noChangeArrowheads="1"/>
          </p:cNvSpPr>
          <p:nvPr>
            <p:ph type="title"/>
          </p:nvPr>
        </p:nvSpPr>
        <p:spPr>
          <a:xfrm>
            <a:off x="395536" y="1412776"/>
            <a:ext cx="8115300" cy="2784004"/>
          </a:xfrm>
          <a:ln/>
        </p:spPr>
        <p:txBody>
          <a:bodyPr>
            <a:normAutofit fontScale="90000"/>
          </a:bodyPr>
          <a:lstStyle/>
          <a:p>
            <a:pPr indent="0" algn="ctr" defTabSz="381000">
              <a:lnSpc>
                <a:spcPct val="100000"/>
              </a:lnSpc>
              <a:buClr>
                <a:srgbClr val="F2CB68"/>
              </a:buClr>
            </a:pPr>
            <a:r>
              <a:rPr lang="en-CA" sz="4000" dirty="0"/>
              <a:t>Breaking-down the Silos</a:t>
            </a:r>
            <a:br>
              <a:rPr lang="en-CA" sz="4000" dirty="0"/>
            </a:br>
            <a:r>
              <a:rPr lang="en-CA" sz="4000" dirty="0"/>
              <a:t>“Creating active, healthy communities through collaboration</a:t>
            </a:r>
            <a:r>
              <a:rPr lang="en-CA" sz="4000" dirty="0" smtClean="0"/>
              <a:t>”</a:t>
            </a:r>
            <a:br>
              <a:rPr lang="en-CA" sz="4000" dirty="0" smtClean="0"/>
            </a:br>
            <a:r>
              <a:rPr lang="en-CA" sz="4000" dirty="0" smtClean="0"/>
              <a:t/>
            </a:r>
            <a:br>
              <a:rPr lang="en-CA" sz="4000" dirty="0" smtClean="0"/>
            </a:br>
            <a:r>
              <a:rPr lang="en-CA" sz="4000" dirty="0" smtClean="0"/>
              <a:t>February 23, 2012</a:t>
            </a:r>
            <a:br>
              <a:rPr lang="en-CA" sz="4000" dirty="0" smtClean="0"/>
            </a:br>
            <a:r>
              <a:rPr lang="en-CA" sz="4000" dirty="0" smtClean="0"/>
              <a:t>Gordon R. Snow Building</a:t>
            </a:r>
            <a:endParaRPr lang="en-CA" sz="4000" dirty="0"/>
          </a:p>
        </p:txBody>
      </p:sp>
    </p:spTree>
    <p:extLst>
      <p:ext uri="{BB962C8B-B14F-4D97-AF65-F5344CB8AC3E}">
        <p14:creationId xmlns:p14="http://schemas.microsoft.com/office/powerpoint/2010/main" val="1756452437"/>
      </p:ext>
    </p:extLst>
  </p:cSld>
  <p:clrMapOvr>
    <a:masterClrMapping/>
  </p:clrMapOvr>
  <p:transition advClick="0">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Grp="1" noChangeArrowheads="1"/>
          </p:cNvSpPr>
          <p:nvPr>
            <p:ph type="title"/>
          </p:nvPr>
        </p:nvSpPr>
        <p:spPr>
          <a:xfrm>
            <a:off x="468313" y="692150"/>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a:t>Collaboration:</a:t>
            </a:r>
            <a:br>
              <a:rPr lang="en-US"/>
            </a:br>
            <a:r>
              <a:rPr lang="en-US"/>
              <a:t>Differential Definition</a:t>
            </a:r>
          </a:p>
        </p:txBody>
      </p:sp>
      <p:sp>
        <p:nvSpPr>
          <p:cNvPr id="69635"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69636"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9637"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69639" name="Rectangle 7"/>
          <p:cNvSpPr>
            <a:spLocks noChangeArrowheads="1"/>
          </p:cNvSpPr>
          <p:nvPr/>
        </p:nvSpPr>
        <p:spPr bwMode="auto">
          <a:xfrm>
            <a:off x="539750" y="2492375"/>
            <a:ext cx="8115300" cy="369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Collaboration is a way of working together that exists at the far end of a continuum that includes: </a:t>
            </a:r>
          </a:p>
          <a:p>
            <a:pPr marL="252413" lvl="1" indent="254000" defTabSz="381000">
              <a:spcBef>
                <a:spcPct val="20000"/>
              </a:spcBef>
              <a:buClr>
                <a:srgbClr val="CC5B60"/>
              </a:buClr>
              <a:buFont typeface="Times New Roman" pitchFamily="18" charset="0"/>
              <a:buChar char="▸"/>
            </a:pPr>
            <a:r>
              <a:rPr lang="en-US" sz="2800" dirty="0">
                <a:solidFill>
                  <a:srgbClr val="F2CB68"/>
                </a:solidFill>
                <a:latin typeface="Times New Roman" pitchFamily="18" charset="0"/>
              </a:rPr>
              <a:t>Cooperation</a:t>
            </a:r>
          </a:p>
          <a:p>
            <a:pPr marL="252413" lvl="1" indent="254000" defTabSz="381000">
              <a:spcBef>
                <a:spcPct val="20000"/>
              </a:spcBef>
              <a:buClr>
                <a:srgbClr val="CC5B60"/>
              </a:buClr>
              <a:buFont typeface="Times New Roman" pitchFamily="18" charset="0"/>
              <a:buChar char="▸"/>
            </a:pPr>
            <a:r>
              <a:rPr lang="en-US" sz="2800" dirty="0">
                <a:solidFill>
                  <a:srgbClr val="F2CB68"/>
                </a:solidFill>
                <a:latin typeface="Times New Roman" pitchFamily="18" charset="0"/>
              </a:rPr>
              <a:t>Coordination</a:t>
            </a:r>
          </a:p>
          <a:p>
            <a:pPr marL="252413" lvl="1" indent="254000" defTabSz="381000">
              <a:spcBef>
                <a:spcPct val="20000"/>
              </a:spcBef>
              <a:buClr>
                <a:srgbClr val="CC5B60"/>
              </a:buClr>
              <a:buFont typeface="Times New Roman" pitchFamily="18" charset="0"/>
              <a:buChar char="▸"/>
            </a:pPr>
            <a:r>
              <a:rPr lang="en-US" sz="2800" dirty="0">
                <a:solidFill>
                  <a:srgbClr val="F2CB68"/>
                </a:solidFill>
                <a:latin typeface="Times New Roman" pitchFamily="18" charset="0"/>
              </a:rPr>
              <a:t>Collaboration</a:t>
            </a:r>
          </a:p>
          <a:p>
            <a:pPr marL="252413" lvl="1" indent="254000" defTabSz="381000">
              <a:spcBef>
                <a:spcPct val="20000"/>
              </a:spcBef>
              <a:buClr>
                <a:srgbClr val="CC5B60"/>
              </a:buClr>
              <a:buFont typeface="Times New Roman" pitchFamily="18" charset="0"/>
              <a:buNone/>
            </a:pPr>
            <a:endParaRPr lang="en-US" sz="2800" dirty="0">
              <a:solidFill>
                <a:srgbClr val="F2CB68"/>
              </a:solidFill>
              <a:latin typeface="Times New Roman" pitchFamily="18" charset="0"/>
            </a:endParaRPr>
          </a:p>
          <a:p>
            <a:pPr indent="252413" defTabSz="381000">
              <a:spcBef>
                <a:spcPct val="20000"/>
              </a:spcBef>
              <a:buClr>
                <a:srgbClr val="FFFFFF"/>
              </a:buClr>
              <a:buFont typeface="Times New Roman" pitchFamily="18" charset="0"/>
              <a:buChar char="▪"/>
            </a:pPr>
            <a:r>
              <a:rPr lang="en-US" sz="2000" dirty="0">
                <a:solidFill>
                  <a:srgbClr val="FFFFFF"/>
                </a:solidFill>
                <a:latin typeface="Times New Roman" pitchFamily="18" charset="0"/>
              </a:rPr>
              <a:t>(The following work is </a:t>
            </a:r>
            <a:r>
              <a:rPr lang="en-US" sz="2000" dirty="0" smtClean="0">
                <a:solidFill>
                  <a:srgbClr val="FFFFFF"/>
                </a:solidFill>
                <a:latin typeface="Times New Roman" pitchFamily="18" charset="0"/>
              </a:rPr>
              <a:t>adapted from </a:t>
            </a:r>
            <a:r>
              <a:rPr lang="en-US" sz="2000" dirty="0">
                <a:solidFill>
                  <a:srgbClr val="FFFFFF"/>
                </a:solidFill>
                <a:latin typeface="Times New Roman" pitchFamily="18" charset="0"/>
              </a:rPr>
              <a:t>“Collaboration: What Makes it Work, 2nd Ed.”)</a:t>
            </a:r>
            <a:endParaRPr lang="en-US" sz="3200" dirty="0">
              <a:solidFill>
                <a:srgbClr val="FFFFFF"/>
              </a:solidFill>
              <a:latin typeface="Times New Roman" pitchFamily="18" charset="0"/>
            </a:endParaRPr>
          </a:p>
        </p:txBody>
      </p:sp>
    </p:spTree>
  </p:cSld>
  <p:clrMapOvr>
    <a:masterClrMapping/>
  </p:clrMapOvr>
  <p:transition advClick="0">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Grp="1" noChangeArrowheads="1"/>
          </p:cNvSpPr>
          <p:nvPr>
            <p:ph type="title"/>
          </p:nvPr>
        </p:nvSpPr>
        <p:spPr>
          <a:xfrm>
            <a:off x="468313" y="692150"/>
            <a:ext cx="8115300" cy="1219200"/>
          </a:xfrm>
          <a:ln/>
        </p:spPr>
        <p:txBody>
          <a:bodyPr>
            <a:normAutofit/>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dirty="0" smtClean="0"/>
              <a:t>Why Collaboration</a:t>
            </a:r>
            <a:endParaRPr lang="en-US" dirty="0"/>
          </a:p>
        </p:txBody>
      </p:sp>
      <p:sp>
        <p:nvSpPr>
          <p:cNvPr id="73731"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3732"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3733"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3734" name="Rectangle 6"/>
          <p:cNvSpPr>
            <a:spLocks noChangeArrowheads="1"/>
          </p:cNvSpPr>
          <p:nvPr/>
        </p:nvSpPr>
        <p:spPr bwMode="auto">
          <a:xfrm>
            <a:off x="539750" y="2492375"/>
            <a:ext cx="8115300" cy="2954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3200" dirty="0" smtClean="0">
                <a:solidFill>
                  <a:srgbClr val="FFFFFF"/>
                </a:solidFill>
                <a:latin typeface="Times New Roman" pitchFamily="18" charset="0"/>
              </a:rPr>
              <a:t>Since the 1970’s there has been recognition that society is increasingly diverse.  Acknowledging this diversity, and the complexity that it brings to our understanding of social issues and social problems awakened us to the need for more complex responses.</a:t>
            </a:r>
            <a:endParaRPr lang="en-US" sz="3200" dirty="0">
              <a:solidFill>
                <a:srgbClr val="FFFFFF"/>
              </a:solidFill>
              <a:latin typeface="Times New Roman" pitchFamily="18" charset="0"/>
            </a:endParaRPr>
          </a:p>
        </p:txBody>
      </p:sp>
    </p:spTree>
  </p:cSld>
  <p:clrMapOvr>
    <a:masterClrMapping/>
  </p:clrMapOvr>
  <p:transition advClick="0">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Grp="1" noChangeArrowheads="1"/>
          </p:cNvSpPr>
          <p:nvPr>
            <p:ph type="title"/>
          </p:nvPr>
        </p:nvSpPr>
        <p:spPr>
          <a:xfrm>
            <a:off x="468313" y="692150"/>
            <a:ext cx="8115300" cy="1219200"/>
          </a:xfrm>
          <a:ln/>
        </p:spPr>
        <p:txBody>
          <a:bodyPr>
            <a:normAutofit/>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dirty="0" smtClean="0"/>
              <a:t>Complexity </a:t>
            </a:r>
            <a:r>
              <a:rPr lang="en-US" dirty="0"/>
              <a:t>R</a:t>
            </a:r>
            <a:r>
              <a:rPr lang="en-US" dirty="0" smtClean="0"/>
              <a:t>equires Complexity</a:t>
            </a:r>
            <a:endParaRPr lang="en-US" dirty="0"/>
          </a:p>
        </p:txBody>
      </p:sp>
      <p:sp>
        <p:nvSpPr>
          <p:cNvPr id="73731"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3732"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3733"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pic>
        <p:nvPicPr>
          <p:cNvPr id="983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2036709"/>
            <a:ext cx="7128792" cy="4747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4743203"/>
      </p:ext>
    </p:extLst>
  </p:cSld>
  <p:clrMapOvr>
    <a:masterClrMapping/>
  </p:clrMapOvr>
  <p:transition advClick="0">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Grp="1" noChangeArrowheads="1"/>
          </p:cNvSpPr>
          <p:nvPr>
            <p:ph type="title"/>
          </p:nvPr>
        </p:nvSpPr>
        <p:spPr>
          <a:xfrm>
            <a:off x="468313" y="692150"/>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a:t>Collaboration:</a:t>
            </a:r>
            <a:br>
              <a:rPr lang="en-US"/>
            </a:br>
            <a:r>
              <a:rPr lang="en-US"/>
              <a:t>Differential Definition</a:t>
            </a:r>
          </a:p>
        </p:txBody>
      </p:sp>
      <p:sp>
        <p:nvSpPr>
          <p:cNvPr id="73731"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3732"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3733"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3734" name="Rectangle 6"/>
          <p:cNvSpPr>
            <a:spLocks noChangeArrowheads="1"/>
          </p:cNvSpPr>
          <p:nvPr/>
        </p:nvSpPr>
        <p:spPr bwMode="auto">
          <a:xfrm>
            <a:off x="539750" y="2492375"/>
            <a:ext cx="8115300" cy="146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Cooperation is characterized by informal relationships that exist without any commonly defined mission, structure or planning effort</a:t>
            </a:r>
          </a:p>
        </p:txBody>
      </p:sp>
    </p:spTree>
    <p:extLst>
      <p:ext uri="{BB962C8B-B14F-4D97-AF65-F5344CB8AC3E}">
        <p14:creationId xmlns:p14="http://schemas.microsoft.com/office/powerpoint/2010/main" val="1028463666"/>
      </p:ext>
    </p:extLst>
  </p:cSld>
  <p:clrMapOvr>
    <a:masterClrMapping/>
  </p:clrMapOvr>
  <p:transition advClick="0">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ext Box 2"/>
          <p:cNvSpPr txBox="1">
            <a:spLocks noGrp="1" noChangeArrowheads="1"/>
          </p:cNvSpPr>
          <p:nvPr>
            <p:ph type="title"/>
          </p:nvPr>
        </p:nvSpPr>
        <p:spPr>
          <a:xfrm>
            <a:off x="468313" y="692150"/>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a:t>Collaboration:</a:t>
            </a:r>
            <a:br>
              <a:rPr lang="en-US"/>
            </a:br>
            <a:r>
              <a:rPr lang="en-US"/>
              <a:t>Differential Definition</a:t>
            </a:r>
          </a:p>
        </p:txBody>
      </p:sp>
      <p:sp>
        <p:nvSpPr>
          <p:cNvPr id="74755"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4756"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4757"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4758" name="Rectangle 6"/>
          <p:cNvSpPr>
            <a:spLocks noChangeArrowheads="1"/>
          </p:cNvSpPr>
          <p:nvPr/>
        </p:nvSpPr>
        <p:spPr bwMode="auto">
          <a:xfrm>
            <a:off x="539750" y="2492375"/>
            <a:ext cx="8115300" cy="194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Coordination is characterized by more formal relationships and an understanding of compatible missions.  Though joint planning may be done, authority still rests with the individual units</a:t>
            </a:r>
          </a:p>
        </p:txBody>
      </p:sp>
    </p:spTree>
  </p:cSld>
  <p:clrMapOvr>
    <a:masterClrMapping/>
  </p:clrMapOvr>
  <p:transition advClick="0">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ext Box 2"/>
          <p:cNvSpPr txBox="1">
            <a:spLocks noGrp="1" noChangeArrowheads="1"/>
          </p:cNvSpPr>
          <p:nvPr>
            <p:ph type="title"/>
          </p:nvPr>
        </p:nvSpPr>
        <p:spPr>
          <a:xfrm>
            <a:off x="468313" y="692150"/>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a:t>Collaboration:</a:t>
            </a:r>
            <a:br>
              <a:rPr lang="en-US"/>
            </a:br>
            <a:r>
              <a:rPr lang="en-US"/>
              <a:t>Differential Definition</a:t>
            </a:r>
          </a:p>
        </p:txBody>
      </p:sp>
      <p:sp>
        <p:nvSpPr>
          <p:cNvPr id="75779"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5780"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5781"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5782" name="Rectangle 6"/>
          <p:cNvSpPr>
            <a:spLocks noChangeArrowheads="1"/>
          </p:cNvSpPr>
          <p:nvPr/>
        </p:nvSpPr>
        <p:spPr bwMode="auto">
          <a:xfrm>
            <a:off x="539750" y="2492375"/>
            <a:ext cx="81153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pPr indent="252413" defTabSz="381000">
              <a:spcBef>
                <a:spcPct val="20000"/>
              </a:spcBef>
              <a:buClr>
                <a:srgbClr val="CC5B60"/>
              </a:buClr>
              <a:buFont typeface="Times New Roman" pitchFamily="18" charset="0"/>
              <a:buChar char="▪"/>
            </a:pPr>
            <a:r>
              <a:rPr lang="en-US" sz="3200" dirty="0">
                <a:solidFill>
                  <a:srgbClr val="FFFFFF"/>
                </a:solidFill>
                <a:latin typeface="Times New Roman" pitchFamily="18" charset="0"/>
              </a:rPr>
              <a:t>Collaboration connotes a more durable and pervasive relationship.  </a:t>
            </a:r>
            <a:r>
              <a:rPr lang="en-US" sz="3200" dirty="0" smtClean="0">
                <a:solidFill>
                  <a:srgbClr val="FFFFFF"/>
                </a:solidFill>
                <a:latin typeface="Times New Roman" pitchFamily="18" charset="0"/>
              </a:rPr>
              <a:t>Participants are </a:t>
            </a:r>
            <a:r>
              <a:rPr lang="en-US" sz="3200" dirty="0">
                <a:solidFill>
                  <a:srgbClr val="FFFFFF"/>
                </a:solidFill>
                <a:latin typeface="Times New Roman" pitchFamily="18" charset="0"/>
              </a:rPr>
              <a:t>brought into new </a:t>
            </a:r>
            <a:r>
              <a:rPr lang="en-US" sz="3200" dirty="0" smtClean="0">
                <a:solidFill>
                  <a:srgbClr val="FFFFFF"/>
                </a:solidFill>
                <a:latin typeface="Times New Roman" pitchFamily="18" charset="0"/>
              </a:rPr>
              <a:t>relationships which </a:t>
            </a:r>
            <a:r>
              <a:rPr lang="en-US" sz="3200" dirty="0">
                <a:solidFill>
                  <a:srgbClr val="FFFFFF"/>
                </a:solidFill>
                <a:latin typeface="Times New Roman" pitchFamily="18" charset="0"/>
              </a:rPr>
              <a:t>exercise authority independent of </a:t>
            </a:r>
            <a:r>
              <a:rPr lang="en-US" sz="3200" dirty="0" smtClean="0">
                <a:solidFill>
                  <a:srgbClr val="FFFFFF"/>
                </a:solidFill>
                <a:latin typeface="Times New Roman" pitchFamily="18" charset="0"/>
              </a:rPr>
              <a:t>their </a:t>
            </a:r>
            <a:r>
              <a:rPr lang="en-US" sz="3200" dirty="0">
                <a:solidFill>
                  <a:srgbClr val="FFFFFF"/>
                </a:solidFill>
                <a:latin typeface="Times New Roman" pitchFamily="18" charset="0"/>
              </a:rPr>
              <a:t>separate </a:t>
            </a:r>
            <a:r>
              <a:rPr lang="en-US" sz="3200" dirty="0" smtClean="0">
                <a:solidFill>
                  <a:srgbClr val="FFFFFF"/>
                </a:solidFill>
                <a:latin typeface="Times New Roman" pitchFamily="18" charset="0"/>
              </a:rPr>
              <a:t>functions.  They work together under </a:t>
            </a:r>
            <a:r>
              <a:rPr lang="en-US" sz="3200" dirty="0">
                <a:solidFill>
                  <a:srgbClr val="FFFFFF"/>
                </a:solidFill>
                <a:latin typeface="Times New Roman" pitchFamily="18" charset="0"/>
              </a:rPr>
              <a:t>a common mission.</a:t>
            </a:r>
          </a:p>
        </p:txBody>
      </p:sp>
    </p:spTree>
  </p:cSld>
  <p:clrMapOvr>
    <a:masterClrMapping/>
  </p:clrMapOvr>
  <p:transition advClick="0">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2"/>
          <p:cNvSpPr txBox="1">
            <a:spLocks noGrp="1" noChangeArrowheads="1"/>
          </p:cNvSpPr>
          <p:nvPr>
            <p:ph type="title"/>
          </p:nvPr>
        </p:nvSpPr>
        <p:spPr>
          <a:xfrm>
            <a:off x="468313" y="692150"/>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a:t>Cooperation:</a:t>
            </a:r>
            <a:br>
              <a:rPr lang="en-US"/>
            </a:br>
            <a:r>
              <a:rPr lang="en-US"/>
              <a:t>Like a Flock of Starlings</a:t>
            </a:r>
          </a:p>
        </p:txBody>
      </p:sp>
      <p:sp>
        <p:nvSpPr>
          <p:cNvPr id="77827"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7828"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7829"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pic>
        <p:nvPicPr>
          <p:cNvPr id="778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2170113"/>
            <a:ext cx="7019925" cy="468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 Box 2"/>
          <p:cNvSpPr txBox="1">
            <a:spLocks noGrp="1" noChangeArrowheads="1"/>
          </p:cNvSpPr>
          <p:nvPr>
            <p:ph type="title"/>
          </p:nvPr>
        </p:nvSpPr>
        <p:spPr>
          <a:xfrm>
            <a:off x="468313" y="692150"/>
            <a:ext cx="8115300" cy="1219200"/>
          </a:xfrm>
          <a:ln/>
        </p:spPr>
        <p:txBody>
          <a:bodyPr>
            <a:normAutofit fontScale="90000"/>
          </a:bodyPr>
          <a:lstStyle>
            <a:lvl1pPr defTabSz="381000"/>
            <a:lvl2pPr defTabSz="381000"/>
            <a:lvl3pPr defTabSz="381000"/>
            <a:lvl4pPr defTabSz="381000"/>
            <a:lvl5pPr defTabSz="381000"/>
            <a:lvl6pPr defTabSz="381000"/>
            <a:lvl7pPr defTabSz="381000"/>
            <a:lvl8pPr defTabSz="381000"/>
            <a:lvl9pPr defTabSz="381000"/>
          </a:lstStyle>
          <a:p>
            <a:pPr indent="0" algn="ctr">
              <a:lnSpc>
                <a:spcPct val="100000"/>
              </a:lnSpc>
              <a:buClr>
                <a:srgbClr val="F2CB68"/>
              </a:buClr>
            </a:pPr>
            <a:r>
              <a:rPr lang="en-US"/>
              <a:t>Coordination:</a:t>
            </a:r>
            <a:br>
              <a:rPr lang="en-US"/>
            </a:br>
            <a:r>
              <a:rPr lang="en-US"/>
              <a:t>Like a Flock of Geese</a:t>
            </a:r>
          </a:p>
        </p:txBody>
      </p:sp>
      <p:sp>
        <p:nvSpPr>
          <p:cNvPr id="78851" name="Rectangle 3"/>
          <p:cNvSpPr>
            <a:spLocks noChangeArrowheads="1"/>
          </p:cNvSpPr>
          <p:nvPr/>
        </p:nvSpPr>
        <p:spPr bwMode="auto">
          <a:xfrm>
            <a:off x="536575" y="1955800"/>
            <a:ext cx="8069263" cy="22225"/>
          </a:xfrm>
          <a:prstGeom prst="rect">
            <a:avLst/>
          </a:prstGeom>
          <a:gradFill rotWithShape="0">
            <a:gsLst>
              <a:gs pos="0">
                <a:srgbClr val="FF9933"/>
              </a:gs>
              <a:gs pos="100000">
                <a:srgbClr val="661630"/>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CA"/>
          </a:p>
        </p:txBody>
      </p:sp>
      <p:sp>
        <p:nvSpPr>
          <p:cNvPr id="78852" name="Freeform 4"/>
          <p:cNvSpPr>
            <a:spLocks noChangeArrowheads="1"/>
          </p:cNvSpPr>
          <p:nvPr/>
        </p:nvSpPr>
        <p:spPr bwMode="auto">
          <a:xfrm>
            <a:off x="514350" y="1931988"/>
            <a:ext cx="8115300" cy="69850"/>
          </a:xfrm>
          <a:custGeom>
            <a:avLst/>
            <a:gdLst>
              <a:gd name="T0" fmla="*/ 0 w 5112"/>
              <a:gd name="T1" fmla="*/ 44 h 44"/>
              <a:gd name="T2" fmla="*/ 5112 w 5112"/>
              <a:gd name="T3" fmla="*/ 44 h 44"/>
              <a:gd name="T4" fmla="*/ 5112 w 5112"/>
              <a:gd name="T5" fmla="*/ 0 h 44"/>
              <a:gd name="T6" fmla="*/ 5097 w 5112"/>
              <a:gd name="T7" fmla="*/ 15 h 44"/>
              <a:gd name="T8" fmla="*/ 5097 w 5112"/>
              <a:gd name="T9" fmla="*/ 29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5112" y="44"/>
                </a:lnTo>
                <a:lnTo>
                  <a:pt x="5112" y="0"/>
                </a:lnTo>
                <a:lnTo>
                  <a:pt x="5097" y="15"/>
                </a:lnTo>
                <a:lnTo>
                  <a:pt x="5097" y="29"/>
                </a:lnTo>
                <a:lnTo>
                  <a:pt x="14" y="29"/>
                </a:lnTo>
                <a:lnTo>
                  <a:pt x="0" y="44"/>
                </a:lnTo>
                <a:close/>
              </a:path>
            </a:pathLst>
          </a:custGeom>
          <a:gradFill rotWithShape="0">
            <a:gsLst>
              <a:gs pos="0">
                <a:srgbClr val="994C00"/>
              </a:gs>
              <a:gs pos="100000">
                <a:srgbClr val="320B17"/>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sp>
        <p:nvSpPr>
          <p:cNvPr id="78853" name="Freeform 5"/>
          <p:cNvSpPr>
            <a:spLocks noChangeArrowheads="1"/>
          </p:cNvSpPr>
          <p:nvPr/>
        </p:nvSpPr>
        <p:spPr bwMode="auto">
          <a:xfrm>
            <a:off x="514350" y="1931988"/>
            <a:ext cx="8115300" cy="69850"/>
          </a:xfrm>
          <a:custGeom>
            <a:avLst/>
            <a:gdLst>
              <a:gd name="T0" fmla="*/ 0 w 5112"/>
              <a:gd name="T1" fmla="*/ 44 h 44"/>
              <a:gd name="T2" fmla="*/ 0 w 5112"/>
              <a:gd name="T3" fmla="*/ 0 h 44"/>
              <a:gd name="T4" fmla="*/ 5112 w 5112"/>
              <a:gd name="T5" fmla="*/ 0 h 44"/>
              <a:gd name="T6" fmla="*/ 5097 w 5112"/>
              <a:gd name="T7" fmla="*/ 15 h 44"/>
              <a:gd name="T8" fmla="*/ 14 w 5112"/>
              <a:gd name="T9" fmla="*/ 15 h 44"/>
              <a:gd name="T10" fmla="*/ 14 w 5112"/>
              <a:gd name="T11" fmla="*/ 29 h 44"/>
              <a:gd name="T12" fmla="*/ 0 w 5112"/>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5112" h="44">
                <a:moveTo>
                  <a:pt x="0" y="44"/>
                </a:moveTo>
                <a:lnTo>
                  <a:pt x="0" y="0"/>
                </a:lnTo>
                <a:lnTo>
                  <a:pt x="5112" y="0"/>
                </a:lnTo>
                <a:lnTo>
                  <a:pt x="5097" y="15"/>
                </a:lnTo>
                <a:lnTo>
                  <a:pt x="14" y="15"/>
                </a:lnTo>
                <a:lnTo>
                  <a:pt x="14" y="29"/>
                </a:lnTo>
                <a:lnTo>
                  <a:pt x="0" y="44"/>
                </a:lnTo>
                <a:close/>
              </a:path>
            </a:pathLst>
          </a:custGeom>
          <a:gradFill rotWithShape="0">
            <a:gsLst>
              <a:gs pos="0">
                <a:srgbClr val="FFD6AD"/>
              </a:gs>
              <a:gs pos="100000">
                <a:srgbClr val="E27D9D"/>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CA"/>
          </a:p>
        </p:txBody>
      </p:sp>
      <p:pic>
        <p:nvPicPr>
          <p:cNvPr id="7885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063" y="2220913"/>
            <a:ext cx="6972770" cy="463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p:cu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389</TotalTime>
  <Words>450</Words>
  <Application>Microsoft Office PowerPoint</Application>
  <PresentationFormat>On-screen Show (4:3)</PresentationFormat>
  <Paragraphs>77</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Times New Roman</vt:lpstr>
      <vt:lpstr>Arial</vt:lpstr>
      <vt:lpstr>AGaramond</vt:lpstr>
      <vt:lpstr>Arial Black</vt:lpstr>
      <vt:lpstr>Mylar</vt:lpstr>
      <vt:lpstr>Breaking-down the Silos “Creating active, healthy communities through collaboration”  February 23, 2012 Gordon R. Snow Building</vt:lpstr>
      <vt:lpstr>Collaboration: Differential Definition</vt:lpstr>
      <vt:lpstr>Why Collaboration</vt:lpstr>
      <vt:lpstr>Complexity Requires Complexity</vt:lpstr>
      <vt:lpstr>Collaboration: Differential Definition</vt:lpstr>
      <vt:lpstr>Collaboration: Differential Definition</vt:lpstr>
      <vt:lpstr>Collaboration: Differential Definition</vt:lpstr>
      <vt:lpstr>Cooperation: Like a Flock of Starlings</vt:lpstr>
      <vt:lpstr>Coordination: Like a Flock of Geese</vt:lpstr>
      <vt:lpstr>Collaboration: Something Slightly More Powerful</vt:lpstr>
      <vt:lpstr>Collaboration: Six Essential Factors</vt:lpstr>
      <vt:lpstr>PowerPoint Presentation</vt:lpstr>
      <vt:lpstr>Collaboration: Six Essential Factors</vt:lpstr>
      <vt:lpstr>Collaboration Leadership Must be Catalytic</vt:lpstr>
      <vt:lpstr>Examples</vt:lpstr>
      <vt:lpstr>End</vt:lpstr>
      <vt:lpstr>Breaking-down the Silos “Creating active, healthy communities through collaboration”  February 23, 2012 Gordon R. Snow Building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and Treatment of African Nova Scotians: Implications of Cultural Difference, Racial Identity, Cultural Pain and Other Factors</dc:title>
  <dc:creator>Robert</dc:creator>
  <cp:lastModifiedBy>Robert</cp:lastModifiedBy>
  <cp:revision>24</cp:revision>
  <dcterms:modified xsi:type="dcterms:W3CDTF">2012-02-23T10:40:20Z</dcterms:modified>
</cp:coreProperties>
</file>