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7" r:id="rId9"/>
    <p:sldId id="261" r:id="rId10"/>
    <p:sldId id="263" r:id="rId11"/>
    <p:sldId id="264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895508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4F75F-32AB-45DD-9034-D566222BC4D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DBA6F91-A034-4149-A5D5-5937DFBD7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Quiescence</a:t>
          </a:r>
        </a:p>
      </dgm:t>
    </dgm:pt>
    <dgm:pt modelId="{DE402C87-359A-4189-885D-8944CFBDA685}" type="parTrans" cxnId="{16889297-2BE3-48C0-9C81-594EF35E73F6}">
      <dgm:prSet/>
      <dgm:spPr/>
    </dgm:pt>
    <dgm:pt modelId="{2F94ECCF-3D44-4E8C-A0DD-B1D52F503B74}" type="sibTrans" cxnId="{16889297-2BE3-48C0-9C81-594EF35E73F6}">
      <dgm:prSet/>
      <dgm:spPr/>
    </dgm:pt>
    <dgm:pt modelId="{470CC0FE-8400-4B5E-9FB9-90CF0CF11B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Need</a:t>
          </a:r>
        </a:p>
      </dgm:t>
    </dgm:pt>
    <dgm:pt modelId="{F50DB5D4-7AF3-49EF-A761-2F6262E6B7C8}" type="parTrans" cxnId="{7DED4F5D-F15F-4A92-ABCA-2128DE588F10}">
      <dgm:prSet/>
      <dgm:spPr/>
    </dgm:pt>
    <dgm:pt modelId="{AA11B66E-17DA-4CBC-8F26-B4A32D04E9C6}" type="sibTrans" cxnId="{7DED4F5D-F15F-4A92-ABCA-2128DE588F10}">
      <dgm:prSet/>
      <dgm:spPr/>
    </dgm:pt>
    <dgm:pt modelId="{A4A6C785-BDCB-41F8-A5AF-340620109E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Displeasure</a:t>
          </a:r>
        </a:p>
      </dgm:t>
    </dgm:pt>
    <dgm:pt modelId="{8098EDA8-E83F-4253-8394-5E94CDC9FD73}" type="parTrans" cxnId="{DDBC157D-8BD5-453F-A0A1-52581F9AFBAC}">
      <dgm:prSet/>
      <dgm:spPr/>
    </dgm:pt>
    <dgm:pt modelId="{9E42A589-21AF-4225-8C3D-4FF6D5F8AD00}" type="sibTrans" cxnId="{DDBC157D-8BD5-453F-A0A1-52581F9AFBAC}">
      <dgm:prSet/>
      <dgm:spPr/>
    </dgm:pt>
    <dgm:pt modelId="{D7867403-A2A9-4733-BB7F-83E589582B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Satisfy Need</a:t>
          </a:r>
        </a:p>
      </dgm:t>
    </dgm:pt>
    <dgm:pt modelId="{D3295543-903F-478A-B898-85A0EEBF7DAA}" type="parTrans" cxnId="{F6EE9CE7-EC3C-44E1-ADB7-138915605E2A}">
      <dgm:prSet/>
      <dgm:spPr/>
    </dgm:pt>
    <dgm:pt modelId="{80552EB7-1D69-4A85-8685-D9686B349A3B}" type="sibTrans" cxnId="{F6EE9CE7-EC3C-44E1-ADB7-138915605E2A}">
      <dgm:prSet/>
      <dgm:spPr/>
    </dgm:pt>
    <dgm:pt modelId="{52D6591A-DC15-4DCB-B654-AF7FBC8A7B15}" type="pres">
      <dgm:prSet presAssocID="{7734F75F-32AB-45DD-9034-D566222BC4DA}" presName="cycle" presStyleCnt="0">
        <dgm:presLayoutVars>
          <dgm:dir/>
          <dgm:resizeHandles val="exact"/>
        </dgm:presLayoutVars>
      </dgm:prSet>
      <dgm:spPr/>
    </dgm:pt>
    <dgm:pt modelId="{6AE5FA9E-319E-41E4-9211-C2C358A4D81C}" type="pres">
      <dgm:prSet presAssocID="{8DBA6F91-A034-4149-A5D5-5937DFBD77E6}" presName="dummy" presStyleCnt="0"/>
      <dgm:spPr/>
    </dgm:pt>
    <dgm:pt modelId="{3F908A48-ACD0-4798-B419-A5224C388B22}" type="pres">
      <dgm:prSet presAssocID="{8DBA6F91-A034-4149-A5D5-5937DFBD77E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3294E5-5237-4736-A626-060607B12FB9}" type="pres">
      <dgm:prSet presAssocID="{2F94ECCF-3D44-4E8C-A0DD-B1D52F503B74}" presName="sibTrans" presStyleLbl="node1" presStyleIdx="0" presStyleCnt="4"/>
      <dgm:spPr/>
    </dgm:pt>
    <dgm:pt modelId="{D2F7C96B-51D0-4126-A08A-E090A3A0AD8D}" type="pres">
      <dgm:prSet presAssocID="{470CC0FE-8400-4B5E-9FB9-90CF0CF11B23}" presName="dummy" presStyleCnt="0"/>
      <dgm:spPr/>
    </dgm:pt>
    <dgm:pt modelId="{34A29528-2D5A-460B-82B4-05555FB83AFF}" type="pres">
      <dgm:prSet presAssocID="{470CC0FE-8400-4B5E-9FB9-90CF0CF11B2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79BC8D-16C1-4117-8068-9079D11D11B5}" type="pres">
      <dgm:prSet presAssocID="{AA11B66E-17DA-4CBC-8F26-B4A32D04E9C6}" presName="sibTrans" presStyleLbl="node1" presStyleIdx="1" presStyleCnt="4"/>
      <dgm:spPr/>
    </dgm:pt>
    <dgm:pt modelId="{B6CE417B-969D-47BE-A132-0BBB999C6A50}" type="pres">
      <dgm:prSet presAssocID="{A4A6C785-BDCB-41F8-A5AF-340620109ECB}" presName="dummy" presStyleCnt="0"/>
      <dgm:spPr/>
    </dgm:pt>
    <dgm:pt modelId="{CFC6573E-67C7-454D-8B4F-A690DF4E419D}" type="pres">
      <dgm:prSet presAssocID="{A4A6C785-BDCB-41F8-A5AF-340620109EC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63C22E0-222A-4294-B056-907D0D708DC2}" type="pres">
      <dgm:prSet presAssocID="{9E42A589-21AF-4225-8C3D-4FF6D5F8AD00}" presName="sibTrans" presStyleLbl="node1" presStyleIdx="2" presStyleCnt="4"/>
      <dgm:spPr/>
    </dgm:pt>
    <dgm:pt modelId="{9D568092-EC49-4E14-BFF4-6AA1F854C9B4}" type="pres">
      <dgm:prSet presAssocID="{D7867403-A2A9-4733-BB7F-83E589582B62}" presName="dummy" presStyleCnt="0"/>
      <dgm:spPr/>
    </dgm:pt>
    <dgm:pt modelId="{3869817C-9260-4835-8443-04C3F90C3821}" type="pres">
      <dgm:prSet presAssocID="{D7867403-A2A9-4733-BB7F-83E589582B6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978FDE-A80B-42B6-96FF-8AFCFA2AC227}" type="pres">
      <dgm:prSet presAssocID="{80552EB7-1D69-4A85-8685-D9686B349A3B}" presName="sibTrans" presStyleLbl="node1" presStyleIdx="3" presStyleCnt="4"/>
      <dgm:spPr/>
    </dgm:pt>
  </dgm:ptLst>
  <dgm:cxnLst>
    <dgm:cxn modelId="{69279923-9B9E-4AF3-9685-97C1DAC6B783}" type="presOf" srcId="{A4A6C785-BDCB-41F8-A5AF-340620109ECB}" destId="{CFC6573E-67C7-454D-8B4F-A690DF4E419D}" srcOrd="0" destOrd="0" presId="urn:microsoft.com/office/officeart/2005/8/layout/cycle1"/>
    <dgm:cxn modelId="{B5E5FC55-3C10-4752-9F8B-03798D8EDFB7}" type="presOf" srcId="{AA11B66E-17DA-4CBC-8F26-B4A32D04E9C6}" destId="{2879BC8D-16C1-4117-8068-9079D11D11B5}" srcOrd="0" destOrd="0" presId="urn:microsoft.com/office/officeart/2005/8/layout/cycle1"/>
    <dgm:cxn modelId="{7DED4F5D-F15F-4A92-ABCA-2128DE588F10}" srcId="{7734F75F-32AB-45DD-9034-D566222BC4DA}" destId="{470CC0FE-8400-4B5E-9FB9-90CF0CF11B23}" srcOrd="1" destOrd="0" parTransId="{F50DB5D4-7AF3-49EF-A761-2F6262E6B7C8}" sibTransId="{AA11B66E-17DA-4CBC-8F26-B4A32D04E9C6}"/>
    <dgm:cxn modelId="{F0F3FA16-6566-4179-8840-8BC684C26DA6}" type="presOf" srcId="{8DBA6F91-A034-4149-A5D5-5937DFBD77E6}" destId="{3F908A48-ACD0-4798-B419-A5224C388B22}" srcOrd="0" destOrd="0" presId="urn:microsoft.com/office/officeart/2005/8/layout/cycle1"/>
    <dgm:cxn modelId="{16889297-2BE3-48C0-9C81-594EF35E73F6}" srcId="{7734F75F-32AB-45DD-9034-D566222BC4DA}" destId="{8DBA6F91-A034-4149-A5D5-5937DFBD77E6}" srcOrd="0" destOrd="0" parTransId="{DE402C87-359A-4189-885D-8944CFBDA685}" sibTransId="{2F94ECCF-3D44-4E8C-A0DD-B1D52F503B74}"/>
    <dgm:cxn modelId="{8760BA03-1644-4BEA-9109-E4AA37C78555}" type="presOf" srcId="{470CC0FE-8400-4B5E-9FB9-90CF0CF11B23}" destId="{34A29528-2D5A-460B-82B4-05555FB83AFF}" srcOrd="0" destOrd="0" presId="urn:microsoft.com/office/officeart/2005/8/layout/cycle1"/>
    <dgm:cxn modelId="{DDBC157D-8BD5-453F-A0A1-52581F9AFBAC}" srcId="{7734F75F-32AB-45DD-9034-D566222BC4DA}" destId="{A4A6C785-BDCB-41F8-A5AF-340620109ECB}" srcOrd="2" destOrd="0" parTransId="{8098EDA8-E83F-4253-8394-5E94CDC9FD73}" sibTransId="{9E42A589-21AF-4225-8C3D-4FF6D5F8AD00}"/>
    <dgm:cxn modelId="{6BBCA87C-6215-4574-8C6F-6CC0E14E4C78}" type="presOf" srcId="{7734F75F-32AB-45DD-9034-D566222BC4DA}" destId="{52D6591A-DC15-4DCB-B654-AF7FBC8A7B15}" srcOrd="0" destOrd="0" presId="urn:microsoft.com/office/officeart/2005/8/layout/cycle1"/>
    <dgm:cxn modelId="{7288B337-FE7A-460D-AE48-5EB8E00ED2B9}" type="presOf" srcId="{2F94ECCF-3D44-4E8C-A0DD-B1D52F503B74}" destId="{9C3294E5-5237-4736-A626-060607B12FB9}" srcOrd="0" destOrd="0" presId="urn:microsoft.com/office/officeart/2005/8/layout/cycle1"/>
    <dgm:cxn modelId="{EA4175CC-6113-497A-8905-DEC6AB2A3FBC}" type="presOf" srcId="{9E42A589-21AF-4225-8C3D-4FF6D5F8AD00}" destId="{863C22E0-222A-4294-B056-907D0D708DC2}" srcOrd="0" destOrd="0" presId="urn:microsoft.com/office/officeart/2005/8/layout/cycle1"/>
    <dgm:cxn modelId="{6C68159A-2FF6-4857-89D9-B394914946B1}" type="presOf" srcId="{80552EB7-1D69-4A85-8685-D9686B349A3B}" destId="{1E978FDE-A80B-42B6-96FF-8AFCFA2AC227}" srcOrd="0" destOrd="0" presId="urn:microsoft.com/office/officeart/2005/8/layout/cycle1"/>
    <dgm:cxn modelId="{1FD24A65-421A-4311-A9D9-9DAE0BF79D8D}" type="presOf" srcId="{D7867403-A2A9-4733-BB7F-83E589582B62}" destId="{3869817C-9260-4835-8443-04C3F90C3821}" srcOrd="0" destOrd="0" presId="urn:microsoft.com/office/officeart/2005/8/layout/cycle1"/>
    <dgm:cxn modelId="{F6EE9CE7-EC3C-44E1-ADB7-138915605E2A}" srcId="{7734F75F-32AB-45DD-9034-D566222BC4DA}" destId="{D7867403-A2A9-4733-BB7F-83E589582B62}" srcOrd="3" destOrd="0" parTransId="{D3295543-903F-478A-B898-85A0EEBF7DAA}" sibTransId="{80552EB7-1D69-4A85-8685-D9686B349A3B}"/>
    <dgm:cxn modelId="{EA8FD240-24CA-419C-AB1A-8043C57AE511}" type="presParOf" srcId="{52D6591A-DC15-4DCB-B654-AF7FBC8A7B15}" destId="{6AE5FA9E-319E-41E4-9211-C2C358A4D81C}" srcOrd="0" destOrd="0" presId="urn:microsoft.com/office/officeart/2005/8/layout/cycle1"/>
    <dgm:cxn modelId="{CD05587F-F6DD-4D6B-9182-8E2C8AAF6B95}" type="presParOf" srcId="{52D6591A-DC15-4DCB-B654-AF7FBC8A7B15}" destId="{3F908A48-ACD0-4798-B419-A5224C388B22}" srcOrd="1" destOrd="0" presId="urn:microsoft.com/office/officeart/2005/8/layout/cycle1"/>
    <dgm:cxn modelId="{32FF7E16-F313-4CA1-B790-27AF65A10740}" type="presParOf" srcId="{52D6591A-DC15-4DCB-B654-AF7FBC8A7B15}" destId="{9C3294E5-5237-4736-A626-060607B12FB9}" srcOrd="2" destOrd="0" presId="urn:microsoft.com/office/officeart/2005/8/layout/cycle1"/>
    <dgm:cxn modelId="{5124A129-68AF-43D9-8238-5CB06879D9B6}" type="presParOf" srcId="{52D6591A-DC15-4DCB-B654-AF7FBC8A7B15}" destId="{D2F7C96B-51D0-4126-A08A-E090A3A0AD8D}" srcOrd="3" destOrd="0" presId="urn:microsoft.com/office/officeart/2005/8/layout/cycle1"/>
    <dgm:cxn modelId="{D572379E-8AE3-4DC1-9FC3-FE498BF67930}" type="presParOf" srcId="{52D6591A-DC15-4DCB-B654-AF7FBC8A7B15}" destId="{34A29528-2D5A-460B-82B4-05555FB83AFF}" srcOrd="4" destOrd="0" presId="urn:microsoft.com/office/officeart/2005/8/layout/cycle1"/>
    <dgm:cxn modelId="{02042159-B1FD-410B-AABC-7317122FE86D}" type="presParOf" srcId="{52D6591A-DC15-4DCB-B654-AF7FBC8A7B15}" destId="{2879BC8D-16C1-4117-8068-9079D11D11B5}" srcOrd="5" destOrd="0" presId="urn:microsoft.com/office/officeart/2005/8/layout/cycle1"/>
    <dgm:cxn modelId="{F86BEB1F-543B-49C4-B905-D2ADC1244810}" type="presParOf" srcId="{52D6591A-DC15-4DCB-B654-AF7FBC8A7B15}" destId="{B6CE417B-969D-47BE-A132-0BBB999C6A50}" srcOrd="6" destOrd="0" presId="urn:microsoft.com/office/officeart/2005/8/layout/cycle1"/>
    <dgm:cxn modelId="{E7A056C8-9569-4C23-9B55-5A3CFB03AAA2}" type="presParOf" srcId="{52D6591A-DC15-4DCB-B654-AF7FBC8A7B15}" destId="{CFC6573E-67C7-454D-8B4F-A690DF4E419D}" srcOrd="7" destOrd="0" presId="urn:microsoft.com/office/officeart/2005/8/layout/cycle1"/>
    <dgm:cxn modelId="{81FF8F56-10B8-481F-B89A-ED93690294E8}" type="presParOf" srcId="{52D6591A-DC15-4DCB-B654-AF7FBC8A7B15}" destId="{863C22E0-222A-4294-B056-907D0D708DC2}" srcOrd="8" destOrd="0" presId="urn:microsoft.com/office/officeart/2005/8/layout/cycle1"/>
    <dgm:cxn modelId="{63C09B33-7A9C-4E24-B38F-9CDECCDAFCF5}" type="presParOf" srcId="{52D6591A-DC15-4DCB-B654-AF7FBC8A7B15}" destId="{9D568092-EC49-4E14-BFF4-6AA1F854C9B4}" srcOrd="9" destOrd="0" presId="urn:microsoft.com/office/officeart/2005/8/layout/cycle1"/>
    <dgm:cxn modelId="{EE063C4D-C65D-4BC9-B46C-BE5A93088DA5}" type="presParOf" srcId="{52D6591A-DC15-4DCB-B654-AF7FBC8A7B15}" destId="{3869817C-9260-4835-8443-04C3F90C3821}" srcOrd="10" destOrd="0" presId="urn:microsoft.com/office/officeart/2005/8/layout/cycle1"/>
    <dgm:cxn modelId="{B1A827F5-DC15-4655-A640-2C6A3510849F}" type="presParOf" srcId="{52D6591A-DC15-4DCB-B654-AF7FBC8A7B15}" destId="{1E978FDE-A80B-42B6-96FF-8AFCFA2AC22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8A48-ACD0-4798-B419-A5224C388B22}">
      <dsp:nvSpPr>
        <dsp:cNvPr id="0" name=""/>
        <dsp:cNvSpPr/>
      </dsp:nvSpPr>
      <dsp:spPr>
        <a:xfrm>
          <a:off x="4769269" y="105384"/>
          <a:ext cx="1655526" cy="165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Quiescence</a:t>
          </a:r>
        </a:p>
      </dsp:txBody>
      <dsp:txXfrm>
        <a:off x="4769269" y="105384"/>
        <a:ext cx="1655526" cy="1655526"/>
      </dsp:txXfrm>
    </dsp:sp>
    <dsp:sp modelId="{9C3294E5-5237-4736-A626-060607B12FB9}">
      <dsp:nvSpPr>
        <dsp:cNvPr id="0" name=""/>
        <dsp:cNvSpPr/>
      </dsp:nvSpPr>
      <dsp:spPr>
        <a:xfrm>
          <a:off x="1852838" y="1020"/>
          <a:ext cx="4676322" cy="4676322"/>
        </a:xfrm>
        <a:prstGeom prst="circularArrow">
          <a:avLst>
            <a:gd name="adj1" fmla="val 6903"/>
            <a:gd name="adj2" fmla="val 465462"/>
            <a:gd name="adj3" fmla="val 548950"/>
            <a:gd name="adj4" fmla="val 20585587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9528-2D5A-460B-82B4-05555FB83AFF}">
      <dsp:nvSpPr>
        <dsp:cNvPr id="0" name=""/>
        <dsp:cNvSpPr/>
      </dsp:nvSpPr>
      <dsp:spPr>
        <a:xfrm>
          <a:off x="4769269" y="2917451"/>
          <a:ext cx="1655526" cy="165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Need</a:t>
          </a:r>
        </a:p>
      </dsp:txBody>
      <dsp:txXfrm>
        <a:off x="4769269" y="2917451"/>
        <a:ext cx="1655526" cy="1655526"/>
      </dsp:txXfrm>
    </dsp:sp>
    <dsp:sp modelId="{2879BC8D-16C1-4117-8068-9079D11D11B5}">
      <dsp:nvSpPr>
        <dsp:cNvPr id="0" name=""/>
        <dsp:cNvSpPr/>
      </dsp:nvSpPr>
      <dsp:spPr>
        <a:xfrm>
          <a:off x="1852838" y="1020"/>
          <a:ext cx="4676322" cy="4676322"/>
        </a:xfrm>
        <a:prstGeom prst="circularArrow">
          <a:avLst>
            <a:gd name="adj1" fmla="val 6903"/>
            <a:gd name="adj2" fmla="val 465462"/>
            <a:gd name="adj3" fmla="val 5948950"/>
            <a:gd name="adj4" fmla="val 4385587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6573E-67C7-454D-8B4F-A690DF4E419D}">
      <dsp:nvSpPr>
        <dsp:cNvPr id="0" name=""/>
        <dsp:cNvSpPr/>
      </dsp:nvSpPr>
      <dsp:spPr>
        <a:xfrm>
          <a:off x="1957203" y="2917451"/>
          <a:ext cx="1655526" cy="165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Displeasure</a:t>
          </a:r>
        </a:p>
      </dsp:txBody>
      <dsp:txXfrm>
        <a:off x="1957203" y="2917451"/>
        <a:ext cx="1655526" cy="1655526"/>
      </dsp:txXfrm>
    </dsp:sp>
    <dsp:sp modelId="{863C22E0-222A-4294-B056-907D0D708DC2}">
      <dsp:nvSpPr>
        <dsp:cNvPr id="0" name=""/>
        <dsp:cNvSpPr/>
      </dsp:nvSpPr>
      <dsp:spPr>
        <a:xfrm>
          <a:off x="1852838" y="1020"/>
          <a:ext cx="4676322" cy="4676322"/>
        </a:xfrm>
        <a:prstGeom prst="circularArrow">
          <a:avLst>
            <a:gd name="adj1" fmla="val 6903"/>
            <a:gd name="adj2" fmla="val 465462"/>
            <a:gd name="adj3" fmla="val 11348950"/>
            <a:gd name="adj4" fmla="val 9785587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9817C-9260-4835-8443-04C3F90C3821}">
      <dsp:nvSpPr>
        <dsp:cNvPr id="0" name=""/>
        <dsp:cNvSpPr/>
      </dsp:nvSpPr>
      <dsp:spPr>
        <a:xfrm>
          <a:off x="1957203" y="105384"/>
          <a:ext cx="1655526" cy="165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Satisfy Need</a:t>
          </a:r>
        </a:p>
      </dsp:txBody>
      <dsp:txXfrm>
        <a:off x="1957203" y="105384"/>
        <a:ext cx="1655526" cy="1655526"/>
      </dsp:txXfrm>
    </dsp:sp>
    <dsp:sp modelId="{1E978FDE-A80B-42B6-96FF-8AFCFA2AC227}">
      <dsp:nvSpPr>
        <dsp:cNvPr id="0" name=""/>
        <dsp:cNvSpPr/>
      </dsp:nvSpPr>
      <dsp:spPr>
        <a:xfrm>
          <a:off x="1852838" y="1020"/>
          <a:ext cx="4676322" cy="4676322"/>
        </a:xfrm>
        <a:prstGeom prst="circularArrow">
          <a:avLst>
            <a:gd name="adj1" fmla="val 6903"/>
            <a:gd name="adj2" fmla="val 465462"/>
            <a:gd name="adj3" fmla="val 16748950"/>
            <a:gd name="adj4" fmla="val 15185587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80538" cy="353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72478" y="0"/>
            <a:ext cx="3880538" cy="353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FEB8-B94A-4F95-BD85-B25F04C59EDA}" type="datetime2">
              <a:rPr lang="en-CA" smtClean="0"/>
              <a:t>Saturday, March-10-12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3880538" cy="353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mtClean="0"/>
              <a:t>Parenting African Nova Scotian Children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72478" y="6721993"/>
            <a:ext cx="3880538" cy="353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88BF-2ECE-4276-AC64-6AFD62079D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4888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798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72063" y="0"/>
            <a:ext cx="3881437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EA64-B9D1-42D9-A25C-50B6F35FA307}" type="datetime2">
              <a:rPr lang="en-CA" smtClean="0"/>
              <a:t>Saturday, March-10-12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530225"/>
            <a:ext cx="3538538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5350" y="3362325"/>
            <a:ext cx="7164388" cy="318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475"/>
            <a:ext cx="3879850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mtClean="0"/>
              <a:t>Parenting African Nova Scotian Children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72063" y="6721475"/>
            <a:ext cx="3881437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F49B0-010B-4959-A570-9069A630B9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5422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F49B0-010B-4959-A570-9069A630B962}" type="slidenum">
              <a:rPr lang="en-CA" smtClean="0"/>
              <a:t>13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B812791-A4E6-48F0-9688-02BB52A0793B}" type="datetime2">
              <a:rPr lang="en-CA" smtClean="0"/>
              <a:t>Saturday, March-10-12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Parenting African Nova Scotian Children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04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65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7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28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313A-E2FE-4D72-9A44-E9B6EA88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0B9F-448D-4C8A-B1EC-F4DFD710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4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77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1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9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52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10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6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9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8106-8F47-49AC-935C-EA6735EE69C3}" type="datetimeFigureOut">
              <a:rPr lang="en-CA" smtClean="0"/>
              <a:t>2012-03-10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0753-C9F2-4EAE-8373-C6B900B071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9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ewsone.com/files/2011/08/black-school-childre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Parenting African </a:t>
            </a:r>
            <a:br>
              <a:rPr lang="en-CA" dirty="0" smtClean="0"/>
            </a:br>
            <a:r>
              <a:rPr lang="en-CA" dirty="0" smtClean="0"/>
              <a:t>Nova Scotian Children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Robert S. Wright, MSW, RSW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48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Wright’s Model of </a:t>
            </a:r>
            <a:br>
              <a:rPr lang="en-CA" dirty="0" smtClean="0"/>
            </a:br>
            <a:r>
              <a:rPr lang="en-CA" dirty="0" smtClean="0"/>
              <a:t>Racial Identity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451402"/>
              </p:ext>
            </p:extLst>
          </p:nvPr>
        </p:nvGraphicFramePr>
        <p:xfrm>
          <a:off x="467544" y="1700808"/>
          <a:ext cx="8229600" cy="449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31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i="0" u="none" strike="noStrike" baseline="0" dirty="0" smtClean="0">
                          <a:latin typeface="+mn-lt"/>
                        </a:rPr>
                        <a:t>Age / Stage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i="0" u="none" strike="noStrike" baseline="0" dirty="0" smtClean="0">
                          <a:latin typeface="+mn-lt"/>
                        </a:rPr>
                        <a:t>Critical Issue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i="0" u="none" strike="noStrike" baseline="0" dirty="0" smtClean="0">
                          <a:latin typeface="+mn-lt"/>
                        </a:rPr>
                        <a:t>Process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i="0" u="none" strike="noStrike" baseline="0" dirty="0" smtClean="0">
                          <a:latin typeface="+mn-lt"/>
                        </a:rPr>
                        <a:t>Resources &amp; Role	</a:t>
                      </a:r>
                    </a:p>
                  </a:txBody>
                  <a:tcPr/>
                </a:tc>
              </a:tr>
              <a:tr h="101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Preschool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(zero to five years)</a:t>
                      </a:r>
                      <a:endParaRPr lang="en-CA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comfort with visible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racial differences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effectLst/>
                          <a:latin typeface="+mn-lt"/>
                          <a:ea typeface="Times New Roman"/>
                          <a:cs typeface="Garamond"/>
                        </a:rPr>
                        <a:t>Adequate and</a:t>
                      </a:r>
                      <a:endParaRPr lang="en-CA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effectLst/>
                          <a:latin typeface="+mn-lt"/>
                          <a:ea typeface="Times New Roman"/>
                          <a:cs typeface="Garamond"/>
                        </a:rPr>
                        <a:t>enlightened physical</a:t>
                      </a:r>
                      <a:endParaRPr lang="en-CA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effectLst/>
                          <a:latin typeface="+mn-lt"/>
                          <a:ea typeface="Times New Roman"/>
                          <a:cs typeface="Garamond"/>
                        </a:rPr>
                        <a:t>care</a:t>
                      </a:r>
                      <a:endParaRPr lang="en-CA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primary physical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caregiver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71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Early School Age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(five to nine years)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understanding of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personal equality &amp;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competence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Facilitated success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in social and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academic pursuits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effectLst/>
                          <a:latin typeface="+mn-lt"/>
                          <a:ea typeface="Times New Roman"/>
                          <a:cs typeface="Garamond"/>
                        </a:rPr>
                        <a:t>extended family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 smtClean="0">
                          <a:effectLst/>
                          <a:latin typeface="+mn-lt"/>
                          <a:ea typeface="Times New Roman"/>
                          <a:cs typeface="Garamond"/>
                        </a:rPr>
                        <a:t>members/school</a:t>
                      </a:r>
                      <a:r>
                        <a:rPr lang="en-CA" sz="1400" spc="0" baseline="0" dirty="0" smtClean="0"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400" spc="-20" dirty="0" smtClean="0">
                          <a:effectLst/>
                          <a:latin typeface="+mn-lt"/>
                          <a:ea typeface="Times New Roman"/>
                          <a:cs typeface="Garamond"/>
                        </a:rPr>
                        <a:t>personnel partnership </a:t>
                      </a: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1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Early Adolescence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(eleven to fourteen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years)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ability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to </a:t>
                      </a:r>
                      <a:r>
                        <a:rPr lang="en-CA" sz="1400" dirty="0" smtClean="0">
                          <a:effectLst/>
                          <a:latin typeface="+mn-lt"/>
                          <a:ea typeface="Times New Roman"/>
                        </a:rPr>
                        <a:t>appropriately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Times New Roman"/>
                        </a:rPr>
                        <a:t>negotiate racial issues with peers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Knowledge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of history &amp; politics of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race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same race role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models, culturally specific &amp;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anti-racists education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43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Later Adolescence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(fifteen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eighteen 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years)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comfort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with </a:t>
                      </a:r>
                      <a:r>
                        <a:rPr lang="en-CA" sz="1400" dirty="0" smtClean="0">
                          <a:effectLst/>
                          <a:latin typeface="+mn-lt"/>
                          <a:ea typeface="Times New Roman"/>
                        </a:rPr>
                        <a:t>personal choices in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effectLst/>
                          <a:latin typeface="+mn-lt"/>
                          <a:ea typeface="Times New Roman"/>
                        </a:rPr>
                        <a:t>context of race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Knowledge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of family values re:  race, sex, reproduction &amp; vocation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peer group, same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race role models, community leaders &amp; informal agents</a:t>
                      </a:r>
                    </a:p>
                    <a:p>
                      <a:pPr marL="457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2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cdn-three.thefreshxpress.com/freshxp/wp-content/uploads/2010/06/black-children-hairstyles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84" y="162880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2" name="Picture 4" descr="http://cdn1.newsone.com/files/2011/08/black-school-children-300x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0074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and Politics of Race</a:t>
            </a:r>
            <a:endParaRPr lang="en-CA" dirty="0"/>
          </a:p>
        </p:txBody>
      </p:sp>
      <p:pic>
        <p:nvPicPr>
          <p:cNvPr id="8196" name="Picture 4" descr="http://www.gov.ns.ca/just/_features/_feature_pix/2010.04.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ric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2" y="428203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.ctv.ca/assets/images/thumbs/470_seaview_baptist_chur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5" y="3954811"/>
            <a:ext cx="3816424" cy="21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iola-desmond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718287" cy="34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7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and Politics of Race</a:t>
            </a:r>
            <a:endParaRPr lang="en-CA" dirty="0"/>
          </a:p>
        </p:txBody>
      </p:sp>
      <p:pic>
        <p:nvPicPr>
          <p:cNvPr id="9218" name="Picture 2" descr="http://www.soundonsight.org/wp-content/uploads/2012/02/The_Godfathe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7" y="1215379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qh3e9xQP_aA/Tpci8Jx2ZtI/AAAAAAAAAEE/2s2Pb7cX5u4/s1600/harlem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5379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logs.ubc.ca/juliexie/files/2010/10/walm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1" y="3717032"/>
            <a:ext cx="4338414" cy="28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tatic.panoramio.com/photos/original/773009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21" y="4149080"/>
            <a:ext cx="3613696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2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Family Values/Relationships</a:t>
            </a:r>
            <a:endParaRPr lang="en-CA" dirty="0"/>
          </a:p>
        </p:txBody>
      </p:sp>
      <p:pic>
        <p:nvPicPr>
          <p:cNvPr id="10242" name="Picture 2" descr="http://events.colostate.edu/export/42145113Mixed_race_we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8" y="1556792"/>
            <a:ext cx="2952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425727" cy="26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7381"/>
            <a:ext cx="4499812" cy="252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3.bp.blogspot.com/_2YvXTEZIY7Q/TF7xPHZuX3I/AAAAAAAAA7U/pnqiRcW2qkc/s1600/1+-+new_black_panth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88" y="4225333"/>
            <a:ext cx="3341260" cy="25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5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Parenting African </a:t>
            </a:r>
            <a:br>
              <a:rPr lang="en-CA" dirty="0" smtClean="0"/>
            </a:br>
            <a:r>
              <a:rPr lang="en-CA" dirty="0" smtClean="0"/>
              <a:t>Nova Scotian Children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Robert S. Wright, MSW, RSW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2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Job of Parenting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Parenting “</a:t>
            </a:r>
            <a:r>
              <a:rPr lang="en-CA" dirty="0" err="1" smtClean="0"/>
              <a:t>ain’t</a:t>
            </a:r>
            <a:r>
              <a:rPr lang="en-CA" dirty="0" smtClean="0"/>
              <a:t> easy”</a:t>
            </a:r>
          </a:p>
          <a:p>
            <a:r>
              <a:rPr lang="en-CA" dirty="0" smtClean="0"/>
              <a:t>Turn love into parenting behaviour designed to produce healthy successful kids</a:t>
            </a:r>
          </a:p>
          <a:p>
            <a:r>
              <a:rPr lang="en-CA" dirty="0" smtClean="0"/>
              <a:t>We do all that in the face of our own imperfections</a:t>
            </a:r>
          </a:p>
          <a:p>
            <a:r>
              <a:rPr lang="en-CA" dirty="0" smtClean="0"/>
              <a:t>And the child is a moving target!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9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The Laser Beam of Love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0375" y="1600200"/>
            <a:ext cx="7931150" cy="45275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371600" y="2895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1828800" y="2438400"/>
            <a:ext cx="2286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447800" y="34290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Parent’s </a:t>
            </a:r>
          </a:p>
          <a:p>
            <a:r>
              <a:rPr lang="en-US" sz="1200"/>
              <a:t>Experiences </a:t>
            </a:r>
          </a:p>
          <a:p>
            <a:r>
              <a:rPr lang="en-US" sz="1200"/>
              <a:t>As Child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2667000" y="3429000"/>
            <a:ext cx="838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Parent’s</a:t>
            </a:r>
          </a:p>
          <a:p>
            <a:r>
              <a:rPr lang="en-US" sz="1200"/>
              <a:t>Emotional </a:t>
            </a:r>
          </a:p>
          <a:p>
            <a:r>
              <a:rPr lang="en-US" sz="1200"/>
              <a:t>Health</a:t>
            </a:r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3962400" y="2438400"/>
            <a:ext cx="2286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3581400" y="3429000"/>
            <a:ext cx="114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/>
              <a:t>Parent’s Adult </a:t>
            </a:r>
          </a:p>
          <a:p>
            <a:r>
              <a:rPr lang="en-US" sz="1200"/>
              <a:t>Relationships</a:t>
            </a:r>
          </a:p>
          <a:p>
            <a:r>
              <a:rPr lang="en-US" sz="1200"/>
              <a:t>&amp;</a:t>
            </a:r>
          </a:p>
          <a:p>
            <a:r>
              <a:rPr lang="en-US" sz="1200"/>
              <a:t>Experiences</a:t>
            </a:r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5400000">
            <a:off x="5562600" y="25908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4800600" y="3352800"/>
            <a:ext cx="2286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200"/>
              <a:t>Maintaining Stable Housing</a:t>
            </a:r>
          </a:p>
          <a:p>
            <a:pPr algn="l">
              <a:buFontTx/>
              <a:buChar char="•"/>
            </a:pPr>
            <a:r>
              <a:rPr lang="en-US" sz="1200"/>
              <a:t>Consistent Limits</a:t>
            </a:r>
          </a:p>
          <a:p>
            <a:pPr algn="l">
              <a:buFontTx/>
              <a:buChar char="•"/>
            </a:pPr>
            <a:r>
              <a:rPr lang="en-US" sz="1200"/>
              <a:t>Nutrition</a:t>
            </a:r>
          </a:p>
          <a:p>
            <a:pPr algn="l">
              <a:buFontTx/>
              <a:buChar char="•"/>
            </a:pPr>
            <a:r>
              <a:rPr lang="en-US" sz="1200"/>
              <a:t>Educational Preparation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7391400" y="3276600"/>
            <a:ext cx="1371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200" dirty="0"/>
              <a:t>Child’s Outcome</a:t>
            </a:r>
          </a:p>
          <a:p>
            <a:pPr algn="l">
              <a:buFontTx/>
              <a:buChar char="•"/>
            </a:pPr>
            <a:r>
              <a:rPr lang="en-US" sz="1200" dirty="0"/>
              <a:t>Independence</a:t>
            </a:r>
          </a:p>
          <a:p>
            <a:pPr algn="l">
              <a:buFontTx/>
              <a:buChar char="•"/>
            </a:pPr>
            <a:r>
              <a:rPr lang="en-US" sz="1200" dirty="0"/>
              <a:t>Self-control</a:t>
            </a:r>
          </a:p>
          <a:p>
            <a:pPr algn="l">
              <a:buFontTx/>
              <a:buChar char="•"/>
            </a:pPr>
            <a:r>
              <a:rPr lang="en-US" sz="1200" dirty="0"/>
              <a:t>Affectionate</a:t>
            </a:r>
          </a:p>
        </p:txBody>
      </p:sp>
      <p:sp>
        <p:nvSpPr>
          <p:cNvPr id="27661" name="AutoShape 15"/>
          <p:cNvSpPr>
            <a:spLocks noChangeArrowheads="1"/>
          </p:cNvSpPr>
          <p:nvPr/>
        </p:nvSpPr>
        <p:spPr bwMode="auto">
          <a:xfrm>
            <a:off x="8382000" y="2743200"/>
            <a:ext cx="4572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6248400" y="2133600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Objective</a:t>
            </a:r>
          </a:p>
          <a:p>
            <a:r>
              <a:rPr lang="en-US" sz="1800"/>
              <a:t>Parenting Tasks</a:t>
            </a:r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>
            <a:off x="-381000" y="1447800"/>
            <a:ext cx="2514600" cy="2286000"/>
          </a:xfrm>
          <a:prstGeom prst="star5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/>
              <a:t>Loving</a:t>
            </a:r>
          </a:p>
          <a:p>
            <a:pPr>
              <a:defRPr/>
            </a:pPr>
            <a:r>
              <a:rPr lang="en-US" dirty="0"/>
              <a:t>Caring</a:t>
            </a:r>
          </a:p>
          <a:p>
            <a:pPr>
              <a:defRPr/>
            </a:pPr>
            <a:r>
              <a:rPr lang="en-US" dirty="0"/>
              <a:t>Affection</a:t>
            </a:r>
          </a:p>
        </p:txBody>
      </p:sp>
      <p:sp>
        <p:nvSpPr>
          <p:cNvPr id="27664" name="AutoShape 18"/>
          <p:cNvSpPr>
            <a:spLocks noChangeArrowheads="1"/>
          </p:cNvSpPr>
          <p:nvPr/>
        </p:nvSpPr>
        <p:spPr bwMode="auto">
          <a:xfrm>
            <a:off x="2667000" y="2667000"/>
            <a:ext cx="609600" cy="457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Children are Moving Targets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From birth to adulthood (actually until we are in their old age) people go through numerous stages</a:t>
            </a:r>
          </a:p>
          <a:p>
            <a:r>
              <a:rPr lang="en-CA" dirty="0" smtClean="0"/>
              <a:t>These stages are characterized by neurological, emotional and physical changes</a:t>
            </a:r>
          </a:p>
          <a:p>
            <a:r>
              <a:rPr lang="en-CA" dirty="0" smtClean="0"/>
              <a:t>Every time the child changes what they need from their parents change.  That’s why parenting strategies that once worked fail after a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4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 Erikson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Educator and Analyst, colleague and friend of Anna Freud</a:t>
            </a:r>
          </a:p>
          <a:p>
            <a:r>
              <a:rPr lang="en-CA" dirty="0" smtClean="0"/>
              <a:t>Developed 8 stages of psycho-social development</a:t>
            </a:r>
          </a:p>
          <a:p>
            <a:r>
              <a:rPr lang="en-CA" dirty="0" smtClean="0"/>
              <a:t>At each stage society demands things of us</a:t>
            </a:r>
          </a:p>
          <a:p>
            <a:r>
              <a:rPr lang="en-CA" dirty="0" smtClean="0"/>
              <a:t>Our ability to meet those demands creates a “crisis”.  </a:t>
            </a:r>
            <a:r>
              <a:rPr lang="en-CA" dirty="0"/>
              <a:t>W</a:t>
            </a:r>
            <a:r>
              <a:rPr lang="en-CA" dirty="0" smtClean="0"/>
              <a:t>e meet the crisis and grow healthy and strong, fail and our development is delayed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Erikson’s Model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55733"/>
              </p:ext>
            </p:extLst>
          </p:nvPr>
        </p:nvGraphicFramePr>
        <p:xfrm>
          <a:off x="467544" y="1007836"/>
          <a:ext cx="8229600" cy="585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24623">
                <a:tc>
                  <a:txBody>
                    <a:bodyPr/>
                    <a:lstStyle/>
                    <a:p>
                      <a:r>
                        <a:rPr lang="en-CA" sz="1400" b="1" i="0" u="none" strike="noStrike" baseline="0" dirty="0" smtClean="0">
                          <a:latin typeface="+mn-lt"/>
                        </a:rPr>
                        <a:t>Age / Stage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u="none" strike="noStrike" baseline="0" dirty="0" smtClean="0">
                          <a:latin typeface="+mn-lt"/>
                        </a:rPr>
                        <a:t>Crisis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u="none" strike="noStrike" baseline="0" dirty="0" smtClean="0">
                          <a:latin typeface="+mn-lt"/>
                        </a:rPr>
                        <a:t>Process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i="0" u="none" strike="noStrike" baseline="0" dirty="0" smtClean="0">
                          <a:latin typeface="+mn-lt"/>
                        </a:rPr>
                        <a:t>Parenting Role	</a:t>
                      </a:r>
                    </a:p>
                  </a:txBody>
                  <a:tcPr/>
                </a:tc>
              </a:tr>
              <a:tr h="10016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Infancy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(birth to two years)</a:t>
                      </a:r>
                    </a:p>
                    <a:p>
                      <a:endParaRPr lang="en-CA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Basic trust versus basic mistrust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Mutuality with caregivers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Competent physical care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Interactive play 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Facilitate safe interaction with others</a:t>
                      </a: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83513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Toddlerhood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(two to four years of age)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Autonomy versus shame and doubt	</a:t>
                      </a:r>
                    </a:p>
                    <a:p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Imitation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Promoting physical and vocal imaginative play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Establishing routine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Toilet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4664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Early School Age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(four to six years of age)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Initiative versus guilt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Identification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 family culture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Facilitating &amp; supervision of group play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resolving early struggles</a:t>
                      </a:r>
                    </a:p>
                  </a:txBody>
                  <a:tcPr/>
                </a:tc>
              </a:tr>
              <a:tr h="638512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Middle School Age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(six to twelve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Industry versus inferiority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Education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Supporting academic success</a:t>
                      </a: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96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Early Adolescence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(twelve to eighteen years of 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Group identity versus alienation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Peer pressure	</a:t>
                      </a:r>
                    </a:p>
                    <a:p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Facilitating interaction with peers</a:t>
                      </a: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5664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Later Adolescence</a:t>
                      </a:r>
                    </a:p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(eighteen to twenty-two years of age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CA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Individual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identity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versus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identity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confusion</a:t>
                      </a:r>
                      <a:endParaRPr lang="en-CA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Role experimentation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Supporting the Child through changing roles</a:t>
                      </a:r>
                      <a:endParaRPr lang="en-C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mtClean="0"/>
              <a:t>Lifetime Knowledge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1859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Amount Learned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Birth 0____________________50____75____100%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   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 of life                      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year   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year+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691680" y="238506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93204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936704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948264" y="2362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20488" name="Picture 8" descr="MCj03014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8580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6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CA" sz="4000" dirty="0"/>
              <a:t>Attachment:  The Foundation</a:t>
            </a:r>
            <a:endParaRPr lang="en-US" sz="4000" dirty="0" smtClean="0"/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381000" y="1524000"/>
            <a:ext cx="8382000" cy="4678363"/>
            <a:chOff x="240" y="689"/>
            <a:chExt cx="5280" cy="2947"/>
          </a:xfrm>
        </p:grpSpPr>
        <p:graphicFrame>
          <p:nvGraphicFramePr>
            <p:cNvPr id="4" name="Diagram 3"/>
            <p:cNvGraphicFramePr/>
            <p:nvPr/>
          </p:nvGraphicFramePr>
          <p:xfrm>
            <a:off x="240" y="689"/>
            <a:ext cx="5280" cy="29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2496" y="1793"/>
              <a:ext cx="627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Trust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Security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Attachment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7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Racial Identity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Culture is a social determinant of health</a:t>
            </a:r>
          </a:p>
          <a:p>
            <a:r>
              <a:rPr lang="en-CA" dirty="0" smtClean="0"/>
              <a:t>Having a strong sense of who you are, a strong sense of racial identity is important for our healthy development</a:t>
            </a:r>
          </a:p>
          <a:p>
            <a:r>
              <a:rPr lang="en-CA" dirty="0" smtClean="0"/>
              <a:t>Racial identity develops like other aspects of our development in stages over our lifetimes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2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587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Parenting African  Nova Scotian Children</vt:lpstr>
      <vt:lpstr>The Job of Parenting</vt:lpstr>
      <vt:lpstr>The Laser Beam of Love  </vt:lpstr>
      <vt:lpstr>Children are Moving Targets</vt:lpstr>
      <vt:lpstr>Erik Erikson</vt:lpstr>
      <vt:lpstr>Erikson’s Model</vt:lpstr>
      <vt:lpstr>Lifetime Knowledge</vt:lpstr>
      <vt:lpstr>Attachment:  The Foundation</vt:lpstr>
      <vt:lpstr>Racial Identity</vt:lpstr>
      <vt:lpstr>Wright’s Model of  Racial Identity Development</vt:lpstr>
      <vt:lpstr>Physical Care</vt:lpstr>
      <vt:lpstr>Success</vt:lpstr>
      <vt:lpstr>History and Politics of Race</vt:lpstr>
      <vt:lpstr>History and Politics of Race</vt:lpstr>
      <vt:lpstr>Family Values/Relationships</vt:lpstr>
      <vt:lpstr>Parenting African  Nova Scotian Children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African  Nova Scotian Children</dc:title>
  <dc:creator>Robert</dc:creator>
  <cp:lastModifiedBy>Robert</cp:lastModifiedBy>
  <cp:revision>20</cp:revision>
  <cp:lastPrinted>2012-03-10T13:16:00Z</cp:lastPrinted>
  <dcterms:created xsi:type="dcterms:W3CDTF">2012-03-10T03:42:09Z</dcterms:created>
  <dcterms:modified xsi:type="dcterms:W3CDTF">2012-03-10T13:19:35Z</dcterms:modified>
</cp:coreProperties>
</file>