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558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F0DE-2E06-4B71-AA07-3164B2FBC4B9}" type="datetimeFigureOut">
              <a:rPr lang="en-CA" smtClean="0"/>
              <a:t>19/01/2012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3111-EC4A-4A33-9DCF-2B0391E29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5025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F0DE-2E06-4B71-AA07-3164B2FBC4B9}" type="datetimeFigureOut">
              <a:rPr lang="en-CA" smtClean="0"/>
              <a:t>19/01/2012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3111-EC4A-4A33-9DCF-2B0391E29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0577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F0DE-2E06-4B71-AA07-3164B2FBC4B9}" type="datetimeFigureOut">
              <a:rPr lang="en-CA" smtClean="0"/>
              <a:t>19/01/2012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3111-EC4A-4A33-9DCF-2B0391E29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8619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F0DE-2E06-4B71-AA07-3164B2FBC4B9}" type="datetimeFigureOut">
              <a:rPr lang="en-CA" smtClean="0"/>
              <a:t>19/01/2012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3111-EC4A-4A33-9DCF-2B0391E29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4510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F0DE-2E06-4B71-AA07-3164B2FBC4B9}" type="datetimeFigureOut">
              <a:rPr lang="en-CA" smtClean="0"/>
              <a:t>19/01/2012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3111-EC4A-4A33-9DCF-2B0391E29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7915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F0DE-2E06-4B71-AA07-3164B2FBC4B9}" type="datetimeFigureOut">
              <a:rPr lang="en-CA" smtClean="0"/>
              <a:t>19/01/2012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3111-EC4A-4A33-9DCF-2B0391E29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040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F0DE-2E06-4B71-AA07-3164B2FBC4B9}" type="datetimeFigureOut">
              <a:rPr lang="en-CA" smtClean="0"/>
              <a:t>19/01/2012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3111-EC4A-4A33-9DCF-2B0391E29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726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F0DE-2E06-4B71-AA07-3164B2FBC4B9}" type="datetimeFigureOut">
              <a:rPr lang="en-CA" smtClean="0"/>
              <a:t>19/01/2012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3111-EC4A-4A33-9DCF-2B0391E29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046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F0DE-2E06-4B71-AA07-3164B2FBC4B9}" type="datetimeFigureOut">
              <a:rPr lang="en-CA" smtClean="0"/>
              <a:t>19/01/2012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3111-EC4A-4A33-9DCF-2B0391E29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622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F0DE-2E06-4B71-AA07-3164B2FBC4B9}" type="datetimeFigureOut">
              <a:rPr lang="en-CA" smtClean="0"/>
              <a:t>19/01/2012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3111-EC4A-4A33-9DCF-2B0391E29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8433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F0DE-2E06-4B71-AA07-3164B2FBC4B9}" type="datetimeFigureOut">
              <a:rPr lang="en-CA" smtClean="0"/>
              <a:t>19/01/2012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C3111-EC4A-4A33-9DCF-2B0391E29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0868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CF0DE-2E06-4B71-AA07-3164B2FBC4B9}" type="datetimeFigureOut">
              <a:rPr lang="en-CA" smtClean="0"/>
              <a:t>19/01/2012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C3111-EC4A-4A33-9DCF-2B0391E29B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0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Generational Diversity in the Workplace:  Engaging and Retaining Millenials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Cumberland Employment &amp; Career Fair</a:t>
            </a:r>
          </a:p>
          <a:p>
            <a:r>
              <a:rPr lang="en-US" dirty="0" smtClean="0"/>
              <a:t>January 19</a:t>
            </a:r>
            <a:r>
              <a:rPr lang="en-US" baseline="30000" dirty="0" smtClean="0"/>
              <a:t>th</a:t>
            </a:r>
            <a:r>
              <a:rPr lang="en-US" dirty="0" smtClean="0"/>
              <a:t>, 2012</a:t>
            </a:r>
          </a:p>
          <a:p>
            <a:r>
              <a:rPr lang="en-US" dirty="0" smtClean="0"/>
              <a:t>Robert S. Wright, MSW, RSW</a:t>
            </a:r>
          </a:p>
          <a:p>
            <a:r>
              <a:rPr lang="en-US" dirty="0" smtClean="0"/>
              <a:t>www.robertswright.ca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4121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 of “Millenials”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Have never seen an eager young person jog to their car to pump gas</a:t>
            </a:r>
          </a:p>
          <a:p>
            <a:r>
              <a:rPr lang="en-US" dirty="0" smtClean="0"/>
              <a:t>Have never seen a youth with a paper route</a:t>
            </a:r>
          </a:p>
          <a:p>
            <a:r>
              <a:rPr lang="en-US" dirty="0" smtClean="0"/>
              <a:t>Have seen rural opportunities for </a:t>
            </a:r>
            <a:r>
              <a:rPr lang="en-US" dirty="0" err="1" smtClean="0"/>
              <a:t>labour</a:t>
            </a:r>
            <a:r>
              <a:rPr lang="en-US" dirty="0" smtClean="0"/>
              <a:t> either disappear or lose their value</a:t>
            </a:r>
          </a:p>
          <a:p>
            <a:r>
              <a:rPr lang="en-US" dirty="0" smtClean="0"/>
              <a:t>Have never been told if you work hard you can be the head of this company someday</a:t>
            </a:r>
          </a:p>
          <a:p>
            <a:r>
              <a:rPr lang="en-US" dirty="0" smtClean="0"/>
              <a:t>Are never offered work benefits that are relevant to their lifestyle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43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 of “Millenials”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rejected and excluded from power and economic structures</a:t>
            </a:r>
          </a:p>
          <a:p>
            <a:r>
              <a:rPr lang="en-US" dirty="0" smtClean="0"/>
              <a:t>Are chronically over educated and underemployed</a:t>
            </a:r>
          </a:p>
          <a:p>
            <a:r>
              <a:rPr lang="en-US" dirty="0" smtClean="0"/>
              <a:t>Are aware and connected to international experiences of disenfranchisement – fair trade</a:t>
            </a:r>
          </a:p>
          <a:p>
            <a:r>
              <a:rPr lang="en-US" dirty="0" smtClean="0"/>
              <a:t>Express this rejection in the Arab Spring and the Occupy Movement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26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“Millenials”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Are “Robot Chicken”, “Rick and Steve” and “The Boondocks” not </a:t>
            </a:r>
            <a:r>
              <a:rPr lang="en-US" dirty="0"/>
              <a:t>“Friends”</a:t>
            </a:r>
            <a:r>
              <a:rPr lang="en-US" dirty="0" smtClean="0"/>
              <a:t>, “Will and Grace”, or “the Cosby Show”</a:t>
            </a:r>
          </a:p>
          <a:p>
            <a:r>
              <a:rPr lang="en-US" dirty="0" smtClean="0"/>
              <a:t>They are “Occupy” not young Liberals, Conservatives or NDP (they’re not even The Greens!)</a:t>
            </a:r>
          </a:p>
          <a:p>
            <a:r>
              <a:rPr lang="en-US" dirty="0" smtClean="0"/>
              <a:t>They are not “Boys in the Basement” they are communally living, transients</a:t>
            </a:r>
          </a:p>
          <a:p>
            <a:r>
              <a:rPr lang="en-US" dirty="0" smtClean="0"/>
              <a:t>They are “Backpack” not “Hope Chest”</a:t>
            </a:r>
          </a:p>
        </p:txBody>
      </p:sp>
    </p:spTree>
    <p:extLst>
      <p:ext uri="{BB962C8B-B14F-4D97-AF65-F5344CB8AC3E}">
        <p14:creationId xmlns:p14="http://schemas.microsoft.com/office/powerpoint/2010/main" val="381802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How Do We Engage “Millenials”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Employers with post-modern products, values, environments, benefits and organizational structures will engage “Millenials”</a:t>
            </a:r>
          </a:p>
          <a:p>
            <a:pPr lvl="1"/>
            <a:r>
              <a:rPr lang="en-US" dirty="0" smtClean="0"/>
              <a:t>Products that are free trade, environmentally progressive, local and contributing to global justice</a:t>
            </a:r>
          </a:p>
          <a:p>
            <a:pPr lvl="1"/>
            <a:r>
              <a:rPr lang="en-US" dirty="0" smtClean="0"/>
              <a:t>Values that are open, accepting, critically deep, caring globally about more than profits</a:t>
            </a:r>
          </a:p>
          <a:p>
            <a:pPr lvl="1"/>
            <a:r>
              <a:rPr lang="en-US" dirty="0" smtClean="0"/>
              <a:t>Environments that are flexible, adaptive, accommodating, non-conformist</a:t>
            </a:r>
          </a:p>
          <a:p>
            <a:pPr lvl="1"/>
            <a:r>
              <a:rPr lang="en-US" dirty="0" smtClean="0"/>
              <a:t>Benefits that are immediate, health promoting, communally generous</a:t>
            </a:r>
          </a:p>
          <a:p>
            <a:pPr lvl="1"/>
            <a:r>
              <a:rPr lang="en-US" dirty="0" smtClean="0"/>
              <a:t>Organizations that are transparent, flat, responsive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83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Impossible is Inevitable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So, you say . . . This is impossible.  We are a factory, packing plant, construction company, traffic control, hotel chain . . . Our business models can’t operate like that!</a:t>
            </a:r>
          </a:p>
          <a:p>
            <a:r>
              <a:rPr lang="en-US" dirty="0" smtClean="0"/>
              <a:t>Millenials reject your arguments:</a:t>
            </a:r>
          </a:p>
          <a:p>
            <a:pPr lvl="1"/>
            <a:r>
              <a:rPr lang="en-US" dirty="0" smtClean="0"/>
              <a:t>They have seen capitalism suspend the rules to bail out bankers</a:t>
            </a:r>
          </a:p>
          <a:p>
            <a:pPr lvl="1"/>
            <a:r>
              <a:rPr lang="en-US" dirty="0" smtClean="0"/>
              <a:t>They have seen nations wage trillion dollar wars during “hard times”</a:t>
            </a:r>
          </a:p>
          <a:p>
            <a:pPr lvl="1"/>
            <a:r>
              <a:rPr lang="en-US" dirty="0" smtClean="0"/>
              <a:t>They know everything can change if people want it to change – and they are right!</a:t>
            </a:r>
          </a:p>
          <a:p>
            <a:r>
              <a:rPr lang="en-US" dirty="0" smtClean="0"/>
              <a:t>Besides if you don’t learn to engage them, you will be out of business in less than a decade</a:t>
            </a:r>
          </a:p>
        </p:txBody>
      </p:sp>
    </p:spTree>
    <p:extLst>
      <p:ext uri="{BB962C8B-B14F-4D97-AF65-F5344CB8AC3E}">
        <p14:creationId xmlns:p14="http://schemas.microsoft.com/office/powerpoint/2010/main" val="263793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Starts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Advice:</a:t>
            </a:r>
          </a:p>
          <a:p>
            <a:pPr lvl="1"/>
            <a:r>
              <a:rPr lang="en-US" dirty="0" smtClean="0"/>
              <a:t>I should be the last non-</a:t>
            </a:r>
            <a:r>
              <a:rPr lang="en-US" dirty="0" err="1" smtClean="0"/>
              <a:t>Millenial</a:t>
            </a:r>
            <a:r>
              <a:rPr lang="en-US" dirty="0" smtClean="0"/>
              <a:t> consultant you hear from on this issue</a:t>
            </a:r>
          </a:p>
          <a:p>
            <a:pPr lvl="1"/>
            <a:r>
              <a:rPr lang="en-US" dirty="0" smtClean="0"/>
              <a:t>Don’t start your business’ conversation in the board room</a:t>
            </a:r>
          </a:p>
          <a:p>
            <a:pPr lvl="1"/>
            <a:r>
              <a:rPr lang="en-US" dirty="0" smtClean="0"/>
              <a:t>Charge the “</a:t>
            </a:r>
            <a:r>
              <a:rPr lang="en-US" dirty="0"/>
              <a:t>M</a:t>
            </a:r>
            <a:r>
              <a:rPr lang="en-US" dirty="0" smtClean="0"/>
              <a:t>illenials” you currently employ in substantial conversations to shape your future</a:t>
            </a:r>
          </a:p>
          <a:p>
            <a:pPr lvl="1"/>
            <a:r>
              <a:rPr lang="en-US" dirty="0" smtClean="0"/>
              <a:t>Start with the question “What would make your friends want to work here?”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46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“Millenials” and the generations that follow them ARE the present and future, embrace them</a:t>
            </a:r>
          </a:p>
          <a:p>
            <a:r>
              <a:rPr lang="en-US" dirty="0" smtClean="0"/>
              <a:t>They are egalitarian, internationalists, who seek a better world – A positive creative force</a:t>
            </a:r>
          </a:p>
          <a:p>
            <a:r>
              <a:rPr lang="en-US" dirty="0" smtClean="0"/>
              <a:t>By rejecting everything they are well positioned to see the solutions that elude us</a:t>
            </a:r>
          </a:p>
          <a:p>
            <a:r>
              <a:rPr lang="en-US" dirty="0" smtClean="0"/>
              <a:t>They are the foundation of the new global economy, if you reject them you’re already lost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04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Generational Diversity in the Workplace:  Engaging and Retaining Millenials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Cumberland Employment &amp; Career Fair</a:t>
            </a:r>
          </a:p>
          <a:p>
            <a:r>
              <a:rPr lang="en-US" dirty="0" smtClean="0"/>
              <a:t>January 19</a:t>
            </a:r>
            <a:r>
              <a:rPr lang="en-US" baseline="30000" dirty="0" smtClean="0"/>
              <a:t>th</a:t>
            </a:r>
            <a:r>
              <a:rPr lang="en-US" dirty="0" smtClean="0"/>
              <a:t>, 2012</a:t>
            </a:r>
          </a:p>
          <a:p>
            <a:r>
              <a:rPr lang="en-US" dirty="0" smtClean="0"/>
              <a:t>Robert S. Wright, MSW, RSW</a:t>
            </a:r>
          </a:p>
          <a:p>
            <a:r>
              <a:rPr lang="en-US" dirty="0" smtClean="0"/>
              <a:t>www.robertswright.ca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264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Diversity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Working together is easier the more similar we are.</a:t>
            </a:r>
          </a:p>
          <a:p>
            <a:r>
              <a:rPr lang="en-CA" dirty="0" smtClean="0"/>
              <a:t> Working together is easier if our methods of working fit our life experience and values</a:t>
            </a:r>
          </a:p>
          <a:p>
            <a:endParaRPr lang="en-CA" dirty="0" smtClean="0"/>
          </a:p>
          <a:p>
            <a:r>
              <a:rPr lang="en-CA" dirty="0" smtClean="0"/>
              <a:t> Many implications flow from these proposition</a:t>
            </a:r>
          </a:p>
          <a:p>
            <a:pPr marL="0" indent="0">
              <a:buNone/>
            </a:pPr>
            <a:r>
              <a:rPr lang="en-US" sz="1400" dirty="0" smtClean="0"/>
              <a:t>Sue, D. W. &amp; Sue, D. (1990).  </a:t>
            </a:r>
            <a:r>
              <a:rPr lang="en-US" sz="1400" i="1" dirty="0" err="1" smtClean="0"/>
              <a:t>Counselling</a:t>
            </a:r>
            <a:r>
              <a:rPr lang="en-US" sz="1400" i="1" dirty="0" smtClean="0"/>
              <a:t> the Culturally Different: Theory and Practice.</a:t>
            </a:r>
            <a:r>
              <a:rPr lang="en-US" sz="1400" dirty="0" smtClean="0"/>
              <a:t>  Oxford:  Wiley</a:t>
            </a:r>
            <a:r>
              <a:rPr lang="en-US" sz="1400" dirty="0"/>
              <a:t>.</a:t>
            </a:r>
            <a:endParaRPr lang="en-CA" sz="1400" dirty="0" smtClean="0"/>
          </a:p>
        </p:txBody>
      </p:sp>
    </p:spTree>
    <p:extLst>
      <p:ext uri="{BB962C8B-B14F-4D97-AF65-F5344CB8AC3E}">
        <p14:creationId xmlns:p14="http://schemas.microsoft.com/office/powerpoint/2010/main" val="389236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Diversity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We must understand our cultural differences and similarities</a:t>
            </a:r>
          </a:p>
          <a:p>
            <a:r>
              <a:rPr lang="en-CA" dirty="0" smtClean="0"/>
              <a:t> We must understand the social and cultural reality we work in</a:t>
            </a:r>
          </a:p>
          <a:p>
            <a:r>
              <a:rPr lang="en-CA" dirty="0" smtClean="0"/>
              <a:t> We must be able to generate a wide variety of verbal and non-verbal responses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7586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Understanding Cultural Difference (Nichols’ Model)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Different world cultures developed out of differing physical environments. These world views have differing constructs: </a:t>
            </a:r>
          </a:p>
          <a:p>
            <a:pPr lvl="1"/>
            <a:r>
              <a:rPr lang="en-CA" dirty="0" smtClean="0"/>
              <a:t>Axiology (values)</a:t>
            </a:r>
          </a:p>
          <a:p>
            <a:pPr lvl="1"/>
            <a:r>
              <a:rPr lang="en-CA" dirty="0" smtClean="0"/>
              <a:t>Epistemology (way of knowing)</a:t>
            </a:r>
          </a:p>
          <a:p>
            <a:pPr lvl="1"/>
            <a:r>
              <a:rPr lang="en-CA" dirty="0" smtClean="0"/>
              <a:t>Logic (principles of reason)</a:t>
            </a:r>
          </a:p>
          <a:p>
            <a:pPr lvl="1"/>
            <a:r>
              <a:rPr lang="en-CA" dirty="0" smtClean="0"/>
              <a:t>Process (practice of reason)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394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222250"/>
            <a:ext cx="8018463" cy="641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554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“Generations”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Traditionalists		(born before 1946)</a:t>
            </a:r>
          </a:p>
          <a:p>
            <a:r>
              <a:rPr lang="en-US" dirty="0" smtClean="0"/>
              <a:t>Baby Boomers 	(born 1946 – 1960)</a:t>
            </a:r>
          </a:p>
          <a:p>
            <a:r>
              <a:rPr lang="en-US" dirty="0" smtClean="0"/>
              <a:t>Generation X 		(born 1960 – 1979)</a:t>
            </a:r>
          </a:p>
          <a:p>
            <a:r>
              <a:rPr lang="en-US" dirty="0" smtClean="0"/>
              <a:t>Millennials		(born 1979 – 1994)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0217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Generational Differences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we understand that the cultures of the different generations is formed by their environment and experiences, then the differences begin to make sense.</a:t>
            </a:r>
          </a:p>
          <a:p>
            <a:endParaRPr lang="en-US" dirty="0"/>
          </a:p>
          <a:p>
            <a:r>
              <a:rPr lang="en-US" dirty="0" smtClean="0"/>
              <a:t>Consider the differences between Traditionalists and Generation X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8010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Thelma and Robert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258934"/>
              </p:ext>
            </p:extLst>
          </p:nvPr>
        </p:nvGraphicFramePr>
        <p:xfrm>
          <a:off x="457200" y="1600200"/>
          <a:ext cx="8229600" cy="387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Thelma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Robert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Born 1932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Born 1967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Education – 1 year post High</a:t>
                      </a:r>
                      <a:r>
                        <a:rPr lang="en-US" baseline="0" dirty="0" smtClean="0"/>
                        <a:t> School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Education – MSW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Career – 37yrs, in 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, 22yrs in 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dirty="0" smtClean="0"/>
                        <a:t> job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Career – 23yrs, 10 jobs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Promoted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– lowest job to Chief of Division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All advances came from changing jobs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Married – 60yrs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Married 12yrs, Divorced,</a:t>
                      </a:r>
                      <a:r>
                        <a:rPr lang="en-US" baseline="0" dirty="0" smtClean="0"/>
                        <a:t> Single ~ 12yrs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Owns Home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Rents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Whole</a:t>
                      </a:r>
                      <a:r>
                        <a:rPr lang="en-US" baseline="0" dirty="0" smtClean="0"/>
                        <a:t> working life in 1 city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Lived and worked in 5 cities</a:t>
                      </a:r>
                      <a:r>
                        <a:rPr lang="en-US" baseline="0" dirty="0" smtClean="0"/>
                        <a:t> in 2 countries and 3 states/provinces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Church centre of social and civic life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Multiple agencies,</a:t>
                      </a:r>
                      <a:r>
                        <a:rPr lang="en-CA" baseline="0" dirty="0" smtClean="0"/>
                        <a:t> civic groups and associations</a:t>
                      </a:r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757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Millenials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Said to be/need:</a:t>
            </a:r>
          </a:p>
          <a:p>
            <a:pPr lvl="1"/>
            <a:r>
              <a:rPr lang="en-CA" dirty="0" smtClean="0"/>
              <a:t>Constant affirmations</a:t>
            </a:r>
          </a:p>
          <a:p>
            <a:pPr lvl="1"/>
            <a:r>
              <a:rPr lang="en-CA" dirty="0" smtClean="0"/>
              <a:t>Continual communication from company exec.’s</a:t>
            </a:r>
          </a:p>
          <a:p>
            <a:pPr lvl="1"/>
            <a:r>
              <a:rPr lang="en-CA" dirty="0" smtClean="0"/>
              <a:t>Resistant to criticism on the job</a:t>
            </a:r>
          </a:p>
          <a:p>
            <a:pPr lvl="1"/>
            <a:r>
              <a:rPr lang="en-CA" dirty="0" smtClean="0"/>
              <a:t>Disrespectful or non-respecting of authority</a:t>
            </a:r>
          </a:p>
          <a:p>
            <a:pPr lvl="1"/>
            <a:r>
              <a:rPr lang="en-CA" dirty="0" smtClean="0"/>
              <a:t>Lacking work ethic and commitment to work</a:t>
            </a:r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1040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881</Words>
  <Application>Microsoft Office PowerPoint</Application>
  <PresentationFormat>On-screen Show (4:3)</PresentationFormat>
  <Paragraphs>103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Generational Diversity in the Workplace:  Engaging and Retaining Millenials</vt:lpstr>
      <vt:lpstr>Working with Diversity</vt:lpstr>
      <vt:lpstr>Working With Diversity</vt:lpstr>
      <vt:lpstr>Understanding Cultural Difference (Nichols’ Model)</vt:lpstr>
      <vt:lpstr>PowerPoint Presentation</vt:lpstr>
      <vt:lpstr>The “Generations”</vt:lpstr>
      <vt:lpstr>Generational Differences</vt:lpstr>
      <vt:lpstr>Comparing Thelma and Robert</vt:lpstr>
      <vt:lpstr>The Millenials</vt:lpstr>
      <vt:lpstr>Experience of “Millenials”</vt:lpstr>
      <vt:lpstr>Experience of “Millenials”</vt:lpstr>
      <vt:lpstr>The “Millenials”</vt:lpstr>
      <vt:lpstr>So How Do We Engage “Millenials”</vt:lpstr>
      <vt:lpstr>The Impossible is Inevitable</vt:lpstr>
      <vt:lpstr>It Starts Here</vt:lpstr>
      <vt:lpstr>Final Message</vt:lpstr>
      <vt:lpstr>Generational Diversity in the Workplace:  Engaging and Retaining Millenials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Generational Diversity in the Workplace:  Engaging and Retaining Millenials</dc:title>
  <dc:creator>Robert</dc:creator>
  <cp:lastModifiedBy>wfy-3</cp:lastModifiedBy>
  <cp:revision>22</cp:revision>
  <dcterms:created xsi:type="dcterms:W3CDTF">2012-01-19T05:39:03Z</dcterms:created>
  <dcterms:modified xsi:type="dcterms:W3CDTF">2012-01-19T17:11:44Z</dcterms:modified>
</cp:coreProperties>
</file>