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83" r:id="rId3"/>
    <p:sldId id="284" r:id="rId4"/>
    <p:sldId id="285" r:id="rId5"/>
    <p:sldId id="287" r:id="rId6"/>
    <p:sldId id="258" r:id="rId7"/>
    <p:sldId id="288" r:id="rId8"/>
    <p:sldId id="289" r:id="rId9"/>
    <p:sldId id="290" r:id="rId10"/>
    <p:sldId id="291" r:id="rId11"/>
    <p:sldId id="293" r:id="rId12"/>
    <p:sldId id="292" r:id="rId13"/>
    <p:sldId id="294" r:id="rId14"/>
    <p:sldId id="295" r:id="rId15"/>
    <p:sldId id="257" r:id="rId16"/>
    <p:sldId id="282" r:id="rId17"/>
    <p:sldId id="281" r:id="rId18"/>
    <p:sldId id="274" r:id="rId19"/>
    <p:sldId id="259" r:id="rId20"/>
    <p:sldId id="266" r:id="rId21"/>
    <p:sldId id="270" r:id="rId22"/>
    <p:sldId id="262" r:id="rId23"/>
    <p:sldId id="267" r:id="rId24"/>
    <p:sldId id="263" r:id="rId25"/>
    <p:sldId id="297" r:id="rId26"/>
    <p:sldId id="298" r:id="rId27"/>
    <p:sldId id="29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00" autoAdjust="0"/>
  </p:normalViewPr>
  <p:slideViewPr>
    <p:cSldViewPr>
      <p:cViewPr varScale="1">
        <p:scale>
          <a:sx n="63" d="100"/>
          <a:sy n="63" d="100"/>
        </p:scale>
        <p:origin x="-120" y="-5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D6EBE31-1DFB-4639-8A1E-F1E387D9EFFA}" type="datetimeFigureOut">
              <a:rPr lang="en-US" smtClean="0"/>
              <a:pPr/>
              <a:t>2/2/2012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B04587-9C03-4A48-A72D-A05C160B5CDC}" type="slidenum">
              <a:rPr lang="en-US" smtClean="0"/>
              <a:pPr/>
              <a:t>‹#›</a:t>
            </a:fld>
            <a:endParaRPr lang="en-US" dirty="0"/>
          </a:p>
        </p:txBody>
      </p:sp>
    </p:spTree>
    <p:extLst>
      <p:ext uri="{BB962C8B-B14F-4D97-AF65-F5344CB8AC3E}">
        <p14:creationId xmlns:p14="http://schemas.microsoft.com/office/powerpoint/2010/main" val="3702342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5E9344-193A-4910-8A56-83EB3DEC9DB5}" type="datetimeFigureOut">
              <a:rPr lang="en-US" smtClean="0"/>
              <a:pPr/>
              <a:t>2/2/2012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2E39D8-1659-4FAC-AB1A-67F24215953C}" type="slidenum">
              <a:rPr lang="en-US" smtClean="0"/>
              <a:pPr/>
              <a:t>‹#›</a:t>
            </a:fld>
            <a:endParaRPr lang="en-US" dirty="0"/>
          </a:p>
        </p:txBody>
      </p:sp>
    </p:spTree>
    <p:extLst>
      <p:ext uri="{BB962C8B-B14F-4D97-AF65-F5344CB8AC3E}">
        <p14:creationId xmlns:p14="http://schemas.microsoft.com/office/powerpoint/2010/main" val="321902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8078C-5C6C-4FDB-9702-D4C0D9636239}" type="datetimeFigureOut">
              <a:rPr lang="en-US" smtClean="0"/>
              <a:pPr/>
              <a:t>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8078C-5C6C-4FDB-9702-D4C0D9636239}" type="datetimeFigureOut">
              <a:rPr lang="en-US" smtClean="0"/>
              <a:pPr/>
              <a:t>2/2/2012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E6AF1-7FC4-40FD-915C-D85DD8C590F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robertswright.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Word_97_-_2003_Document1.doc"/><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robertswright.ca/"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1447799"/>
          </a:xfrm>
        </p:spPr>
        <p:txBody>
          <a:bodyPr>
            <a:noAutofit/>
          </a:bodyPr>
          <a:lstStyle/>
          <a:p>
            <a:r>
              <a:rPr lang="en-CA" sz="3200" b="1" dirty="0"/>
              <a:t>The Health of African Canadians:  Cultural </a:t>
            </a:r>
            <a:r>
              <a:rPr lang="en-CA" sz="3200" b="1" dirty="0" smtClean="0"/>
              <a:t>Approaches </a:t>
            </a:r>
            <a:r>
              <a:rPr lang="en-CA" sz="3200" b="1" dirty="0"/>
              <a:t>to </a:t>
            </a:r>
            <a:r>
              <a:rPr lang="en-CA" sz="3200" b="1" dirty="0" smtClean="0"/>
              <a:t>Crime Prevention </a:t>
            </a:r>
            <a:br>
              <a:rPr lang="en-CA" sz="3200" b="1" dirty="0" smtClean="0"/>
            </a:br>
            <a:r>
              <a:rPr lang="en-CA" sz="3200" b="1" dirty="0" smtClean="0"/>
              <a:t>and Rehabilitation</a:t>
            </a:r>
            <a:endParaRPr lang="en-CA" sz="3200" b="1" dirty="0">
              <a:latin typeface="Garamond" pitchFamily="18" charset="0"/>
            </a:endParaRPr>
          </a:p>
        </p:txBody>
      </p:sp>
      <p:sp>
        <p:nvSpPr>
          <p:cNvPr id="3" name="Subtitle 2"/>
          <p:cNvSpPr>
            <a:spLocks noGrp="1"/>
          </p:cNvSpPr>
          <p:nvPr>
            <p:ph type="subTitle" idx="1"/>
          </p:nvPr>
        </p:nvSpPr>
        <p:spPr>
          <a:xfrm>
            <a:off x="838200" y="3124200"/>
            <a:ext cx="7467600" cy="3200400"/>
          </a:xfrm>
        </p:spPr>
        <p:txBody>
          <a:bodyPr>
            <a:normAutofit/>
          </a:bodyPr>
          <a:lstStyle/>
          <a:p>
            <a:endParaRPr lang="en-US" sz="2000" b="1" dirty="0" smtClean="0">
              <a:latin typeface="Garamond" pitchFamily="18" charset="0"/>
            </a:endParaRPr>
          </a:p>
          <a:p>
            <a:r>
              <a:rPr lang="en-US" sz="2000" b="1" dirty="0" smtClean="0">
                <a:solidFill>
                  <a:schemeClr val="tx1"/>
                </a:solidFill>
                <a:latin typeface="Garamond" pitchFamily="18" charset="0"/>
              </a:rPr>
              <a:t>Prepared by </a:t>
            </a:r>
          </a:p>
          <a:p>
            <a:r>
              <a:rPr lang="en-US" sz="2000" b="1" dirty="0" smtClean="0">
                <a:solidFill>
                  <a:schemeClr val="tx1"/>
                </a:solidFill>
                <a:latin typeface="Garamond" pitchFamily="18" charset="0"/>
              </a:rPr>
              <a:t>Robert S. Wright, MSW, RSW</a:t>
            </a:r>
          </a:p>
          <a:p>
            <a:r>
              <a:rPr lang="en-US" sz="2000" b="1" dirty="0" smtClean="0">
                <a:solidFill>
                  <a:schemeClr val="tx1"/>
                </a:solidFill>
                <a:latin typeface="Garamond" pitchFamily="18" charset="0"/>
              </a:rPr>
              <a:t>Social Worker in Private Practice </a:t>
            </a:r>
          </a:p>
          <a:p>
            <a:r>
              <a:rPr lang="en-US" sz="2000" b="1" dirty="0" smtClean="0">
                <a:solidFill>
                  <a:schemeClr val="tx1"/>
                </a:solidFill>
                <a:latin typeface="Garamond" pitchFamily="18" charset="0"/>
                <a:hlinkClick r:id="rId2"/>
              </a:rPr>
              <a:t>www.robertswright.ca</a:t>
            </a:r>
            <a:endParaRPr lang="en-US" sz="2000" b="1" dirty="0" smtClean="0">
              <a:solidFill>
                <a:schemeClr val="tx1"/>
              </a:solidFill>
              <a:latin typeface="Garamond" pitchFamily="18" charset="0"/>
            </a:endParaRPr>
          </a:p>
          <a:p>
            <a:r>
              <a:rPr lang="en-US" sz="2000" b="1" dirty="0" smtClean="0">
                <a:solidFill>
                  <a:schemeClr val="tx1"/>
                </a:solidFill>
                <a:latin typeface="Garamond" pitchFamily="18" charset="0"/>
              </a:rPr>
              <a:t>February 2, 2012</a:t>
            </a:r>
            <a:endParaRPr lang="en-US" sz="2000" b="1" dirty="0">
              <a:solidFill>
                <a:schemeClr val="tx1"/>
              </a:solidFill>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Unique</a:t>
            </a:r>
            <a:r>
              <a:rPr lang="en-CA" b="1" dirty="0" smtClean="0">
                <a:latin typeface="Garamond" pitchFamily="18" charset="0"/>
              </a:rPr>
              <a:t> Socio-cultural Factors </a:t>
            </a:r>
            <a:r>
              <a:rPr lang="en-CA" b="1" dirty="0">
                <a:latin typeface="Garamond" pitchFamily="18" charset="0"/>
              </a:rPr>
              <a:t>affecting mental health </a:t>
            </a:r>
            <a:endParaRPr lang="en-US" b="1" dirty="0">
              <a:latin typeface="Garamond"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sz="3600" dirty="0" smtClean="0">
                <a:latin typeface="Garamond" pitchFamily="18" charset="0"/>
              </a:rPr>
              <a:t>Individual, institutional and cultural racism</a:t>
            </a:r>
          </a:p>
          <a:p>
            <a:pPr>
              <a:buNone/>
            </a:pPr>
            <a:r>
              <a:rPr lang="en-US" sz="3600" dirty="0" smtClean="0">
                <a:latin typeface="Garamond" pitchFamily="18" charset="0"/>
              </a:rPr>
              <a:t>White privilege</a:t>
            </a:r>
          </a:p>
          <a:p>
            <a:pPr>
              <a:buNone/>
            </a:pPr>
            <a:r>
              <a:rPr lang="en-US" sz="3600" dirty="0" smtClean="0">
                <a:latin typeface="Garamond" pitchFamily="18" charset="0"/>
              </a:rPr>
              <a:t>Invisibility syndrome</a:t>
            </a:r>
          </a:p>
          <a:p>
            <a:pPr>
              <a:buNone/>
            </a:pPr>
            <a:r>
              <a:rPr lang="en-US" sz="3600" dirty="0">
                <a:latin typeface="Garamond" pitchFamily="18" charset="0"/>
              </a:rPr>
              <a:t>	</a:t>
            </a:r>
            <a:r>
              <a:rPr lang="en-US" sz="3600" dirty="0" smtClean="0">
                <a:latin typeface="Garamond" pitchFamily="18" charset="0"/>
              </a:rPr>
              <a:t>Micro-aggressions and everyday racism</a:t>
            </a:r>
          </a:p>
          <a:p>
            <a:pPr>
              <a:buNone/>
            </a:pPr>
            <a:r>
              <a:rPr lang="en-US" sz="3600" dirty="0" smtClean="0">
                <a:latin typeface="Garamond" pitchFamily="18" charset="0"/>
              </a:rPr>
              <a:t>Perceived racism</a:t>
            </a:r>
          </a:p>
          <a:p>
            <a:pPr>
              <a:buNone/>
            </a:pPr>
            <a:r>
              <a:rPr lang="en-US" sz="3600" dirty="0" smtClean="0">
                <a:latin typeface="Garamond" pitchFamily="18" charset="0"/>
              </a:rPr>
              <a:t>Race-related stress</a:t>
            </a:r>
          </a:p>
          <a:p>
            <a:pPr>
              <a:buNone/>
            </a:pPr>
            <a:r>
              <a:rPr lang="en-US" sz="3600" dirty="0">
                <a:latin typeface="Garamond" pitchFamily="18" charset="0"/>
              </a:rPr>
              <a:t>	</a:t>
            </a:r>
            <a:r>
              <a:rPr lang="en-US" sz="3600" dirty="0" smtClean="0">
                <a:latin typeface="Garamond" pitchFamily="18" charset="0"/>
              </a:rPr>
              <a:t>Post-traumatic slave syndrome</a:t>
            </a:r>
          </a:p>
          <a:p>
            <a:pPr>
              <a:buNone/>
            </a:pPr>
            <a:r>
              <a:rPr lang="en-US" sz="3600" dirty="0" smtClean="0">
                <a:latin typeface="Garamond" pitchFamily="18" charset="0"/>
              </a:rPr>
              <a:t>Racism-related emotional abuse, psychological trauma and PTSD</a:t>
            </a:r>
          </a:p>
        </p:txBody>
      </p:sp>
    </p:spTree>
    <p:extLst>
      <p:ext uri="{BB962C8B-B14F-4D97-AF65-F5344CB8AC3E}">
        <p14:creationId xmlns:p14="http://schemas.microsoft.com/office/powerpoint/2010/main" val="1380147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BREAK TIME!!</a:t>
            </a:r>
            <a:endParaRPr lang="en-US" b="1" dirty="0">
              <a:latin typeface="Garamond" pitchFamily="18" charset="0"/>
            </a:endParaRPr>
          </a:p>
        </p:txBody>
      </p:sp>
      <p:sp>
        <p:nvSpPr>
          <p:cNvPr id="3" name="Content Placeholder 2"/>
          <p:cNvSpPr>
            <a:spLocks noGrp="1"/>
          </p:cNvSpPr>
          <p:nvPr>
            <p:ph idx="1"/>
          </p:nvPr>
        </p:nvSpPr>
        <p:spPr/>
        <p:txBody>
          <a:bodyPr>
            <a:normAutofit/>
          </a:bodyPr>
          <a:lstStyle/>
          <a:p>
            <a:pPr>
              <a:buNone/>
            </a:pPr>
            <a:endParaRPr lang="en-US" sz="3600" dirty="0">
              <a:latin typeface="Garamond"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760" y="1371600"/>
            <a:ext cx="6934200" cy="520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2655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The Issues</a:t>
            </a:r>
            <a:endParaRPr lang="en-US"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US" sz="3600" dirty="0" smtClean="0">
                <a:latin typeface="Garamond" pitchFamily="18" charset="0"/>
              </a:rPr>
              <a:t>Now we look specifically at the issues and questions you identified.</a:t>
            </a:r>
            <a:endParaRPr lang="en-US" sz="3600" dirty="0">
              <a:latin typeface="Garamond" pitchFamily="18" charset="0"/>
            </a:endParaRPr>
          </a:p>
        </p:txBody>
      </p:sp>
    </p:spTree>
    <p:extLst>
      <p:ext uri="{BB962C8B-B14F-4D97-AF65-F5344CB8AC3E}">
        <p14:creationId xmlns:p14="http://schemas.microsoft.com/office/powerpoint/2010/main" val="42164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The Way Forward</a:t>
            </a:r>
            <a:endParaRPr lang="en-US"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US" sz="3600" dirty="0" smtClean="0">
                <a:latin typeface="Garamond" pitchFamily="18" charset="0"/>
              </a:rPr>
              <a:t>There is need for a “racism-informed” culturally competent approach to working with African Canadians in the criminal justice system</a:t>
            </a:r>
          </a:p>
          <a:p>
            <a:pPr>
              <a:buNone/>
            </a:pPr>
            <a:r>
              <a:rPr lang="en-US" sz="3600" dirty="0" smtClean="0">
                <a:latin typeface="Garamond" pitchFamily="18" charset="0"/>
              </a:rPr>
              <a:t>Cultural competence in the absence of racism-informed practice is  powerless</a:t>
            </a:r>
            <a:endParaRPr lang="en-US" sz="3600" dirty="0">
              <a:latin typeface="Garamond" pitchFamily="18" charset="0"/>
            </a:endParaRPr>
          </a:p>
        </p:txBody>
      </p:sp>
    </p:spTree>
    <p:extLst>
      <p:ext uri="{BB962C8B-B14F-4D97-AF65-F5344CB8AC3E}">
        <p14:creationId xmlns:p14="http://schemas.microsoft.com/office/powerpoint/2010/main" val="2861406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The </a:t>
            </a:r>
            <a:r>
              <a:rPr lang="en-US" b="1" dirty="0" err="1" smtClean="0">
                <a:latin typeface="Garamond" pitchFamily="18" charset="0"/>
              </a:rPr>
              <a:t>Nia</a:t>
            </a:r>
            <a:r>
              <a:rPr lang="en-US" b="1" dirty="0" smtClean="0">
                <a:latin typeface="Garamond" pitchFamily="18" charset="0"/>
              </a:rPr>
              <a:t> Centre</a:t>
            </a:r>
            <a:endParaRPr lang="en-US" b="1" dirty="0">
              <a:latin typeface="Garamond" pitchFamily="18" charset="0"/>
            </a:endParaRPr>
          </a:p>
        </p:txBody>
      </p:sp>
      <p:sp>
        <p:nvSpPr>
          <p:cNvPr id="3" name="Content Placeholder 2"/>
          <p:cNvSpPr>
            <a:spLocks noGrp="1"/>
          </p:cNvSpPr>
          <p:nvPr>
            <p:ph idx="1"/>
          </p:nvPr>
        </p:nvSpPr>
        <p:spPr/>
        <p:txBody>
          <a:bodyPr>
            <a:normAutofit lnSpcReduction="10000"/>
          </a:bodyPr>
          <a:lstStyle/>
          <a:p>
            <a:pPr>
              <a:buNone/>
            </a:pPr>
            <a:r>
              <a:rPr lang="en-US" sz="3600" dirty="0" smtClean="0">
                <a:latin typeface="Garamond" pitchFamily="18" charset="0"/>
              </a:rPr>
              <a:t>African Nova Scotian substance abuse prevention </a:t>
            </a:r>
            <a:r>
              <a:rPr lang="en-CA" sz="3600" dirty="0" smtClean="0">
                <a:latin typeface="Garamond" pitchFamily="18" charset="0"/>
              </a:rPr>
              <a:t>programme</a:t>
            </a:r>
            <a:r>
              <a:rPr lang="en-US" sz="3600" dirty="0" smtClean="0">
                <a:latin typeface="Garamond" pitchFamily="18" charset="0"/>
              </a:rPr>
              <a:t> in Halifax c. 1994-1997</a:t>
            </a:r>
          </a:p>
          <a:p>
            <a:pPr>
              <a:buNone/>
            </a:pPr>
            <a:r>
              <a:rPr lang="en-US" sz="3600" dirty="0" smtClean="0">
                <a:latin typeface="Garamond" pitchFamily="18" charset="0"/>
              </a:rPr>
              <a:t>Developed through community consultation</a:t>
            </a:r>
          </a:p>
          <a:p>
            <a:pPr>
              <a:buNone/>
            </a:pPr>
            <a:r>
              <a:rPr lang="en-US" sz="3600" dirty="0" smtClean="0">
                <a:latin typeface="Garamond" pitchFamily="18" charset="0"/>
              </a:rPr>
              <a:t>Afrocentric programming focused on history of African peoples</a:t>
            </a:r>
          </a:p>
          <a:p>
            <a:pPr>
              <a:buNone/>
            </a:pPr>
            <a:r>
              <a:rPr lang="en-US" sz="3600" dirty="0" smtClean="0">
                <a:latin typeface="Garamond" pitchFamily="18" charset="0"/>
              </a:rPr>
              <a:t>History of racism and it effects intelligently and critically examined</a:t>
            </a:r>
            <a:endParaRPr lang="en-US" sz="3600" dirty="0">
              <a:latin typeface="Garamond" pitchFamily="18" charset="0"/>
            </a:endParaRPr>
          </a:p>
        </p:txBody>
      </p:sp>
    </p:spTree>
    <p:extLst>
      <p:ext uri="{BB962C8B-B14F-4D97-AF65-F5344CB8AC3E}">
        <p14:creationId xmlns:p14="http://schemas.microsoft.com/office/powerpoint/2010/main" val="1141227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latin typeface="Garamond" pitchFamily="18" charset="0"/>
              </a:rPr>
              <a:t>Racism-informed Cultural Competence </a:t>
            </a:r>
            <a:endParaRPr lang="en-US" b="1" dirty="0">
              <a:latin typeface="Garamond" pitchFamily="18" charset="0"/>
            </a:endParaRPr>
          </a:p>
        </p:txBody>
      </p:sp>
      <p:sp>
        <p:nvSpPr>
          <p:cNvPr id="5" name="Content Placeholder 4"/>
          <p:cNvSpPr>
            <a:spLocks noGrp="1"/>
          </p:cNvSpPr>
          <p:nvPr>
            <p:ph idx="1"/>
          </p:nvPr>
        </p:nvSpPr>
        <p:spPr/>
        <p:txBody>
          <a:bodyPr>
            <a:normAutofit/>
          </a:bodyPr>
          <a:lstStyle/>
          <a:p>
            <a:pPr>
              <a:buNone/>
            </a:pPr>
            <a:r>
              <a:rPr lang="en-US" sz="3600" dirty="0" smtClean="0">
                <a:latin typeface="Garamond" pitchFamily="18" charset="0"/>
              </a:rPr>
              <a:t>Principles of </a:t>
            </a:r>
            <a:r>
              <a:rPr lang="en-US" sz="3600" dirty="0" smtClean="0">
                <a:latin typeface="Garamond" pitchFamily="18" charset="0"/>
              </a:rPr>
              <a:t>racism-informed, cultural </a:t>
            </a:r>
            <a:r>
              <a:rPr lang="en-US" sz="3600" dirty="0" smtClean="0">
                <a:latin typeface="Garamond" pitchFamily="18" charset="0"/>
              </a:rPr>
              <a:t>competence are being recognized legally as foundational knowledge and reasoning that persons bring to the project of justice administration.  Consider the following slide: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The Reasonable Person Definition </a:t>
            </a:r>
            <a:endParaRPr lang="en-CA" dirty="0"/>
          </a:p>
        </p:txBody>
      </p:sp>
      <p:sp>
        <p:nvSpPr>
          <p:cNvPr id="3" name="Content Placeholder 2"/>
          <p:cNvSpPr>
            <a:spLocks noGrp="1"/>
          </p:cNvSpPr>
          <p:nvPr>
            <p:ph idx="1"/>
          </p:nvPr>
        </p:nvSpPr>
        <p:spPr/>
        <p:txBody>
          <a:bodyPr>
            <a:noAutofit/>
          </a:bodyPr>
          <a:lstStyle/>
          <a:p>
            <a:pPr>
              <a:buNone/>
            </a:pPr>
            <a:r>
              <a:rPr lang="en-US" sz="2200" b="1" i="1" dirty="0" smtClean="0">
                <a:latin typeface="Garamond" pitchFamily="18" charset="0"/>
              </a:rPr>
              <a:t>We conclude that the reasonable persons contemplated by de Grandpre J., and endorsed  by Canadian courts is a person who approaches the question of whether there exists a reasonable apprehension of bias with a complex and contextualized understanding of the issue in the case. The reasonable person understands the impossibility of judicial neutrality, but demands judicial impartiality. </a:t>
            </a:r>
            <a:r>
              <a:rPr lang="en-US" sz="2200" b="1" i="1" u="sng" dirty="0" smtClean="0">
                <a:latin typeface="Garamond" pitchFamily="18" charset="0"/>
              </a:rPr>
              <a:t>The reasonable person is cognizant of the racial dynamics in the local community, and, as a member of the Canadian community, is supportive of the principles of equality </a:t>
            </a:r>
            <a:r>
              <a:rPr lang="en-US" sz="2200" dirty="0" smtClean="0">
                <a:latin typeface="Garamond" pitchFamily="18" charset="0"/>
              </a:rPr>
              <a:t>(R.v.S. (R.D.), [1997] 3 S.C.R. 484-1997-09-26,Supreme Court of Canada – Federal: Reasonable apprehension of bias – dealing with non-white groups – impartiality – evidence – credibility cited by 67 cases). (The legal rationale)</a:t>
            </a:r>
          </a:p>
          <a:p>
            <a:endParaRPr lang="en-CA" sz="2200"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latin typeface="Garamond" pitchFamily="18" charset="0"/>
              </a:rPr>
              <a:t>The Reasonable </a:t>
            </a:r>
            <a:r>
              <a:rPr lang="en-US" b="1" dirty="0" smtClean="0">
                <a:latin typeface="Garamond" pitchFamily="18" charset="0"/>
              </a:rPr>
              <a:t>C</a:t>
            </a:r>
            <a:r>
              <a:rPr lang="en-US" b="1" dirty="0" smtClean="0">
                <a:latin typeface="Garamond" pitchFamily="18" charset="0"/>
              </a:rPr>
              <a:t>orrections Professional </a:t>
            </a:r>
            <a:endParaRPr lang="en-US" b="1" dirty="0">
              <a:latin typeface="Garamond" pitchFamily="18" charset="0"/>
            </a:endParaRPr>
          </a:p>
        </p:txBody>
      </p:sp>
      <p:sp>
        <p:nvSpPr>
          <p:cNvPr id="5" name="Content Placeholder 4"/>
          <p:cNvSpPr>
            <a:spLocks noGrp="1"/>
          </p:cNvSpPr>
          <p:nvPr>
            <p:ph idx="1"/>
          </p:nvPr>
        </p:nvSpPr>
        <p:spPr/>
        <p:txBody>
          <a:bodyPr>
            <a:normAutofit fontScale="77500" lnSpcReduction="20000"/>
          </a:bodyPr>
          <a:lstStyle/>
          <a:p>
            <a:pPr>
              <a:buNone/>
            </a:pPr>
            <a:r>
              <a:rPr lang="en-CA" dirty="0" smtClean="0">
                <a:latin typeface="Garamond" pitchFamily="18" charset="0"/>
              </a:rPr>
              <a:t>The overrepresentation of people of African descent and Aboriginal persons within criminal justice statistics is one of the most controversial issues within the criminal justice literature (Blumstein, 2005; Wortley, 2003).  The controversy lies in the fact that either of the obvious and simplistic answers for the state of affairs is unacceptable:  Either there is something inherently and criminally wrong with Black and Aboriginal peoples (Cao, Adams &amp; Jensen, 2000), or there is something fundamentally racist about the criminal justice system (Fairbanks, 1987).   </a:t>
            </a:r>
          </a:p>
          <a:p>
            <a:pPr>
              <a:buNone/>
            </a:pPr>
            <a:endParaRPr lang="en-CA" dirty="0" smtClean="0">
              <a:latin typeface="Garamond" pitchFamily="18" charset="0"/>
            </a:endParaRPr>
          </a:p>
          <a:p>
            <a:pPr>
              <a:buNone/>
            </a:pPr>
            <a:r>
              <a:rPr lang="en-CA" dirty="0" smtClean="0">
                <a:latin typeface="Garamond" pitchFamily="18" charset="0"/>
              </a:rPr>
              <a:t>All persons employed in the field of corrections need to have the capacity to competently engage these issues (the functional rationale).</a:t>
            </a:r>
          </a:p>
          <a:p>
            <a:pPr>
              <a:buNone/>
            </a:pP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latin typeface="Garamond" pitchFamily="18" charset="0"/>
              </a:rPr>
              <a:t>Cultural </a:t>
            </a:r>
            <a:r>
              <a:rPr lang="en-US" b="1" dirty="0" smtClean="0">
                <a:latin typeface="Garamond" pitchFamily="18" charset="0"/>
              </a:rPr>
              <a:t>Competence</a:t>
            </a:r>
            <a:endParaRPr lang="en-US" b="1" dirty="0">
              <a:latin typeface="Garamond" pitchFamily="18" charset="0"/>
            </a:endParaRPr>
          </a:p>
        </p:txBody>
      </p:sp>
      <p:sp>
        <p:nvSpPr>
          <p:cNvPr id="5" name="Content Placeholder 4"/>
          <p:cNvSpPr>
            <a:spLocks noGrp="1"/>
          </p:cNvSpPr>
          <p:nvPr>
            <p:ph idx="1"/>
          </p:nvPr>
        </p:nvSpPr>
        <p:spPr/>
        <p:txBody>
          <a:bodyPr>
            <a:noAutofit/>
          </a:bodyPr>
          <a:lstStyle/>
          <a:p>
            <a:pPr>
              <a:buNone/>
            </a:pPr>
            <a:r>
              <a:rPr lang="en-US" sz="2400" dirty="0" smtClean="0">
                <a:latin typeface="Garamond" pitchFamily="18" charset="0"/>
              </a:rPr>
              <a:t>Cultural competence refers to an ability to interact effectively with people of different cultures. Cultural competence comprises four essential capacities:</a:t>
            </a:r>
          </a:p>
          <a:p>
            <a:pPr marL="514350" indent="-514350">
              <a:buFont typeface="+mj-lt"/>
              <a:buAutoNum type="alphaUcPeriod"/>
            </a:pPr>
            <a:r>
              <a:rPr lang="en-US" sz="2400" b="1" dirty="0" smtClean="0">
                <a:latin typeface="Garamond" pitchFamily="18" charset="0"/>
              </a:rPr>
              <a:t>We must understand our cultural differences and similarities </a:t>
            </a:r>
          </a:p>
          <a:p>
            <a:pPr marL="514350" indent="-514350">
              <a:buFont typeface="+mj-lt"/>
              <a:buAutoNum type="alphaUcPeriod"/>
            </a:pPr>
            <a:r>
              <a:rPr lang="en-US" sz="2400" dirty="0" smtClean="0">
                <a:latin typeface="Garamond" pitchFamily="18" charset="0"/>
              </a:rPr>
              <a:t>We must understand the social and cultural reality in which we </a:t>
            </a:r>
            <a:r>
              <a:rPr lang="en-US" sz="2400" dirty="0" smtClean="0">
                <a:latin typeface="Garamond" pitchFamily="18" charset="0"/>
              </a:rPr>
              <a:t>work – this is the core of </a:t>
            </a:r>
            <a:r>
              <a:rPr lang="en-US" sz="2400" b="1" dirty="0" smtClean="0">
                <a:latin typeface="Garamond" pitchFamily="18" charset="0"/>
              </a:rPr>
              <a:t>racism-informed</a:t>
            </a:r>
            <a:r>
              <a:rPr lang="en-US" sz="2400" dirty="0" smtClean="0">
                <a:latin typeface="Garamond" pitchFamily="18" charset="0"/>
              </a:rPr>
              <a:t> practice</a:t>
            </a:r>
            <a:endParaRPr lang="en-US" sz="2400" dirty="0" smtClean="0">
              <a:latin typeface="Garamond" pitchFamily="18" charset="0"/>
            </a:endParaRPr>
          </a:p>
          <a:p>
            <a:pPr marL="514350" indent="-514350">
              <a:buFont typeface="+mj-lt"/>
              <a:buAutoNum type="alphaUcPeriod"/>
            </a:pPr>
            <a:r>
              <a:rPr lang="en-US" sz="2400" dirty="0" smtClean="0">
                <a:latin typeface="Garamond" pitchFamily="18" charset="0"/>
              </a:rPr>
              <a:t>We must cultivate appropriate attitudes towards cultural difference</a:t>
            </a:r>
          </a:p>
          <a:p>
            <a:pPr marL="514350" indent="-514350">
              <a:buFont typeface="+mj-lt"/>
              <a:buAutoNum type="alphaUcPeriod"/>
            </a:pPr>
            <a:r>
              <a:rPr lang="en-US" sz="2400" dirty="0" smtClean="0">
                <a:latin typeface="Garamond" pitchFamily="18" charset="0"/>
              </a:rPr>
              <a:t>We must be able to generate and interpret a wide variety of verbal and non-verbal responses.</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Garamond" pitchFamily="18" charset="0"/>
              </a:rPr>
              <a:t>A) Nichols’ Model for Understanding Cultural     </a:t>
            </a:r>
            <a:br>
              <a:rPr lang="en-US" sz="3200" b="1" dirty="0" smtClean="0">
                <a:latin typeface="Garamond" pitchFamily="18" charset="0"/>
              </a:rPr>
            </a:br>
            <a:r>
              <a:rPr lang="en-US" sz="3200" b="1" dirty="0" smtClean="0">
                <a:latin typeface="Garamond" pitchFamily="18" charset="0"/>
              </a:rPr>
              <a:t>     Difference </a:t>
            </a:r>
            <a:endParaRPr lang="en-US" sz="3200" b="1" dirty="0">
              <a:latin typeface="Garamond" pitchFamily="18" charset="0"/>
            </a:endParaRPr>
          </a:p>
        </p:txBody>
      </p:sp>
      <p:sp>
        <p:nvSpPr>
          <p:cNvPr id="3" name="Content Placeholder 2"/>
          <p:cNvSpPr>
            <a:spLocks noGrp="1"/>
          </p:cNvSpPr>
          <p:nvPr>
            <p:ph idx="1"/>
          </p:nvPr>
        </p:nvSpPr>
        <p:spPr/>
        <p:txBody>
          <a:bodyPr/>
          <a:lstStyle/>
          <a:p>
            <a:pPr>
              <a:buNone/>
            </a:pPr>
            <a:r>
              <a:rPr lang="en-US" sz="1600" dirty="0" smtClean="0">
                <a:latin typeface="Garamond" pitchFamily="18" charset="0"/>
              </a:rPr>
              <a:t>Philosophical Perspective on Cultural Difference. Edwin Nichols (cf. work of Jung)</a:t>
            </a:r>
          </a:p>
          <a:p>
            <a:pPr>
              <a:buNone/>
            </a:pPr>
            <a:r>
              <a:rPr lang="en-US" dirty="0" smtClean="0">
                <a:latin typeface="Garamond" pitchFamily="18" charset="0"/>
              </a:rPr>
              <a:t>Different world cultures developed out of </a:t>
            </a:r>
          </a:p>
          <a:p>
            <a:pPr>
              <a:buNone/>
            </a:pPr>
            <a:r>
              <a:rPr lang="en-US" dirty="0" smtClean="0">
                <a:latin typeface="Garamond" pitchFamily="18" charset="0"/>
              </a:rPr>
              <a:t>differing physical environments.</a:t>
            </a:r>
          </a:p>
          <a:p>
            <a:pPr>
              <a:buNone/>
            </a:pPr>
            <a:r>
              <a:rPr lang="en-US" dirty="0" smtClean="0">
                <a:latin typeface="Garamond" pitchFamily="18" charset="0"/>
              </a:rPr>
              <a:t>These world views have differing constructs: </a:t>
            </a:r>
          </a:p>
          <a:p>
            <a:pPr>
              <a:buFont typeface="Wingdings" pitchFamily="2" charset="2"/>
              <a:buChar char="§"/>
            </a:pPr>
            <a:r>
              <a:rPr lang="en-US" sz="2800" dirty="0" smtClean="0">
                <a:latin typeface="Garamond" pitchFamily="18" charset="0"/>
              </a:rPr>
              <a:t>Axiology (values)</a:t>
            </a:r>
          </a:p>
          <a:p>
            <a:pPr>
              <a:buFont typeface="Wingdings" pitchFamily="2" charset="2"/>
              <a:buChar char="§"/>
            </a:pPr>
            <a:r>
              <a:rPr lang="en-US" sz="2800" dirty="0" smtClean="0">
                <a:latin typeface="Garamond" pitchFamily="18" charset="0"/>
              </a:rPr>
              <a:t>Epistemology (way of knowing)</a:t>
            </a:r>
          </a:p>
          <a:p>
            <a:pPr>
              <a:buFont typeface="Wingdings" pitchFamily="2" charset="2"/>
              <a:buChar char="§"/>
            </a:pPr>
            <a:r>
              <a:rPr lang="en-US" sz="2800" dirty="0" smtClean="0">
                <a:latin typeface="Garamond" pitchFamily="18" charset="0"/>
              </a:rPr>
              <a:t>Logic (principles of reason)</a:t>
            </a:r>
          </a:p>
          <a:p>
            <a:pPr>
              <a:buFont typeface="Wingdings" pitchFamily="2" charset="2"/>
              <a:buChar char="§"/>
            </a:pPr>
            <a:r>
              <a:rPr lang="en-US" sz="2800" dirty="0" smtClean="0">
                <a:latin typeface="Garamond" pitchFamily="18" charset="0"/>
              </a:rPr>
              <a:t>Process (practice of reason)</a:t>
            </a:r>
            <a:endParaRPr lang="en-US" sz="2800" dirty="0">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latin typeface="Garamond" pitchFamily="18" charset="0"/>
              </a:rPr>
              <a:t>Introductions</a:t>
            </a:r>
            <a:endParaRPr lang="en-CA" b="1" dirty="0"/>
          </a:p>
        </p:txBody>
      </p:sp>
      <p:sp>
        <p:nvSpPr>
          <p:cNvPr id="3" name="Content Placeholder 2"/>
          <p:cNvSpPr>
            <a:spLocks noGrp="1"/>
          </p:cNvSpPr>
          <p:nvPr>
            <p:ph idx="1"/>
          </p:nvPr>
        </p:nvSpPr>
        <p:spPr/>
        <p:txBody>
          <a:bodyPr>
            <a:normAutofit fontScale="77500" lnSpcReduction="20000"/>
          </a:bodyPr>
          <a:lstStyle/>
          <a:p>
            <a:pPr>
              <a:buNone/>
            </a:pPr>
            <a:r>
              <a:rPr lang="en-CA" dirty="0" smtClean="0">
                <a:latin typeface="Garamond" pitchFamily="18" charset="0"/>
              </a:rPr>
              <a:t>Who is Robert?</a:t>
            </a:r>
          </a:p>
          <a:p>
            <a:pPr>
              <a:buNone/>
            </a:pPr>
            <a:r>
              <a:rPr lang="en-CA" dirty="0" smtClean="0">
                <a:latin typeface="Garamond" pitchFamily="18" charset="0"/>
              </a:rPr>
              <a:t>	</a:t>
            </a:r>
            <a:r>
              <a:rPr lang="en-US" dirty="0" smtClean="0">
                <a:latin typeface="Garamond" pitchFamily="18" charset="0"/>
              </a:rPr>
              <a:t>Social work clinician/administrator </a:t>
            </a:r>
          </a:p>
          <a:p>
            <a:pPr>
              <a:buNone/>
            </a:pPr>
            <a:r>
              <a:rPr lang="en-US" dirty="0" smtClean="0">
                <a:latin typeface="Garamond" pitchFamily="18" charset="0"/>
              </a:rPr>
              <a:t>	Clinical training at &amp; employee of Washington State Penitentiary.</a:t>
            </a:r>
          </a:p>
          <a:p>
            <a:pPr>
              <a:buNone/>
            </a:pPr>
            <a:r>
              <a:rPr lang="en-US" dirty="0" smtClean="0">
                <a:latin typeface="Garamond" pitchFamily="18" charset="0"/>
              </a:rPr>
              <a:t>	Former executive director, Child &amp; Youth Strategy</a:t>
            </a:r>
          </a:p>
          <a:p>
            <a:pPr>
              <a:buNone/>
            </a:pPr>
            <a:r>
              <a:rPr lang="en-US" dirty="0" smtClean="0">
                <a:latin typeface="Garamond" pitchFamily="18" charset="0"/>
              </a:rPr>
              <a:t>	Registered social work private practitioner (NS, NB – pending)</a:t>
            </a:r>
          </a:p>
          <a:p>
            <a:pPr>
              <a:buNone/>
            </a:pPr>
            <a:r>
              <a:rPr lang="en-US" dirty="0" smtClean="0">
                <a:latin typeface="Garamond" pitchFamily="18" charset="0"/>
              </a:rPr>
              <a:t>	Clinical member of the Association for the Treatment of Sexual Abusers (ATSA)</a:t>
            </a:r>
          </a:p>
          <a:p>
            <a:pPr>
              <a:buNone/>
            </a:pPr>
            <a:r>
              <a:rPr lang="en-US" dirty="0" smtClean="0">
                <a:latin typeface="Garamond" pitchFamily="18" charset="0"/>
              </a:rPr>
              <a:t>	Former race relations coord. -Dartmouth district school board</a:t>
            </a:r>
          </a:p>
          <a:p>
            <a:pPr>
              <a:buNone/>
            </a:pPr>
            <a:r>
              <a:rPr lang="en-US" dirty="0" smtClean="0">
                <a:latin typeface="Garamond" pitchFamily="18" charset="0"/>
              </a:rPr>
              <a:t>	Co-author: Prevention and treatment of addictions among North Americans of African descent. </a:t>
            </a:r>
          </a:p>
          <a:p>
            <a:pPr>
              <a:buNone/>
            </a:pPr>
            <a:endParaRPr lang="en-US" dirty="0" smtClean="0">
              <a:latin typeface="Garamond" pitchFamily="18" charset="0"/>
            </a:endParaRPr>
          </a:p>
          <a:p>
            <a:pPr>
              <a:buNone/>
            </a:pPr>
            <a:endParaRPr lang="en-CA" dirty="0" smtClean="0">
              <a:latin typeface="Garamond" pitchFamily="18" charset="0"/>
            </a:endParaRPr>
          </a:p>
          <a:p>
            <a:endParaRPr lang="en-CA" dirty="0">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855663" y="-879475"/>
          <a:ext cx="7481888" cy="4584700"/>
        </p:xfrm>
        <a:graphic>
          <a:graphicData uri="http://schemas.openxmlformats.org/presentationml/2006/ole">
            <mc:AlternateContent xmlns:mc="http://schemas.openxmlformats.org/markup-compatibility/2006">
              <mc:Choice xmlns:v="urn:schemas-microsoft-com:vml" Requires="v">
                <p:oleObj spid="_x0000_s2062" name="Drawing" r:id="rId3" imgW="7477200" imgH="4581360" progId="">
                  <p:embed/>
                </p:oleObj>
              </mc:Choice>
              <mc:Fallback>
                <p:oleObj name="Drawing" r:id="rId3" imgW="7477200" imgH="45813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5663" y="-879475"/>
                        <a:ext cx="7481888" cy="4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381000" y="152400"/>
          <a:ext cx="8024813" cy="6419850"/>
        </p:xfrm>
        <a:graphic>
          <a:graphicData uri="http://schemas.openxmlformats.org/presentationml/2006/ole">
            <mc:AlternateContent xmlns:mc="http://schemas.openxmlformats.org/markup-compatibility/2006">
              <mc:Choice xmlns:v="urn:schemas-microsoft-com:vml" Requires="v">
                <p:oleObj spid="_x0000_s2063" name="Document" r:id="rId5" imgW="9412670" imgH="7461828" progId="Word.Document.8">
                  <p:embed/>
                </p:oleObj>
              </mc:Choice>
              <mc:Fallback>
                <p:oleObj name="Document" r:id="rId5" imgW="9412670" imgH="7461828"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152400"/>
                        <a:ext cx="8024813" cy="641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b="1" dirty="0" smtClean="0">
                <a:latin typeface="Garamond" pitchFamily="18" charset="0"/>
              </a:rPr>
              <a:t>      Afrocentricity </a:t>
            </a:r>
            <a:endParaRPr lang="en-US" b="1" dirty="0">
              <a:latin typeface="Garamond" pitchFamily="18" charset="0"/>
            </a:endParaRPr>
          </a:p>
        </p:txBody>
      </p:sp>
      <p:sp>
        <p:nvSpPr>
          <p:cNvPr id="3" name="Content Placeholder 2"/>
          <p:cNvSpPr>
            <a:spLocks noGrp="1"/>
          </p:cNvSpPr>
          <p:nvPr>
            <p:ph idx="4294967295"/>
          </p:nvPr>
        </p:nvSpPr>
        <p:spPr>
          <a:xfrm>
            <a:off x="457200" y="1600200"/>
            <a:ext cx="8153400" cy="4525963"/>
          </a:xfrm>
        </p:spPr>
        <p:txBody>
          <a:bodyPr>
            <a:normAutofit fontScale="92500" lnSpcReduction="10000"/>
          </a:bodyPr>
          <a:lstStyle/>
          <a:p>
            <a:pPr>
              <a:buNone/>
            </a:pPr>
            <a:r>
              <a:rPr lang="en-US" dirty="0" smtClean="0">
                <a:latin typeface="Garamond" pitchFamily="18" charset="0"/>
                <a:cs typeface="Arial" pitchFamily="34" charset="0"/>
              </a:rPr>
              <a:t>There is a growing global and local understanding of the fundamental elements of African thought, culture and philosophy. Somewhat controversial, certainly not standardized, nevertheless its growing legitimacy has been established. Its hallmark is the assertion of a worldview that places all people of African descent at its centre, asserts a common culture, philosophy and history and critiques and perhaps even rewrites global history from this perspective</a:t>
            </a:r>
            <a:endParaRPr lang="en-US" dirty="0">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a:bodyPr>
          <a:lstStyle/>
          <a:p>
            <a:pPr algn="l"/>
            <a:r>
              <a:rPr lang="en-US" sz="3600" b="1" dirty="0" smtClean="0">
                <a:latin typeface="Garamond" pitchFamily="18" charset="0"/>
              </a:rPr>
              <a:t>B) Social, Cultural and Historical Context</a:t>
            </a:r>
            <a:endParaRPr lang="en-US" sz="3600"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aramond" pitchFamily="18" charset="0"/>
              </a:rPr>
              <a:t>North American Diversity is fraught with complicated and tragic history</a:t>
            </a:r>
          </a:p>
          <a:p>
            <a:pPr lvl="1">
              <a:buFont typeface="Wingdings" pitchFamily="2" charset="2"/>
              <a:buChar char="§"/>
            </a:pPr>
            <a:r>
              <a:rPr lang="en-US" b="1" dirty="0" smtClean="0">
                <a:latin typeface="Garamond" pitchFamily="18" charset="0"/>
              </a:rPr>
              <a:t>Enslavement of Africans, Genocide of First Nations, Global strife resulting in trans-global immigration etc.</a:t>
            </a:r>
            <a:endParaRPr lang="en-US" b="1" dirty="0">
              <a:latin typeface="Garamond" pitchFamily="18" charset="0"/>
            </a:endParaRPr>
          </a:p>
          <a:p>
            <a:pPr>
              <a:buNone/>
            </a:pPr>
            <a:r>
              <a:rPr lang="en-US" dirty="0" smtClean="0">
                <a:latin typeface="Garamond" pitchFamily="18" charset="0"/>
              </a:rPr>
              <a:t>A local knowledge of how our racist history is a living legacy is necessary: Africville, Cornwallis</a:t>
            </a:r>
            <a:r>
              <a:rPr lang="en-US" dirty="0"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smtClean="0">
                <a:latin typeface="Garamond" pitchFamily="18" charset="0"/>
              </a:rPr>
              <a:t>C) Appropriate Attitudes </a:t>
            </a:r>
            <a:endParaRPr lang="en-US" sz="4000" b="1" dirty="0">
              <a:latin typeface="Garamond"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latin typeface="Garamond" pitchFamily="18" charset="0"/>
              </a:rPr>
              <a:t>Racism-informed </a:t>
            </a:r>
            <a:r>
              <a:rPr lang="en-US" dirty="0">
                <a:latin typeface="Garamond" pitchFamily="18" charset="0"/>
              </a:rPr>
              <a:t>c</a:t>
            </a:r>
            <a:r>
              <a:rPr lang="en-US" dirty="0" smtClean="0">
                <a:latin typeface="Garamond" pitchFamily="18" charset="0"/>
              </a:rPr>
              <a:t>ultural </a:t>
            </a:r>
            <a:r>
              <a:rPr lang="en-US" dirty="0" smtClean="0">
                <a:latin typeface="Garamond" pitchFamily="18" charset="0"/>
              </a:rPr>
              <a:t>competence requires that practitioners </a:t>
            </a:r>
            <a:r>
              <a:rPr lang="en-US" dirty="0" smtClean="0">
                <a:latin typeface="Garamond" pitchFamily="18" charset="0"/>
              </a:rPr>
              <a:t>actually acknowledge and know about the history of and contemporary reality of racism.  Practitioners must also </a:t>
            </a:r>
            <a:r>
              <a:rPr lang="en-US" b="1" i="1" dirty="0" smtClean="0">
                <a:latin typeface="Garamond" pitchFamily="18" charset="0"/>
              </a:rPr>
              <a:t>value</a:t>
            </a:r>
            <a:r>
              <a:rPr lang="en-US" dirty="0" smtClean="0">
                <a:latin typeface="Garamond" pitchFamily="18" charset="0"/>
              </a:rPr>
              <a:t> </a:t>
            </a:r>
            <a:r>
              <a:rPr lang="en-US" dirty="0" smtClean="0">
                <a:latin typeface="Garamond" pitchFamily="18" charset="0"/>
              </a:rPr>
              <a:t>diversity, not just tolerate it. </a:t>
            </a:r>
            <a:endParaRPr lang="en-US" dirty="0" smtClean="0">
              <a:latin typeface="Garamond" pitchFamily="18" charset="0"/>
            </a:endParaRPr>
          </a:p>
          <a:p>
            <a:pPr>
              <a:buNone/>
            </a:pPr>
            <a:r>
              <a:rPr lang="en-US" dirty="0" smtClean="0">
                <a:latin typeface="Garamond" pitchFamily="18" charset="0"/>
              </a:rPr>
              <a:t>In </a:t>
            </a:r>
            <a:r>
              <a:rPr lang="en-US" dirty="0" smtClean="0">
                <a:latin typeface="Garamond" pitchFamily="18" charset="0"/>
              </a:rPr>
              <a:t>a nation that acknowledges multiple founding peoples, that was built up on the foundation of ethnic/immigrant labour and whose future depends on immigration any, other attitude </a:t>
            </a:r>
            <a:r>
              <a:rPr lang="en-US" dirty="0" smtClean="0">
                <a:latin typeface="Garamond" pitchFamily="18" charset="0"/>
              </a:rPr>
              <a:t>should reasonably </a:t>
            </a:r>
            <a:r>
              <a:rPr lang="en-US" dirty="0" smtClean="0">
                <a:latin typeface="Garamond" pitchFamily="18" charset="0"/>
              </a:rPr>
              <a:t>be seen as unacceptable. </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latin typeface="Garamond" pitchFamily="18" charset="0"/>
              </a:rPr>
              <a:t>D) Communicating Across Cultures </a:t>
            </a:r>
            <a:endParaRPr lang="en-US" b="1" dirty="0">
              <a:latin typeface="Garamond" pitchFamily="18" charset="0"/>
            </a:endParaRPr>
          </a:p>
        </p:txBody>
      </p:sp>
      <p:sp>
        <p:nvSpPr>
          <p:cNvPr id="3" name="Content Placeholder 2"/>
          <p:cNvSpPr>
            <a:spLocks noGrp="1"/>
          </p:cNvSpPr>
          <p:nvPr>
            <p:ph idx="1"/>
          </p:nvPr>
        </p:nvSpPr>
        <p:spPr/>
        <p:txBody>
          <a:bodyPr>
            <a:normAutofit fontScale="77500" lnSpcReduction="20000"/>
          </a:bodyPr>
          <a:lstStyle/>
          <a:p>
            <a:pPr>
              <a:buNone/>
            </a:pPr>
            <a:r>
              <a:rPr lang="en-US" dirty="0" smtClean="0">
                <a:latin typeface="Garamond" pitchFamily="18" charset="0"/>
              </a:rPr>
              <a:t>Cross cultural communication is a complex study in cultural hermeneutics: </a:t>
            </a:r>
          </a:p>
          <a:p>
            <a:pPr>
              <a:buNone/>
            </a:pPr>
            <a:r>
              <a:rPr lang="en-US" dirty="0" smtClean="0">
                <a:latin typeface="Garamond" pitchFamily="18" charset="0"/>
              </a:rPr>
              <a:t>		Black inmate in GP at WSP</a:t>
            </a:r>
          </a:p>
          <a:p>
            <a:pPr>
              <a:buNone/>
            </a:pPr>
            <a:r>
              <a:rPr lang="en-US" dirty="0" smtClean="0">
                <a:latin typeface="Garamond" pitchFamily="18" charset="0"/>
              </a:rPr>
              <a:t>		Aboriginal student in inner city junior high school</a:t>
            </a:r>
          </a:p>
          <a:p>
            <a:pPr>
              <a:buNone/>
            </a:pPr>
            <a:r>
              <a:rPr lang="en-US" dirty="0" smtClean="0">
                <a:latin typeface="Garamond" pitchFamily="18" charset="0"/>
              </a:rPr>
              <a:t>		Muslim student in men’s dormitory</a:t>
            </a:r>
          </a:p>
          <a:p>
            <a:pPr>
              <a:buNone/>
            </a:pPr>
            <a:endParaRPr lang="en-US" dirty="0" smtClean="0">
              <a:latin typeface="Garamond" pitchFamily="18" charset="0"/>
            </a:endParaRPr>
          </a:p>
          <a:p>
            <a:pPr>
              <a:buNone/>
            </a:pPr>
            <a:r>
              <a:rPr lang="en-US" dirty="0" smtClean="0">
                <a:latin typeface="Garamond" pitchFamily="18" charset="0"/>
              </a:rPr>
              <a:t>Before meaningless, unnatural, non-human or immature </a:t>
            </a:r>
            <a:r>
              <a:rPr lang="en-US" dirty="0" err="1" smtClean="0">
                <a:latin typeface="Garamond" pitchFamily="18" charset="0"/>
              </a:rPr>
              <a:t>behaviour</a:t>
            </a:r>
            <a:r>
              <a:rPr lang="en-US" dirty="0" smtClean="0">
                <a:latin typeface="Garamond" pitchFamily="18" charset="0"/>
              </a:rPr>
              <a:t> and corresponding values are attributed to people of another culture, it is better to begin by doubting the adequacy of one’s own judgment and knowledge</a:t>
            </a:r>
          </a:p>
          <a:p>
            <a:r>
              <a:rPr lang="en-US" b="1" dirty="0" smtClean="0">
                <a:latin typeface="Garamond" pitchFamily="18" charset="0"/>
              </a:rPr>
              <a:t>Elmar Holenstein</a:t>
            </a:r>
            <a:endParaRPr lang="en-US" b="1" dirty="0">
              <a:latin typeface="Garamond"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What </a:t>
            </a:r>
            <a:r>
              <a:rPr lang="en-US" b="1" dirty="0" smtClean="0">
                <a:latin typeface="Garamond" pitchFamily="18" charset="0"/>
              </a:rPr>
              <a:t>is </a:t>
            </a:r>
            <a:r>
              <a:rPr lang="en-US" b="1" dirty="0" smtClean="0">
                <a:latin typeface="Garamond" pitchFamily="18" charset="0"/>
              </a:rPr>
              <a:t>Racism-informed Culturally Competent Practice?</a:t>
            </a:r>
            <a:endParaRPr lang="en-US" b="1" dirty="0">
              <a:latin typeface="Garamond"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smtClean="0">
                <a:latin typeface="Garamond" pitchFamily="18" charset="0"/>
              </a:rPr>
              <a:t>It will draw on community – much mental health intervention is individual in its configuration.  Group work and community consultation will characterize this work</a:t>
            </a:r>
          </a:p>
          <a:p>
            <a:pPr>
              <a:buNone/>
            </a:pPr>
            <a:r>
              <a:rPr lang="en-US" dirty="0" smtClean="0">
                <a:latin typeface="Garamond" pitchFamily="18" charset="0"/>
              </a:rPr>
              <a:t>It will engage clients in education and discussion related to their racial origins and racial identity </a:t>
            </a:r>
          </a:p>
          <a:p>
            <a:pPr>
              <a:buNone/>
            </a:pPr>
            <a:r>
              <a:rPr lang="en-US" dirty="0" smtClean="0">
                <a:latin typeface="Garamond" pitchFamily="18" charset="0"/>
              </a:rPr>
              <a:t>It will critically explore the reality of historical racism and its contemporary manifestation</a:t>
            </a:r>
          </a:p>
          <a:p>
            <a:pPr>
              <a:buNone/>
            </a:pPr>
            <a:r>
              <a:rPr lang="en-US" dirty="0" smtClean="0">
                <a:latin typeface="Garamond" pitchFamily="18" charset="0"/>
              </a:rPr>
              <a:t>It will develop from scratch and/or dramatically adapt all programming to ensure that it supports positive racial identity and is racism-informed.</a:t>
            </a:r>
          </a:p>
          <a:p>
            <a:pPr>
              <a:buNone/>
            </a:pPr>
            <a:r>
              <a:rPr lang="en-US" dirty="0" smtClean="0">
                <a:latin typeface="Garamond" pitchFamily="18" charset="0"/>
              </a:rPr>
              <a:t>It will engage complex, racially specific issues in treatment.</a:t>
            </a:r>
          </a:p>
          <a:p>
            <a:pPr>
              <a:buNone/>
            </a:pPr>
            <a:endParaRPr lang="en-US" b="1" dirty="0">
              <a:latin typeface="Garamond" pitchFamily="18" charset="0"/>
            </a:endParaRPr>
          </a:p>
        </p:txBody>
      </p:sp>
    </p:spTree>
    <p:extLst>
      <p:ext uri="{BB962C8B-B14F-4D97-AF65-F5344CB8AC3E}">
        <p14:creationId xmlns:p14="http://schemas.microsoft.com/office/powerpoint/2010/main" val="8962577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It will be able to engage the most difficult racial issues . . . eventually</a:t>
            </a:r>
            <a:endParaRPr lang="en-US"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CA" dirty="0">
                <a:latin typeface="Garamond" pitchFamily="18" charset="0"/>
              </a:rPr>
              <a:t>Cultural Pain</a:t>
            </a:r>
          </a:p>
          <a:p>
            <a:pPr>
              <a:buNone/>
            </a:pPr>
            <a:r>
              <a:rPr lang="en-CA" dirty="0">
                <a:latin typeface="Garamond" pitchFamily="18" charset="0"/>
              </a:rPr>
              <a:t>Racial Self-hatred</a:t>
            </a:r>
          </a:p>
          <a:p>
            <a:pPr>
              <a:buNone/>
            </a:pPr>
            <a:r>
              <a:rPr lang="en-CA" dirty="0">
                <a:latin typeface="Garamond" pitchFamily="18" charset="0"/>
              </a:rPr>
              <a:t>Confusion of Black Identity with Hip-hop Culture</a:t>
            </a:r>
          </a:p>
          <a:p>
            <a:pPr>
              <a:buNone/>
            </a:pPr>
            <a:r>
              <a:rPr lang="en-CA" dirty="0">
                <a:latin typeface="Garamond" pitchFamily="18" charset="0"/>
              </a:rPr>
              <a:t>Cultural Intimidation</a:t>
            </a:r>
          </a:p>
          <a:p>
            <a:pPr>
              <a:buNone/>
            </a:pPr>
            <a:r>
              <a:rPr lang="en-CA" dirty="0">
                <a:latin typeface="Garamond" pitchFamily="18" charset="0"/>
              </a:rPr>
              <a:t>Academic Non-achievement as Political </a:t>
            </a:r>
            <a:r>
              <a:rPr lang="en-CA" dirty="0" smtClean="0">
                <a:latin typeface="Garamond" pitchFamily="18" charset="0"/>
              </a:rPr>
              <a:t>Resistance</a:t>
            </a:r>
            <a:endParaRPr lang="en-CA" dirty="0">
              <a:latin typeface="Garamond" pitchFamily="18" charset="0"/>
            </a:endParaRPr>
          </a:p>
        </p:txBody>
      </p:sp>
    </p:spTree>
    <p:extLst>
      <p:ext uri="{BB962C8B-B14F-4D97-AF65-F5344CB8AC3E}">
        <p14:creationId xmlns:p14="http://schemas.microsoft.com/office/powerpoint/2010/main" val="41079506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1447799"/>
          </a:xfrm>
        </p:spPr>
        <p:txBody>
          <a:bodyPr>
            <a:noAutofit/>
          </a:bodyPr>
          <a:lstStyle/>
          <a:p>
            <a:r>
              <a:rPr lang="en-CA" sz="3200" b="1" dirty="0"/>
              <a:t>The Health of African Canadians:  Cultural </a:t>
            </a:r>
            <a:r>
              <a:rPr lang="en-CA" sz="3200" b="1" dirty="0" smtClean="0"/>
              <a:t>Approaches </a:t>
            </a:r>
            <a:r>
              <a:rPr lang="en-CA" sz="3200" b="1" dirty="0"/>
              <a:t>to </a:t>
            </a:r>
            <a:r>
              <a:rPr lang="en-CA" sz="3200" b="1" dirty="0" smtClean="0"/>
              <a:t>Crime Prevention </a:t>
            </a:r>
            <a:br>
              <a:rPr lang="en-CA" sz="3200" b="1" dirty="0" smtClean="0"/>
            </a:br>
            <a:r>
              <a:rPr lang="en-CA" sz="3200" b="1" dirty="0" smtClean="0"/>
              <a:t>and Rehabilitation</a:t>
            </a:r>
            <a:endParaRPr lang="en-CA" sz="3200" b="1" dirty="0">
              <a:latin typeface="Garamond" pitchFamily="18" charset="0"/>
            </a:endParaRPr>
          </a:p>
        </p:txBody>
      </p:sp>
      <p:sp>
        <p:nvSpPr>
          <p:cNvPr id="3" name="Subtitle 2"/>
          <p:cNvSpPr>
            <a:spLocks noGrp="1"/>
          </p:cNvSpPr>
          <p:nvPr>
            <p:ph type="subTitle" idx="1"/>
          </p:nvPr>
        </p:nvSpPr>
        <p:spPr>
          <a:xfrm>
            <a:off x="838200" y="3124200"/>
            <a:ext cx="7467600" cy="3200400"/>
          </a:xfrm>
        </p:spPr>
        <p:txBody>
          <a:bodyPr>
            <a:normAutofit/>
          </a:bodyPr>
          <a:lstStyle/>
          <a:p>
            <a:endParaRPr lang="en-US" sz="2000" b="1" dirty="0" smtClean="0">
              <a:latin typeface="Garamond" pitchFamily="18" charset="0"/>
            </a:endParaRPr>
          </a:p>
          <a:p>
            <a:r>
              <a:rPr lang="en-US" sz="2000" b="1" dirty="0" smtClean="0">
                <a:solidFill>
                  <a:schemeClr val="tx1"/>
                </a:solidFill>
                <a:latin typeface="Garamond" pitchFamily="18" charset="0"/>
              </a:rPr>
              <a:t>Prepared by </a:t>
            </a:r>
          </a:p>
          <a:p>
            <a:r>
              <a:rPr lang="en-US" sz="2000" b="1" dirty="0" smtClean="0">
                <a:solidFill>
                  <a:schemeClr val="tx1"/>
                </a:solidFill>
                <a:latin typeface="Garamond" pitchFamily="18" charset="0"/>
              </a:rPr>
              <a:t>Robert S. Wright, MSW, RSW</a:t>
            </a:r>
          </a:p>
          <a:p>
            <a:r>
              <a:rPr lang="en-US" sz="2000" b="1" dirty="0" smtClean="0">
                <a:solidFill>
                  <a:schemeClr val="tx1"/>
                </a:solidFill>
                <a:latin typeface="Garamond" pitchFamily="18" charset="0"/>
              </a:rPr>
              <a:t>Social Worker in Private Practice </a:t>
            </a:r>
          </a:p>
          <a:p>
            <a:r>
              <a:rPr lang="en-US" sz="2000" b="1" dirty="0" smtClean="0">
                <a:solidFill>
                  <a:schemeClr val="tx1"/>
                </a:solidFill>
                <a:latin typeface="Garamond" pitchFamily="18" charset="0"/>
                <a:hlinkClick r:id="rId2"/>
              </a:rPr>
              <a:t>www.robertswright.ca</a:t>
            </a:r>
            <a:endParaRPr lang="en-US" sz="2000" b="1" dirty="0" smtClean="0">
              <a:solidFill>
                <a:schemeClr val="tx1"/>
              </a:solidFill>
              <a:latin typeface="Garamond" pitchFamily="18" charset="0"/>
            </a:endParaRPr>
          </a:p>
          <a:p>
            <a:r>
              <a:rPr lang="en-US" sz="2000" b="1" dirty="0" smtClean="0">
                <a:solidFill>
                  <a:schemeClr val="tx1"/>
                </a:solidFill>
                <a:latin typeface="Garamond" pitchFamily="18" charset="0"/>
              </a:rPr>
              <a:t>February 2, 2012</a:t>
            </a:r>
            <a:endParaRPr lang="en-US" sz="2000" b="1" dirty="0">
              <a:solidFill>
                <a:schemeClr val="tx1"/>
              </a:solidFill>
              <a:latin typeface="Garamond" pitchFamily="18" charset="0"/>
            </a:endParaRPr>
          </a:p>
        </p:txBody>
      </p:sp>
    </p:spTree>
    <p:extLst>
      <p:ext uri="{BB962C8B-B14F-4D97-AF65-F5344CB8AC3E}">
        <p14:creationId xmlns:p14="http://schemas.microsoft.com/office/powerpoint/2010/main" val="3026986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latin typeface="Garamond" pitchFamily="18" charset="0"/>
              </a:rPr>
              <a:t>Drawing a circle of safety</a:t>
            </a:r>
            <a:endParaRPr lang="en-CA" b="1" dirty="0">
              <a:latin typeface="Garamond" pitchFamily="18" charset="0"/>
            </a:endParaRPr>
          </a:p>
        </p:txBody>
      </p:sp>
      <p:sp>
        <p:nvSpPr>
          <p:cNvPr id="3" name="Content Placeholder 2"/>
          <p:cNvSpPr>
            <a:spLocks noGrp="1"/>
          </p:cNvSpPr>
          <p:nvPr>
            <p:ph idx="1"/>
          </p:nvPr>
        </p:nvSpPr>
        <p:spPr/>
        <p:txBody>
          <a:bodyPr>
            <a:normAutofit fontScale="92500" lnSpcReduction="20000"/>
          </a:bodyPr>
          <a:lstStyle/>
          <a:p>
            <a:pPr>
              <a:buNone/>
            </a:pPr>
            <a:r>
              <a:rPr lang="en-CA" dirty="0" smtClean="0">
                <a:latin typeface="Garamond" pitchFamily="18" charset="0"/>
              </a:rPr>
              <a:t>Issues of race and culture are highly charged in North America.  It is my hope that in this session individuals will allow each other space to ask their sincere questions without the fear of being judged and accused.  Similarly, people may also feel that the subject matter is so close to them that they need to be assured that they are not being singled out or expected to have all the answers . . . </a:t>
            </a:r>
          </a:p>
          <a:p>
            <a:pPr>
              <a:buNone/>
            </a:pPr>
            <a:endParaRPr lang="en-CA" dirty="0" smtClean="0">
              <a:latin typeface="Garamond" pitchFamily="18" charset="0"/>
            </a:endParaRPr>
          </a:p>
          <a:p>
            <a:pPr>
              <a:buNone/>
            </a:pPr>
            <a:r>
              <a:rPr lang="en-CA" dirty="0" smtClean="0">
                <a:latin typeface="Garamond" pitchFamily="18" charset="0"/>
              </a:rPr>
              <a:t>What can we do to ensure that we conduct the day in a way that ensures your safety?</a:t>
            </a:r>
            <a:endParaRPr lang="en-CA"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latin typeface="Garamond" pitchFamily="18" charset="0"/>
              </a:rPr>
              <a:t>The Issues . . . </a:t>
            </a:r>
            <a:endParaRPr lang="en-CA"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CA" dirty="0" smtClean="0">
                <a:latin typeface="Garamond" pitchFamily="18" charset="0"/>
              </a:rPr>
              <a:t>The last portion of the day will be spent in discussing those specific issues </a:t>
            </a:r>
            <a:r>
              <a:rPr lang="en-CA" dirty="0" smtClean="0">
                <a:latin typeface="Garamond" pitchFamily="18" charset="0"/>
              </a:rPr>
              <a:t>and questions you’ve identified in the care, supervision, support, rehabilitation and reintegration of African Canadians.  Over the next few minutes, during my presentation, write them down </a:t>
            </a:r>
            <a:r>
              <a:rPr lang="en-CA" dirty="0" smtClean="0">
                <a:latin typeface="Garamond" pitchFamily="18" charset="0"/>
              </a:rPr>
              <a:t>and put </a:t>
            </a:r>
            <a:r>
              <a:rPr lang="en-CA" dirty="0" smtClean="0">
                <a:latin typeface="Garamond" pitchFamily="18" charset="0"/>
              </a:rPr>
              <a:t>them in </a:t>
            </a:r>
            <a:r>
              <a:rPr lang="en-CA" dirty="0" smtClean="0">
                <a:latin typeface="Garamond" pitchFamily="18" charset="0"/>
              </a:rPr>
              <a:t>this “Issues Box”.  </a:t>
            </a:r>
            <a:r>
              <a:rPr lang="en-CA" dirty="0" smtClean="0">
                <a:latin typeface="Garamond" pitchFamily="18" charset="0"/>
              </a:rPr>
              <a:t>We’ll review them and address them during the morning.</a:t>
            </a:r>
            <a:endParaRPr lang="en-CA" dirty="0" smtClean="0">
              <a:latin typeface="Garamond"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Culture as a Health Determinant</a:t>
            </a:r>
            <a:endParaRPr lang="en-CA" b="1" dirty="0"/>
          </a:p>
        </p:txBody>
      </p:sp>
      <p:sp>
        <p:nvSpPr>
          <p:cNvPr id="3" name="Content Placeholder 2"/>
          <p:cNvSpPr>
            <a:spLocks noGrp="1"/>
          </p:cNvSpPr>
          <p:nvPr>
            <p:ph idx="1"/>
          </p:nvPr>
        </p:nvSpPr>
        <p:spPr/>
        <p:txBody>
          <a:bodyPr>
            <a:normAutofit lnSpcReduction="10000"/>
          </a:bodyPr>
          <a:lstStyle/>
          <a:p>
            <a:pPr marL="342000" indent="-342000">
              <a:buNone/>
            </a:pPr>
            <a:r>
              <a:rPr lang="en-US" dirty="0" smtClean="0">
                <a:latin typeface="Garamond" pitchFamily="18" charset="0"/>
              </a:rPr>
              <a:t>Since the Lalonde report (1974), we have begun to understand that health is shaped by more than personal attributes and individual decisions.</a:t>
            </a:r>
          </a:p>
          <a:p>
            <a:pPr marL="342000" indent="-342000">
              <a:buNone/>
            </a:pPr>
            <a:endParaRPr lang="en-US" dirty="0">
              <a:latin typeface="Garamond" pitchFamily="18" charset="0"/>
            </a:endParaRPr>
          </a:p>
          <a:p>
            <a:pPr marL="342000" indent="-342000">
              <a:buNone/>
            </a:pPr>
            <a:r>
              <a:rPr lang="en-CA" dirty="0" smtClean="0">
                <a:latin typeface="Garamond" pitchFamily="18" charset="0"/>
              </a:rPr>
              <a:t>“The </a:t>
            </a:r>
            <a:r>
              <a:rPr lang="en-CA" dirty="0">
                <a:latin typeface="Garamond" pitchFamily="18" charset="0"/>
              </a:rPr>
              <a:t>social determinants of health are mostly responsible for health inequities - the unfair and avoidable differences in health status seen within and between countries (World Health Organization, 2010).”</a:t>
            </a:r>
            <a:endParaRPr lang="en-US" dirty="0" smtClean="0">
              <a:latin typeface="Garamond" pitchFamily="18" charset="0"/>
            </a:endParaRPr>
          </a:p>
          <a:p>
            <a:pPr marL="0" indent="-457200">
              <a:buNone/>
            </a:pPr>
            <a:endParaRPr lang="en-CA" dirty="0">
              <a:latin typeface="Garamond" pitchFamily="18" charset="0"/>
            </a:endParaRPr>
          </a:p>
        </p:txBody>
      </p:sp>
    </p:spTree>
    <p:extLst>
      <p:ext uri="{BB962C8B-B14F-4D97-AF65-F5344CB8AC3E}">
        <p14:creationId xmlns:p14="http://schemas.microsoft.com/office/powerpoint/2010/main" val="3292548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Issues Affecting African Canadians</a:t>
            </a:r>
            <a:endParaRPr lang="en-US" b="1" dirty="0">
              <a:latin typeface="Garamond" pitchFamily="18" charset="0"/>
            </a:endParaRPr>
          </a:p>
        </p:txBody>
      </p:sp>
      <p:sp>
        <p:nvSpPr>
          <p:cNvPr id="3" name="Content Placeholder 2"/>
          <p:cNvSpPr>
            <a:spLocks noGrp="1"/>
          </p:cNvSpPr>
          <p:nvPr>
            <p:ph idx="1"/>
          </p:nvPr>
        </p:nvSpPr>
        <p:spPr/>
        <p:txBody>
          <a:bodyPr>
            <a:normAutofit fontScale="92500"/>
          </a:bodyPr>
          <a:lstStyle/>
          <a:p>
            <a:pPr>
              <a:buNone/>
            </a:pPr>
            <a:r>
              <a:rPr lang="en-US" sz="3600" b="1" dirty="0" smtClean="0">
                <a:latin typeface="Garamond" pitchFamily="18" charset="0"/>
              </a:rPr>
              <a:t>Culturally specific patterns of substance abuse</a:t>
            </a:r>
          </a:p>
          <a:p>
            <a:pPr>
              <a:buNone/>
            </a:pPr>
            <a:r>
              <a:rPr lang="en-US" sz="3600" b="1" dirty="0" smtClean="0">
                <a:latin typeface="Garamond" pitchFamily="18" charset="0"/>
              </a:rPr>
              <a:t>Unique socio-cultural factors affecting mental health (PTSS - Leary, 2005)</a:t>
            </a:r>
          </a:p>
          <a:p>
            <a:pPr>
              <a:buNone/>
            </a:pPr>
            <a:r>
              <a:rPr lang="en-US" sz="3600" dirty="0" smtClean="0">
                <a:latin typeface="Garamond" pitchFamily="18" charset="0"/>
              </a:rPr>
              <a:t>Unique cultural expression of distress resulting in misdiagnosis and criminalization</a:t>
            </a:r>
          </a:p>
          <a:p>
            <a:pPr>
              <a:buNone/>
            </a:pPr>
            <a:r>
              <a:rPr lang="en-US" sz="3600" dirty="0" smtClean="0">
                <a:latin typeface="Garamond" pitchFamily="18" charset="0"/>
              </a:rPr>
              <a:t>Systemic and legacy racist effects on health, economics, housing, education, etc.</a:t>
            </a:r>
            <a:endParaRPr lang="en-US" sz="3600" dirty="0">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Garamond" pitchFamily="18" charset="0"/>
              </a:rPr>
              <a:t>Culturally specific patterns of substance abuse</a:t>
            </a:r>
          </a:p>
        </p:txBody>
      </p:sp>
      <p:sp>
        <p:nvSpPr>
          <p:cNvPr id="3" name="Content Placeholder 2"/>
          <p:cNvSpPr>
            <a:spLocks noGrp="1"/>
          </p:cNvSpPr>
          <p:nvPr>
            <p:ph idx="1"/>
          </p:nvPr>
        </p:nvSpPr>
        <p:spPr/>
        <p:txBody>
          <a:bodyPr>
            <a:normAutofit fontScale="92500" lnSpcReduction="20000"/>
          </a:bodyPr>
          <a:lstStyle/>
          <a:p>
            <a:pPr>
              <a:buNone/>
            </a:pPr>
            <a:r>
              <a:rPr lang="en-CA" sz="3600" dirty="0">
                <a:latin typeface="Garamond" pitchFamily="18" charset="0"/>
              </a:rPr>
              <a:t>We have known about cultural and </a:t>
            </a:r>
            <a:r>
              <a:rPr lang="en-CA" sz="3600" dirty="0" smtClean="0">
                <a:latin typeface="Garamond" pitchFamily="18" charset="0"/>
              </a:rPr>
              <a:t>racial differences </a:t>
            </a:r>
            <a:r>
              <a:rPr lang="en-CA" sz="3600" dirty="0">
                <a:latin typeface="Garamond" pitchFamily="18" charset="0"/>
              </a:rPr>
              <a:t>in substance use since the </a:t>
            </a:r>
            <a:r>
              <a:rPr lang="en-CA" sz="3600" dirty="0" smtClean="0">
                <a:latin typeface="Garamond" pitchFamily="18" charset="0"/>
              </a:rPr>
              <a:t>1940’s.</a:t>
            </a:r>
            <a:r>
              <a:rPr lang="en-CA" sz="3600" dirty="0">
                <a:latin typeface="Garamond" pitchFamily="18" charset="0"/>
              </a:rPr>
              <a:t> </a:t>
            </a:r>
            <a:endParaRPr lang="en-CA" sz="3600" dirty="0" smtClean="0">
              <a:latin typeface="Garamond" pitchFamily="18" charset="0"/>
            </a:endParaRPr>
          </a:p>
          <a:p>
            <a:pPr>
              <a:buNone/>
            </a:pPr>
            <a:r>
              <a:rPr lang="en-CA" sz="3600" dirty="0" smtClean="0">
                <a:latin typeface="Garamond" pitchFamily="18" charset="0"/>
              </a:rPr>
              <a:t>“</a:t>
            </a:r>
            <a:r>
              <a:rPr lang="en-CA" sz="3600" dirty="0">
                <a:latin typeface="Garamond" pitchFamily="18" charset="0"/>
              </a:rPr>
              <a:t>We candidly believe that it would be most unwise </a:t>
            </a:r>
            <a:r>
              <a:rPr lang="en-CA" sz="3600" dirty="0" smtClean="0">
                <a:latin typeface="Garamond" pitchFamily="18" charset="0"/>
              </a:rPr>
              <a:t>to refer </a:t>
            </a:r>
            <a:r>
              <a:rPr lang="en-CA" sz="3600" dirty="0">
                <a:latin typeface="Garamond" pitchFamily="18" charset="0"/>
              </a:rPr>
              <a:t>a problem drinker to a helping professional </a:t>
            </a:r>
            <a:r>
              <a:rPr lang="en-CA" sz="3600" dirty="0" smtClean="0">
                <a:latin typeface="Garamond" pitchFamily="18" charset="0"/>
              </a:rPr>
              <a:t>who was </a:t>
            </a:r>
            <a:r>
              <a:rPr lang="en-CA" sz="3600" dirty="0">
                <a:latin typeface="Garamond" pitchFamily="18" charset="0"/>
              </a:rPr>
              <a:t>not sensitive </a:t>
            </a:r>
            <a:r>
              <a:rPr lang="en-CA" sz="3600" dirty="0" smtClean="0">
                <a:latin typeface="Garamond" pitchFamily="18" charset="0"/>
              </a:rPr>
              <a:t>to . . . diversity . . . . </a:t>
            </a:r>
            <a:r>
              <a:rPr lang="en-CA" sz="3600" dirty="0">
                <a:latin typeface="Garamond" pitchFamily="18" charset="0"/>
              </a:rPr>
              <a:t>we </a:t>
            </a:r>
            <a:r>
              <a:rPr lang="en-CA" sz="3600" dirty="0" smtClean="0">
                <a:latin typeface="Garamond" pitchFamily="18" charset="0"/>
              </a:rPr>
              <a:t>have reported</a:t>
            </a:r>
            <a:r>
              <a:rPr lang="en-CA" sz="3600" dirty="0">
                <a:latin typeface="Garamond" pitchFamily="18" charset="0"/>
              </a:rPr>
              <a:t>. </a:t>
            </a:r>
            <a:r>
              <a:rPr lang="en-CA" sz="3600" dirty="0" smtClean="0">
                <a:latin typeface="Garamond" pitchFamily="18" charset="0"/>
              </a:rPr>
              <a:t> One cannot . . . treat </a:t>
            </a:r>
            <a:r>
              <a:rPr lang="en-CA" sz="3600" dirty="0">
                <a:latin typeface="Garamond" pitchFamily="18" charset="0"/>
              </a:rPr>
              <a:t>an </a:t>
            </a:r>
            <a:r>
              <a:rPr lang="en-CA" sz="3600" dirty="0" smtClean="0">
                <a:latin typeface="Garamond" pitchFamily="18" charset="0"/>
              </a:rPr>
              <a:t>Irish alcoholic </a:t>
            </a:r>
            <a:r>
              <a:rPr lang="en-CA" sz="3600" dirty="0">
                <a:latin typeface="Garamond" pitchFamily="18" charset="0"/>
              </a:rPr>
              <a:t>like a Jewish alcoholic or an Italian alcoholic . . </a:t>
            </a:r>
            <a:r>
              <a:rPr lang="en-CA" sz="3600" dirty="0" smtClean="0">
                <a:latin typeface="Garamond" pitchFamily="18" charset="0"/>
              </a:rPr>
              <a:t>. to </a:t>
            </a:r>
            <a:r>
              <a:rPr lang="en-CA" sz="3600" dirty="0">
                <a:latin typeface="Garamond" pitchFamily="18" charset="0"/>
              </a:rPr>
              <a:t>do so risks making tragic mistakes in </a:t>
            </a:r>
            <a:r>
              <a:rPr lang="en-CA" sz="3600" dirty="0" smtClean="0">
                <a:latin typeface="Garamond" pitchFamily="18" charset="0"/>
              </a:rPr>
              <a:t>understanding the </a:t>
            </a:r>
            <a:r>
              <a:rPr lang="en-CA" sz="3600" dirty="0">
                <a:latin typeface="Garamond" pitchFamily="18" charset="0"/>
              </a:rPr>
              <a:t>dynamics of the person’s problem” (Greeley, et </a:t>
            </a:r>
            <a:r>
              <a:rPr lang="en-CA" sz="3600" dirty="0" smtClean="0">
                <a:latin typeface="Garamond" pitchFamily="18" charset="0"/>
              </a:rPr>
              <a:t>al. 1980</a:t>
            </a:r>
            <a:r>
              <a:rPr lang="en-CA" sz="3600" dirty="0">
                <a:latin typeface="Garamond" pitchFamily="18" charset="0"/>
              </a:rPr>
              <a:t>)</a:t>
            </a:r>
            <a:endParaRPr lang="en-US" sz="3600" dirty="0">
              <a:latin typeface="Garamond" pitchFamily="18" charset="0"/>
            </a:endParaRPr>
          </a:p>
        </p:txBody>
      </p:sp>
    </p:spTree>
    <p:extLst>
      <p:ext uri="{BB962C8B-B14F-4D97-AF65-F5344CB8AC3E}">
        <p14:creationId xmlns:p14="http://schemas.microsoft.com/office/powerpoint/2010/main" val="3650188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African Canadian Substance Use</a:t>
            </a:r>
            <a:endParaRPr lang="en-US" b="1" dirty="0">
              <a:latin typeface="Garamond"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sz="3600" dirty="0" smtClean="0">
                <a:latin typeface="Garamond" pitchFamily="18" charset="0"/>
              </a:rPr>
              <a:t>Pre-colonial African Substance Use</a:t>
            </a:r>
          </a:p>
          <a:p>
            <a:pPr>
              <a:buNone/>
            </a:pPr>
            <a:r>
              <a:rPr lang="en-US" sz="3600" dirty="0" smtClean="0">
                <a:latin typeface="Garamond" pitchFamily="18" charset="0"/>
              </a:rPr>
              <a:t>Colonial Destabilizing Influences</a:t>
            </a:r>
          </a:p>
          <a:p>
            <a:pPr>
              <a:buNone/>
            </a:pPr>
            <a:r>
              <a:rPr lang="en-US" sz="3600" dirty="0" smtClean="0">
                <a:latin typeface="Garamond" pitchFamily="18" charset="0"/>
              </a:rPr>
              <a:t>The Trade Triangle</a:t>
            </a:r>
          </a:p>
          <a:p>
            <a:pPr>
              <a:buNone/>
            </a:pPr>
            <a:r>
              <a:rPr lang="en-US" sz="3600" dirty="0" smtClean="0">
                <a:latin typeface="Garamond" pitchFamily="18" charset="0"/>
              </a:rPr>
              <a:t>The Strengthening Link (in Africa and the Americas)</a:t>
            </a:r>
          </a:p>
          <a:p>
            <a:pPr>
              <a:buNone/>
            </a:pPr>
            <a:r>
              <a:rPr lang="en-US" sz="3600" dirty="0" smtClean="0">
                <a:latin typeface="Garamond" pitchFamily="18" charset="0"/>
              </a:rPr>
              <a:t>Urbanization, Substance Use and Criminal Recruitment by White Ethnic Gangs</a:t>
            </a:r>
          </a:p>
          <a:p>
            <a:pPr>
              <a:buNone/>
            </a:pPr>
            <a:r>
              <a:rPr lang="en-US" sz="3600" dirty="0" smtClean="0">
                <a:latin typeface="Garamond" pitchFamily="18" charset="0"/>
              </a:rPr>
              <a:t>Prohibition . . . not so much</a:t>
            </a:r>
          </a:p>
          <a:p>
            <a:pPr>
              <a:buNone/>
            </a:pPr>
            <a:endParaRPr lang="en-US" sz="3600" dirty="0" smtClean="0">
              <a:latin typeface="Garamond" pitchFamily="18" charset="0"/>
            </a:endParaRPr>
          </a:p>
          <a:p>
            <a:pPr>
              <a:buNone/>
            </a:pPr>
            <a:endParaRPr lang="en-US" sz="3600" dirty="0">
              <a:latin typeface="Garamond" pitchFamily="18" charset="0"/>
            </a:endParaRPr>
          </a:p>
        </p:txBody>
      </p:sp>
    </p:spTree>
    <p:extLst>
      <p:ext uri="{BB962C8B-B14F-4D97-AF65-F5344CB8AC3E}">
        <p14:creationId xmlns:p14="http://schemas.microsoft.com/office/powerpoint/2010/main" val="2337186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Garamond" pitchFamily="18" charset="0"/>
              </a:rPr>
              <a:t>The Cementing Connections</a:t>
            </a:r>
            <a:endParaRPr lang="en-US" b="1" dirty="0">
              <a:latin typeface="Garamond"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CA" sz="3600" dirty="0">
                <a:latin typeface="Garamond" pitchFamily="18" charset="0"/>
              </a:rPr>
              <a:t>Disrupted social structures, </a:t>
            </a:r>
            <a:r>
              <a:rPr lang="en-CA" sz="3600" dirty="0" smtClean="0">
                <a:latin typeface="Garamond" pitchFamily="18" charset="0"/>
              </a:rPr>
              <a:t>systematic impoverishment</a:t>
            </a:r>
            <a:r>
              <a:rPr lang="en-CA" sz="3600" dirty="0">
                <a:latin typeface="Garamond" pitchFamily="18" charset="0"/>
              </a:rPr>
              <a:t>, normalized coping use </a:t>
            </a:r>
            <a:r>
              <a:rPr lang="en-CA" sz="3600" dirty="0" smtClean="0">
                <a:latin typeface="Garamond" pitchFamily="18" charset="0"/>
              </a:rPr>
              <a:t>of substances</a:t>
            </a:r>
            <a:r>
              <a:rPr lang="en-CA" sz="3600" dirty="0">
                <a:latin typeface="Garamond" pitchFamily="18" charset="0"/>
              </a:rPr>
              <a:t>, systematic recruitment into </a:t>
            </a:r>
            <a:r>
              <a:rPr lang="en-CA" sz="3600" dirty="0" smtClean="0">
                <a:latin typeface="Garamond" pitchFamily="18" charset="0"/>
              </a:rPr>
              <a:t>narcotic trafficking</a:t>
            </a:r>
            <a:r>
              <a:rPr lang="en-CA" sz="3600" dirty="0">
                <a:latin typeface="Garamond" pitchFamily="18" charset="0"/>
              </a:rPr>
              <a:t>, controlled territorial </a:t>
            </a:r>
            <a:r>
              <a:rPr lang="en-CA" sz="3600" dirty="0" smtClean="0">
                <a:latin typeface="Garamond" pitchFamily="18" charset="0"/>
              </a:rPr>
              <a:t>distribution resulting </a:t>
            </a:r>
            <a:r>
              <a:rPr lang="en-CA" sz="3600" dirty="0">
                <a:latin typeface="Garamond" pitchFamily="18" charset="0"/>
              </a:rPr>
              <a:t>in organization of gangs and the use </a:t>
            </a:r>
            <a:r>
              <a:rPr lang="en-CA" sz="3600" dirty="0" smtClean="0">
                <a:latin typeface="Garamond" pitchFamily="18" charset="0"/>
              </a:rPr>
              <a:t>of guns </a:t>
            </a:r>
            <a:r>
              <a:rPr lang="en-CA" sz="3600" dirty="0">
                <a:latin typeface="Garamond" pitchFamily="18" charset="0"/>
              </a:rPr>
              <a:t>and violence to enforce territory . . .</a:t>
            </a:r>
          </a:p>
          <a:p>
            <a:pPr>
              <a:buNone/>
            </a:pPr>
            <a:r>
              <a:rPr lang="en-CA" sz="3600" dirty="0">
                <a:latin typeface="Garamond" pitchFamily="18" charset="0"/>
              </a:rPr>
              <a:t>Similarly other crimes associated with </a:t>
            </a:r>
            <a:r>
              <a:rPr lang="en-CA" sz="3600" dirty="0" smtClean="0">
                <a:latin typeface="Garamond" pitchFamily="18" charset="0"/>
              </a:rPr>
              <a:t>African Americans </a:t>
            </a:r>
            <a:r>
              <a:rPr lang="en-CA" sz="3600" dirty="0">
                <a:latin typeface="Garamond" pitchFamily="18" charset="0"/>
              </a:rPr>
              <a:t>followed a similar pattern</a:t>
            </a:r>
            <a:endParaRPr lang="en-US" sz="3600" dirty="0">
              <a:latin typeface="Garamond" pitchFamily="18" charset="0"/>
            </a:endParaRPr>
          </a:p>
        </p:txBody>
      </p:sp>
    </p:spTree>
    <p:extLst>
      <p:ext uri="{BB962C8B-B14F-4D97-AF65-F5344CB8AC3E}">
        <p14:creationId xmlns:p14="http://schemas.microsoft.com/office/powerpoint/2010/main" val="806466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750</TotalTime>
  <Words>1429</Words>
  <Application>Microsoft Office PowerPoint</Application>
  <PresentationFormat>On-screen Show (4:3)</PresentationFormat>
  <Paragraphs>124</Paragraphs>
  <Slides>27</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0" baseType="lpstr">
      <vt:lpstr>Office Theme</vt:lpstr>
      <vt:lpstr>Drawing</vt:lpstr>
      <vt:lpstr>Document</vt:lpstr>
      <vt:lpstr>The Health of African Canadians:  Cultural Approaches to Crime Prevention  and Rehabilitation</vt:lpstr>
      <vt:lpstr>Introductions</vt:lpstr>
      <vt:lpstr>Drawing a circle of safety</vt:lpstr>
      <vt:lpstr>The Issues . . . </vt:lpstr>
      <vt:lpstr>Culture as a Health Determinant</vt:lpstr>
      <vt:lpstr>Issues Affecting African Canadians</vt:lpstr>
      <vt:lpstr>Culturally specific patterns of substance abuse</vt:lpstr>
      <vt:lpstr>African Canadian Substance Use</vt:lpstr>
      <vt:lpstr>The Cementing Connections</vt:lpstr>
      <vt:lpstr>Unique Socio-cultural Factors affecting mental health </vt:lpstr>
      <vt:lpstr>BREAK TIME!!</vt:lpstr>
      <vt:lpstr>The Issues</vt:lpstr>
      <vt:lpstr>The Way Forward</vt:lpstr>
      <vt:lpstr>The Nia Centre</vt:lpstr>
      <vt:lpstr>Racism-informed Cultural Competence </vt:lpstr>
      <vt:lpstr>The Reasonable Person Definition </vt:lpstr>
      <vt:lpstr>The Reasonable Corrections Professional </vt:lpstr>
      <vt:lpstr>Cultural Competence</vt:lpstr>
      <vt:lpstr>A) Nichols’ Model for Understanding Cultural           Difference </vt:lpstr>
      <vt:lpstr>PowerPoint Presentation</vt:lpstr>
      <vt:lpstr>      Afrocentricity </vt:lpstr>
      <vt:lpstr>B) Social, Cultural and Historical Context</vt:lpstr>
      <vt:lpstr>C) Appropriate Attitudes </vt:lpstr>
      <vt:lpstr>D) Communicating Across Cultures </vt:lpstr>
      <vt:lpstr>What is Racism-informed Culturally Competent Practice?</vt:lpstr>
      <vt:lpstr>It will be able to engage the most difficult racial issues . . . eventually</vt:lpstr>
      <vt:lpstr>The Health of African Canadians:  Cultural Approaches to Crime Prevention  and Rehabilitation</vt:lpstr>
    </vt:vector>
  </TitlesOfParts>
  <Company>Province of 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Competence:  Working Definition and Considerations</dc:title>
  <dc:creator>ORENGORM</dc:creator>
  <cp:lastModifiedBy>Robert</cp:lastModifiedBy>
  <cp:revision>129</cp:revision>
  <dcterms:created xsi:type="dcterms:W3CDTF">2010-04-27T11:58:57Z</dcterms:created>
  <dcterms:modified xsi:type="dcterms:W3CDTF">2012-02-02T11:51:05Z</dcterms:modified>
</cp:coreProperties>
</file>