
<file path=[Content_Types].xml><?xml version="1.0" encoding="utf-8"?>
<Types xmlns="http://schemas.openxmlformats.org/package/2006/content-types">
  <Default Extension="bin" ContentType="application/vnd.openxmlformats-officedocument.oleObject"/>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doc" ContentType="application/msword"/>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80" r:id="rId2"/>
    <p:sldId id="288" r:id="rId3"/>
    <p:sldId id="258" r:id="rId4"/>
    <p:sldId id="257" r:id="rId5"/>
    <p:sldId id="279" r:id="rId6"/>
    <p:sldId id="274" r:id="rId7"/>
    <p:sldId id="259" r:id="rId8"/>
    <p:sldId id="266" r:id="rId9"/>
    <p:sldId id="268" r:id="rId10"/>
    <p:sldId id="270" r:id="rId11"/>
    <p:sldId id="276" r:id="rId12"/>
    <p:sldId id="262" r:id="rId13"/>
    <p:sldId id="267" r:id="rId14"/>
    <p:sldId id="263" r:id="rId15"/>
    <p:sldId id="289" r:id="rId16"/>
    <p:sldId id="290" r:id="rId17"/>
    <p:sldId id="282" r:id="rId18"/>
    <p:sldId id="292" r:id="rId19"/>
    <p:sldId id="291" r:id="rId20"/>
  </p:sldIdLst>
  <p:sldSz cx="9144000" cy="6858000" type="screen4x3"/>
  <p:notesSz cx="7077075" cy="89550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3" d="100"/>
          <a:sy n="53" d="100"/>
        </p:scale>
        <p:origin x="-96" y="-3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image" Target="../media/image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4775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08705" y="0"/>
            <a:ext cx="3066733" cy="447754"/>
          </a:xfrm>
          <a:prstGeom prst="rect">
            <a:avLst/>
          </a:prstGeom>
        </p:spPr>
        <p:txBody>
          <a:bodyPr vert="horz" lIns="91440" tIns="45720" rIns="91440" bIns="45720" rtlCol="0"/>
          <a:lstStyle>
            <a:lvl1pPr algn="r">
              <a:defRPr sz="1200"/>
            </a:lvl1pPr>
          </a:lstStyle>
          <a:p>
            <a:fld id="{5D6EBE31-1DFB-4639-8A1E-F1E387D9EFFA}" type="datetimeFigureOut">
              <a:rPr lang="en-US" smtClean="0"/>
              <a:t>11/7/2012</a:t>
            </a:fld>
            <a:endParaRPr lang="en-US"/>
          </a:p>
        </p:txBody>
      </p:sp>
      <p:sp>
        <p:nvSpPr>
          <p:cNvPr id="4" name="Footer Placeholder 3"/>
          <p:cNvSpPr>
            <a:spLocks noGrp="1"/>
          </p:cNvSpPr>
          <p:nvPr>
            <p:ph type="ftr" sz="quarter" idx="2"/>
          </p:nvPr>
        </p:nvSpPr>
        <p:spPr>
          <a:xfrm>
            <a:off x="0" y="8505780"/>
            <a:ext cx="3066733" cy="44775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08705" y="8505780"/>
            <a:ext cx="3066733" cy="447754"/>
          </a:xfrm>
          <a:prstGeom prst="rect">
            <a:avLst/>
          </a:prstGeom>
        </p:spPr>
        <p:txBody>
          <a:bodyPr vert="horz" lIns="91440" tIns="45720" rIns="91440" bIns="45720" rtlCol="0" anchor="b"/>
          <a:lstStyle>
            <a:lvl1pPr algn="r">
              <a:defRPr sz="1200"/>
            </a:lvl1pPr>
          </a:lstStyle>
          <a:p>
            <a:fld id="{36B04587-9C03-4A48-A72D-A05C160B5CDC}" type="slidenum">
              <a:rPr lang="en-US" smtClean="0"/>
              <a:t>‹#›</a:t>
            </a:fld>
            <a:endParaRPr lang="en-US"/>
          </a:p>
        </p:txBody>
      </p:sp>
    </p:spTree>
    <p:extLst>
      <p:ext uri="{BB962C8B-B14F-4D97-AF65-F5344CB8AC3E}">
        <p14:creationId xmlns:p14="http://schemas.microsoft.com/office/powerpoint/2010/main" val="2969254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6733" cy="44775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705" y="0"/>
            <a:ext cx="3066733" cy="447754"/>
          </a:xfrm>
          <a:prstGeom prst="rect">
            <a:avLst/>
          </a:prstGeom>
        </p:spPr>
        <p:txBody>
          <a:bodyPr vert="horz" lIns="91440" tIns="45720" rIns="91440" bIns="45720" rtlCol="0"/>
          <a:lstStyle>
            <a:lvl1pPr algn="r">
              <a:defRPr sz="1200"/>
            </a:lvl1pPr>
          </a:lstStyle>
          <a:p>
            <a:fld id="{E25E9344-193A-4910-8A56-83EB3DEC9DB5}" type="datetimeFigureOut">
              <a:rPr lang="en-US" smtClean="0"/>
              <a:pPr/>
              <a:t>11/7/2012</a:t>
            </a:fld>
            <a:endParaRPr lang="en-US"/>
          </a:p>
        </p:txBody>
      </p:sp>
      <p:sp>
        <p:nvSpPr>
          <p:cNvPr id="4" name="Slide Image Placeholder 3"/>
          <p:cNvSpPr>
            <a:spLocks noGrp="1" noRot="1" noChangeAspect="1"/>
          </p:cNvSpPr>
          <p:nvPr>
            <p:ph type="sldImg" idx="2"/>
          </p:nvPr>
        </p:nvSpPr>
        <p:spPr>
          <a:xfrm>
            <a:off x="1300163" y="671513"/>
            <a:ext cx="4476750" cy="335756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7708" y="4253667"/>
            <a:ext cx="5661660" cy="402979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505780"/>
            <a:ext cx="3066733" cy="44775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705" y="8505780"/>
            <a:ext cx="3066733" cy="447754"/>
          </a:xfrm>
          <a:prstGeom prst="rect">
            <a:avLst/>
          </a:prstGeom>
        </p:spPr>
        <p:txBody>
          <a:bodyPr vert="horz" lIns="91440" tIns="45720" rIns="91440" bIns="45720" rtlCol="0" anchor="b"/>
          <a:lstStyle>
            <a:lvl1pPr algn="r">
              <a:defRPr sz="1200"/>
            </a:lvl1pPr>
          </a:lstStyle>
          <a:p>
            <a:fld id="{D42E39D8-1659-4FAC-AB1A-67F24215953C}" type="slidenum">
              <a:rPr lang="en-US" smtClean="0"/>
              <a:pPr/>
              <a:t>‹#›</a:t>
            </a:fld>
            <a:endParaRPr lang="en-US"/>
          </a:p>
        </p:txBody>
      </p:sp>
    </p:spTree>
    <p:extLst>
      <p:ext uri="{BB962C8B-B14F-4D97-AF65-F5344CB8AC3E}">
        <p14:creationId xmlns:p14="http://schemas.microsoft.com/office/powerpoint/2010/main" val="1991188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368078C-5C6C-4FDB-9702-D4C0D9636239}"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68078C-5C6C-4FDB-9702-D4C0D9636239}"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68078C-5C6C-4FDB-9702-D4C0D9636239}"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368078C-5C6C-4FDB-9702-D4C0D9636239}"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368078C-5C6C-4FDB-9702-D4C0D9636239}" type="datetimeFigureOut">
              <a:rPr lang="en-US" smtClean="0"/>
              <a:pPr/>
              <a:t>11/7/2012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368078C-5C6C-4FDB-9702-D4C0D9636239}"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368078C-5C6C-4FDB-9702-D4C0D9636239}" type="datetimeFigureOut">
              <a:rPr lang="en-US" smtClean="0"/>
              <a:pPr/>
              <a:t>11/7/2012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368078C-5C6C-4FDB-9702-D4C0D9636239}" type="datetimeFigureOut">
              <a:rPr lang="en-US" smtClean="0"/>
              <a:pPr/>
              <a:t>11/7/2012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8078C-5C6C-4FDB-9702-D4C0D9636239}" type="datetimeFigureOut">
              <a:rPr lang="en-US" smtClean="0"/>
              <a:pPr/>
              <a:t>11/7/2012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68078C-5C6C-4FDB-9702-D4C0D9636239}"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368078C-5C6C-4FDB-9702-D4C0D9636239}" type="datetimeFigureOut">
              <a:rPr lang="en-US" smtClean="0"/>
              <a:pPr/>
              <a:t>11/7/2012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FE6AF1-7FC4-40FD-915C-D85DD8C590F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368078C-5C6C-4FDB-9702-D4C0D9636239}" type="datetimeFigureOut">
              <a:rPr lang="en-US" smtClean="0"/>
              <a:pPr/>
              <a:t>11/7/2012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FE6AF1-7FC4-40FD-915C-D85DD8C590F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culturalclinicalconsultants.ca/" TargetMode="External"/><Relationship Id="rId2" Type="http://schemas.openxmlformats.org/officeDocument/2006/relationships/hyperlink" Target="http://www.robertswright.ca/"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culturalclinicalconsultants.ca/" TargetMode="External"/><Relationship Id="rId2" Type="http://schemas.openxmlformats.org/officeDocument/2006/relationships/hyperlink" Target="http://www.robertswright.ca/"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oleObject" Target="../embeddings/Microsoft_Word_97_-_2003_Document1.doc"/><Relationship Id="rId4" Type="http://schemas.openxmlformats.org/officeDocument/2006/relationships/image" Target="../media/image1.wmf"/></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1828800"/>
          </a:xfrm>
        </p:spPr>
        <p:txBody>
          <a:bodyPr>
            <a:normAutofit fontScale="90000"/>
          </a:bodyPr>
          <a:lstStyle/>
          <a:p>
            <a:r>
              <a:rPr lang="en-US" sz="3000" b="1" dirty="0" smtClean="0">
                <a:latin typeface="Garamond" pitchFamily="18" charset="0"/>
              </a:rPr>
              <a:t>Cultural Competence: </a:t>
            </a:r>
            <a:br>
              <a:rPr lang="en-US" sz="3000" b="1" dirty="0" smtClean="0">
                <a:latin typeface="Garamond" pitchFamily="18" charset="0"/>
              </a:rPr>
            </a:br>
            <a:r>
              <a:rPr lang="en-US" sz="3000" b="1" dirty="0" smtClean="0">
                <a:latin typeface="Garamond" pitchFamily="18" charset="0"/>
              </a:rPr>
              <a:t>Presented to </a:t>
            </a:r>
            <a:r>
              <a:rPr lang="en-US" sz="3000" b="1" dirty="0" smtClean="0">
                <a:latin typeface="Garamond" pitchFamily="18" charset="0"/>
              </a:rPr>
              <a:t>Members of the</a:t>
            </a:r>
            <a:br>
              <a:rPr lang="en-US" sz="3000" b="1" dirty="0" smtClean="0">
                <a:latin typeface="Garamond" pitchFamily="18" charset="0"/>
              </a:rPr>
            </a:br>
            <a:r>
              <a:rPr lang="en-US" sz="3000" b="1" dirty="0" smtClean="0">
                <a:latin typeface="Garamond" pitchFamily="18" charset="0"/>
              </a:rPr>
              <a:t>Nova Scotia Bar in Cape Breton</a:t>
            </a:r>
            <a:br>
              <a:rPr lang="en-US" sz="3000" b="1" dirty="0" smtClean="0">
                <a:latin typeface="Garamond" pitchFamily="18" charset="0"/>
              </a:rPr>
            </a:br>
            <a:r>
              <a:rPr lang="en-US" sz="3000" b="1" dirty="0" smtClean="0">
                <a:latin typeface="Garamond" pitchFamily="18" charset="0"/>
              </a:rPr>
              <a:t>November 9, 2012</a:t>
            </a:r>
            <a:endParaRPr lang="en-US" sz="3000" b="1" dirty="0">
              <a:latin typeface="Garamond" pitchFamily="18" charset="0"/>
            </a:endParaRPr>
          </a:p>
        </p:txBody>
      </p:sp>
      <p:sp>
        <p:nvSpPr>
          <p:cNvPr id="3" name="Subtitle 2"/>
          <p:cNvSpPr>
            <a:spLocks noGrp="1"/>
          </p:cNvSpPr>
          <p:nvPr>
            <p:ph type="subTitle" idx="1"/>
          </p:nvPr>
        </p:nvSpPr>
        <p:spPr>
          <a:xfrm>
            <a:off x="838200" y="3124200"/>
            <a:ext cx="7467600" cy="3200400"/>
          </a:xfrm>
        </p:spPr>
        <p:txBody>
          <a:bodyPr>
            <a:normAutofit/>
          </a:bodyPr>
          <a:lstStyle/>
          <a:p>
            <a:r>
              <a:rPr lang="en-US" sz="2000" b="1" dirty="0" smtClean="0">
                <a:latin typeface="Garamond" pitchFamily="18" charset="0"/>
              </a:rPr>
              <a:t>Prepared by </a:t>
            </a:r>
          </a:p>
          <a:p>
            <a:r>
              <a:rPr lang="en-US" sz="2000" b="1" dirty="0" smtClean="0">
                <a:latin typeface="Garamond" pitchFamily="18" charset="0"/>
              </a:rPr>
              <a:t>Robert S. Wright, MSW, RSW</a:t>
            </a:r>
          </a:p>
          <a:p>
            <a:r>
              <a:rPr lang="en-US" sz="2000" b="1" dirty="0" smtClean="0">
                <a:latin typeface="Garamond" pitchFamily="18" charset="0"/>
              </a:rPr>
              <a:t>Graduate Student, Dalhousie</a:t>
            </a:r>
          </a:p>
          <a:p>
            <a:r>
              <a:rPr lang="en-US" sz="2000" b="1" dirty="0" smtClean="0">
                <a:latin typeface="Garamond" pitchFamily="18" charset="0"/>
              </a:rPr>
              <a:t>Sessional Lecturer, Mount Saint Vincent University</a:t>
            </a:r>
          </a:p>
          <a:p>
            <a:r>
              <a:rPr lang="en-US" sz="2000" b="1" dirty="0" smtClean="0">
                <a:latin typeface="Garamond" pitchFamily="18" charset="0"/>
              </a:rPr>
              <a:t>Social Worker in Private Practice</a:t>
            </a:r>
          </a:p>
          <a:p>
            <a:r>
              <a:rPr lang="en-US" sz="2000" b="1" dirty="0" smtClean="0">
                <a:latin typeface="Garamond" pitchFamily="18" charset="0"/>
              </a:rPr>
              <a:t>Member NSBS Racial Equity Committee</a:t>
            </a:r>
          </a:p>
          <a:p>
            <a:r>
              <a:rPr lang="en-US" sz="2000" b="1" dirty="0" smtClean="0">
                <a:latin typeface="Garamond" pitchFamily="18" charset="0"/>
                <a:hlinkClick r:id="rId2"/>
              </a:rPr>
              <a:t>www.robertswright.ca</a:t>
            </a:r>
            <a:endParaRPr lang="en-US" sz="2000" b="1" dirty="0" smtClean="0">
              <a:latin typeface="Garamond" pitchFamily="18" charset="0"/>
            </a:endParaRPr>
          </a:p>
          <a:p>
            <a:r>
              <a:rPr lang="en-US" sz="2000" b="1" dirty="0" smtClean="0">
                <a:latin typeface="Garamond" pitchFamily="18" charset="0"/>
                <a:hlinkClick r:id="rId3"/>
              </a:rPr>
              <a:t>www.culturalclinicalconsultants.ca</a:t>
            </a:r>
            <a:endParaRPr lang="en-US" sz="2000" b="1" dirty="0" smtClean="0">
              <a:latin typeface="Garamond" pitchFamily="18" charset="0"/>
            </a:endParaRPr>
          </a:p>
          <a:p>
            <a:endParaRPr lang="en-US" sz="2000" b="1" dirty="0" smtClean="0">
              <a:latin typeface="Garamond" pitchFamily="18" charset="0"/>
            </a:endParaRPr>
          </a:p>
        </p:txBody>
      </p:sp>
    </p:spTree>
    <p:extLst>
      <p:ext uri="{BB962C8B-B14F-4D97-AF65-F5344CB8AC3E}">
        <p14:creationId xmlns:p14="http://schemas.microsoft.com/office/powerpoint/2010/main" val="10264729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381000" y="228600"/>
            <a:ext cx="8229600" cy="1143000"/>
          </a:xfrm>
        </p:spPr>
        <p:txBody>
          <a:bodyPr/>
          <a:lstStyle/>
          <a:p>
            <a:r>
              <a:rPr lang="en-US" b="1" dirty="0" err="1" smtClean="0">
                <a:latin typeface="Garamond" pitchFamily="18" charset="0"/>
              </a:rPr>
              <a:t>Afrocentricity</a:t>
            </a:r>
            <a:r>
              <a:rPr lang="en-US" b="1" dirty="0" smtClean="0">
                <a:latin typeface="Garamond" pitchFamily="18" charset="0"/>
              </a:rPr>
              <a:t> </a:t>
            </a:r>
            <a:endParaRPr lang="en-US" b="1" dirty="0">
              <a:latin typeface="Garamond" pitchFamily="18" charset="0"/>
            </a:endParaRPr>
          </a:p>
        </p:txBody>
      </p:sp>
      <p:sp>
        <p:nvSpPr>
          <p:cNvPr id="3" name="Content Placeholder 2"/>
          <p:cNvSpPr>
            <a:spLocks noGrp="1"/>
          </p:cNvSpPr>
          <p:nvPr>
            <p:ph idx="4294967295"/>
          </p:nvPr>
        </p:nvSpPr>
        <p:spPr>
          <a:xfrm>
            <a:off x="457200" y="1600200"/>
            <a:ext cx="8153400" cy="4525963"/>
          </a:xfrm>
        </p:spPr>
        <p:txBody>
          <a:bodyPr>
            <a:normAutofit fontScale="92500" lnSpcReduction="10000"/>
          </a:bodyPr>
          <a:lstStyle/>
          <a:p>
            <a:pPr>
              <a:buNone/>
            </a:pPr>
            <a:r>
              <a:rPr lang="en-US" dirty="0" smtClean="0"/>
              <a:t>	</a:t>
            </a:r>
            <a:r>
              <a:rPr lang="en-US" dirty="0" smtClean="0">
                <a:latin typeface="Garamond" pitchFamily="18" charset="0"/>
                <a:cs typeface="Arial" pitchFamily="34" charset="0"/>
              </a:rPr>
              <a:t>There is a growing global and local understanding of the fundamental elements of African thought, culture and philosophy. Somewhat controversial, certainly not standardized, nevertheless its growing legitimacy has been established. Its hallmark is the assertion of a worldview that places all people of African descent at its centre, asserts a common culture, philosophy and history and critiques and perhaps even rewrites global history from this perspective</a:t>
            </a:r>
            <a:endParaRPr lang="en-US" dirty="0">
              <a:latin typeface="Garamond" pitchFamily="18"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Garamond" pitchFamily="18" charset="0"/>
              </a:rPr>
              <a:t>This does not suggest pigeon-holing</a:t>
            </a:r>
            <a:endParaRPr lang="en-US" b="1" dirty="0">
              <a:latin typeface="Garamond" pitchFamily="18" charset="0"/>
            </a:endParaRPr>
          </a:p>
        </p:txBody>
      </p:sp>
      <p:sp>
        <p:nvSpPr>
          <p:cNvPr id="3" name="Content Placeholder 2"/>
          <p:cNvSpPr>
            <a:spLocks noGrp="1"/>
          </p:cNvSpPr>
          <p:nvPr>
            <p:ph idx="1"/>
          </p:nvPr>
        </p:nvSpPr>
        <p:spPr/>
        <p:txBody>
          <a:bodyPr/>
          <a:lstStyle/>
          <a:p>
            <a:pPr>
              <a:buNone/>
            </a:pPr>
            <a:r>
              <a:rPr lang="en-US" dirty="0" smtClean="0">
                <a:latin typeface="Garamond" pitchFamily="18" charset="0"/>
                <a:cs typeface="Arial" pitchFamily="34" charset="0"/>
              </a:rPr>
              <a:t>Just because a person is identifiably a member of a particular ethno-cultural, racial or aboriginal group does not mean they will ascribe to a pre-set notion of that groups culture. </a:t>
            </a:r>
          </a:p>
          <a:p>
            <a:pPr>
              <a:buNone/>
            </a:pPr>
            <a:r>
              <a:rPr lang="en-US" dirty="0" smtClean="0">
                <a:latin typeface="Garamond" pitchFamily="18" charset="0"/>
                <a:cs typeface="Arial" pitchFamily="34" charset="0"/>
              </a:rPr>
              <a:t>The model does give us some understanding of how people can differ in themes related to values, worldview, etc. </a:t>
            </a:r>
            <a:endParaRPr lang="en-US" dirty="0">
              <a:latin typeface="Garamond" pitchFamily="18"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82000" cy="1143000"/>
          </a:xfrm>
        </p:spPr>
        <p:txBody>
          <a:bodyPr>
            <a:normAutofit/>
          </a:bodyPr>
          <a:lstStyle/>
          <a:p>
            <a:pPr algn="l"/>
            <a:r>
              <a:rPr lang="en-US" sz="3600" b="1" dirty="0" smtClean="0">
                <a:latin typeface="Garamond" pitchFamily="18" charset="0"/>
              </a:rPr>
              <a:t>B) Social, Cultural and Historical Context</a:t>
            </a:r>
            <a:endParaRPr lang="en-US" sz="3600" b="1" dirty="0">
              <a:latin typeface="Garamond"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Garamond" pitchFamily="18" charset="0"/>
              </a:rPr>
              <a:t>North American Diversity is fraught with complicated and tragic history</a:t>
            </a:r>
          </a:p>
          <a:p>
            <a:pPr lvl="1">
              <a:buFont typeface="Wingdings" pitchFamily="2" charset="2"/>
              <a:buChar char="§"/>
            </a:pPr>
            <a:r>
              <a:rPr lang="en-US" b="1" dirty="0" smtClean="0">
                <a:latin typeface="Garamond" pitchFamily="18" charset="0"/>
              </a:rPr>
              <a:t>Enslavement of Africans, Genocide of First Nations, Global strife resulting in trans-global immigration etc.</a:t>
            </a:r>
            <a:endParaRPr lang="en-US" b="1" dirty="0">
              <a:latin typeface="Garamond" pitchFamily="18" charset="0"/>
            </a:endParaRPr>
          </a:p>
          <a:p>
            <a:pPr>
              <a:buNone/>
            </a:pPr>
            <a:r>
              <a:rPr lang="en-US" dirty="0" smtClean="0">
                <a:latin typeface="Garamond" pitchFamily="18" charset="0"/>
              </a:rPr>
              <a:t>A local knowledge of how our racist history is a </a:t>
            </a:r>
          </a:p>
          <a:p>
            <a:pPr>
              <a:buNone/>
            </a:pPr>
            <a:r>
              <a:rPr lang="en-US" dirty="0" smtClean="0">
                <a:latin typeface="Garamond" pitchFamily="18" charset="0"/>
              </a:rPr>
              <a:t>living legacy is necessary: Africville, Cornwallis.</a:t>
            </a:r>
          </a:p>
          <a:p>
            <a:pPr>
              <a:buNone/>
            </a:pPr>
            <a:r>
              <a:rPr lang="en-US" sz="2400" dirty="0" smtClean="0">
                <a:latin typeface="Garamond" pitchFamily="18" charset="0"/>
              </a:rPr>
              <a:t>(</a:t>
            </a:r>
            <a:r>
              <a:rPr lang="en-US" sz="2400" dirty="0" err="1" smtClean="0">
                <a:latin typeface="Garamond" pitchFamily="18" charset="0"/>
              </a:rPr>
              <a:t>Aylward</a:t>
            </a:r>
            <a:r>
              <a:rPr lang="en-US" sz="2400" dirty="0" smtClean="0">
                <a:latin typeface="Garamond" pitchFamily="18" charset="0"/>
              </a:rPr>
              <a:t> talks of the need for this knowledge to aid in our ability to “spot issues” of race)</a:t>
            </a:r>
            <a:endParaRPr lang="en-US" sz="2400" dirty="0" smtClean="0"/>
          </a:p>
          <a:p>
            <a:pPr>
              <a:buNone/>
            </a:pPr>
            <a:endParaRPr lang="en-US"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4000" b="1" dirty="0" smtClean="0">
                <a:latin typeface="Garamond" pitchFamily="18" charset="0"/>
              </a:rPr>
              <a:t>C) Appropriate Attitudes </a:t>
            </a:r>
            <a:endParaRPr lang="en-US" sz="4000" b="1" dirty="0">
              <a:latin typeface="Garamond" pitchFamily="18" charset="0"/>
            </a:endParaRPr>
          </a:p>
        </p:txBody>
      </p:sp>
      <p:sp>
        <p:nvSpPr>
          <p:cNvPr id="3" name="Content Placeholder 2"/>
          <p:cNvSpPr>
            <a:spLocks noGrp="1"/>
          </p:cNvSpPr>
          <p:nvPr>
            <p:ph idx="1"/>
          </p:nvPr>
        </p:nvSpPr>
        <p:spPr/>
        <p:txBody>
          <a:bodyPr>
            <a:normAutofit/>
          </a:bodyPr>
          <a:lstStyle/>
          <a:p>
            <a:pPr>
              <a:buNone/>
            </a:pPr>
            <a:r>
              <a:rPr lang="en-US" dirty="0" smtClean="0">
                <a:latin typeface="Garamond" pitchFamily="18" charset="0"/>
              </a:rPr>
              <a:t>Cultural competence requires that practitioners </a:t>
            </a:r>
          </a:p>
          <a:p>
            <a:pPr>
              <a:buNone/>
            </a:pPr>
            <a:r>
              <a:rPr lang="en-US" dirty="0" smtClean="0">
                <a:latin typeface="Garamond" pitchFamily="18" charset="0"/>
              </a:rPr>
              <a:t>actually </a:t>
            </a:r>
            <a:r>
              <a:rPr lang="en-US" b="1" i="1" dirty="0" smtClean="0">
                <a:latin typeface="Garamond" pitchFamily="18" charset="0"/>
              </a:rPr>
              <a:t>value</a:t>
            </a:r>
            <a:r>
              <a:rPr lang="en-US" dirty="0" smtClean="0">
                <a:latin typeface="Garamond" pitchFamily="18" charset="0"/>
              </a:rPr>
              <a:t> diversity, not just tolerate it. In </a:t>
            </a:r>
          </a:p>
          <a:p>
            <a:pPr>
              <a:buNone/>
            </a:pPr>
            <a:r>
              <a:rPr lang="en-US" dirty="0" smtClean="0">
                <a:latin typeface="Garamond" pitchFamily="18" charset="0"/>
              </a:rPr>
              <a:t>a nation that acknowledges multiple founding </a:t>
            </a:r>
          </a:p>
          <a:p>
            <a:pPr>
              <a:buNone/>
            </a:pPr>
            <a:r>
              <a:rPr lang="en-US" dirty="0" smtClean="0">
                <a:latin typeface="Garamond" pitchFamily="18" charset="0"/>
              </a:rPr>
              <a:t>peoples, that was built up on the foundation of </a:t>
            </a:r>
          </a:p>
          <a:p>
            <a:pPr>
              <a:buNone/>
            </a:pPr>
            <a:r>
              <a:rPr lang="en-US" dirty="0" smtClean="0">
                <a:latin typeface="Garamond" pitchFamily="18" charset="0"/>
              </a:rPr>
              <a:t>ethnic/immigrant labour and whose future </a:t>
            </a:r>
          </a:p>
          <a:p>
            <a:pPr>
              <a:buNone/>
            </a:pPr>
            <a:r>
              <a:rPr lang="en-US" dirty="0" smtClean="0">
                <a:latin typeface="Garamond" pitchFamily="18" charset="0"/>
              </a:rPr>
              <a:t>depends on immigration any other attitude </a:t>
            </a:r>
          </a:p>
          <a:p>
            <a:pPr>
              <a:buNone/>
            </a:pPr>
            <a:r>
              <a:rPr lang="en-US" dirty="0" smtClean="0">
                <a:latin typeface="Garamond" pitchFamily="18" charset="0"/>
              </a:rPr>
              <a:t>should reasonably be seen as unacceptable. </a:t>
            </a:r>
            <a:endParaRPr lang="en-US" dirty="0">
              <a:latin typeface="Garamond"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l"/>
            <a:r>
              <a:rPr lang="en-US" b="1" dirty="0" smtClean="0">
                <a:latin typeface="Garamond" pitchFamily="18" charset="0"/>
              </a:rPr>
              <a:t>D) Communicating Across Cultures </a:t>
            </a:r>
            <a:endParaRPr lang="en-US" b="1" dirty="0">
              <a:latin typeface="Garamond" pitchFamily="18" charset="0"/>
            </a:endParaRPr>
          </a:p>
        </p:txBody>
      </p:sp>
      <p:sp>
        <p:nvSpPr>
          <p:cNvPr id="3" name="Content Placeholder 2"/>
          <p:cNvSpPr>
            <a:spLocks noGrp="1"/>
          </p:cNvSpPr>
          <p:nvPr>
            <p:ph idx="1"/>
          </p:nvPr>
        </p:nvSpPr>
        <p:spPr/>
        <p:txBody>
          <a:bodyPr>
            <a:normAutofit fontScale="85000" lnSpcReduction="20000"/>
          </a:bodyPr>
          <a:lstStyle/>
          <a:p>
            <a:pPr>
              <a:buNone/>
            </a:pPr>
            <a:r>
              <a:rPr lang="en-US" dirty="0">
                <a:latin typeface="Garamond" pitchFamily="18" charset="0"/>
              </a:rPr>
              <a:t>	</a:t>
            </a:r>
            <a:r>
              <a:rPr lang="en-US" dirty="0" smtClean="0">
                <a:latin typeface="Garamond" pitchFamily="18" charset="0"/>
              </a:rPr>
              <a:t>Cross cultural communication is a complex study in cultural hermeneutics.  In sociology:  the context of a person’s world view is necessary for the proper understanding and interpretation of </a:t>
            </a:r>
            <a:r>
              <a:rPr lang="en-US" dirty="0" err="1" smtClean="0">
                <a:latin typeface="Garamond" pitchFamily="18" charset="0"/>
              </a:rPr>
              <a:t>behaviour</a:t>
            </a:r>
            <a:r>
              <a:rPr lang="en-US" dirty="0" smtClean="0">
                <a:latin typeface="Garamond" pitchFamily="18" charset="0"/>
              </a:rPr>
              <a:t> and rhetoric (</a:t>
            </a:r>
            <a:r>
              <a:rPr lang="en-US" dirty="0" err="1" smtClean="0">
                <a:latin typeface="Garamond" pitchFamily="18" charset="0"/>
              </a:rPr>
              <a:t>Voyvodic</a:t>
            </a:r>
            <a:r>
              <a:rPr lang="en-US" dirty="0" smtClean="0">
                <a:latin typeface="Garamond" pitchFamily="18" charset="0"/>
              </a:rPr>
              <a:t>, pp. 16, 17)</a:t>
            </a:r>
          </a:p>
          <a:p>
            <a:pPr>
              <a:buNone/>
            </a:pPr>
            <a:endParaRPr lang="en-US" dirty="0" smtClean="0">
              <a:latin typeface="Garamond" pitchFamily="18" charset="0"/>
            </a:endParaRPr>
          </a:p>
          <a:p>
            <a:pPr>
              <a:buNone/>
            </a:pPr>
            <a:r>
              <a:rPr lang="en-US" dirty="0" smtClean="0">
                <a:latin typeface="Garamond" pitchFamily="18" charset="0"/>
              </a:rPr>
              <a:t>	Before meaningless, unnatural, non-human or immature </a:t>
            </a:r>
            <a:r>
              <a:rPr lang="en-US" dirty="0" err="1" smtClean="0">
                <a:latin typeface="Garamond" pitchFamily="18" charset="0"/>
              </a:rPr>
              <a:t>behaviour</a:t>
            </a:r>
            <a:r>
              <a:rPr lang="en-US" dirty="0" smtClean="0">
                <a:latin typeface="Garamond" pitchFamily="18" charset="0"/>
              </a:rPr>
              <a:t> and corresponding values are attributed to people of another culture, it is better to begin by doubting the adequacy of one’s own judgment and knowledge</a:t>
            </a:r>
          </a:p>
          <a:p>
            <a:r>
              <a:rPr lang="en-US" b="1" dirty="0" err="1" smtClean="0">
                <a:latin typeface="Garamond" pitchFamily="18" charset="0"/>
              </a:rPr>
              <a:t>Elmar</a:t>
            </a:r>
            <a:r>
              <a:rPr lang="en-US" b="1" dirty="0" smtClean="0">
                <a:latin typeface="Garamond" pitchFamily="18" charset="0"/>
              </a:rPr>
              <a:t> </a:t>
            </a:r>
            <a:r>
              <a:rPr lang="en-US" b="1" dirty="0" err="1" smtClean="0">
                <a:latin typeface="Garamond" pitchFamily="18" charset="0"/>
              </a:rPr>
              <a:t>Holenstein</a:t>
            </a:r>
            <a:endParaRPr lang="en-US" b="1" dirty="0">
              <a:latin typeface="Garamond"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atin typeface="Garamond" pitchFamily="18" charset="0"/>
              </a:rPr>
              <a:t>Cultural Competence: How? </a:t>
            </a:r>
            <a:endParaRPr lang="en-US" b="1" dirty="0">
              <a:latin typeface="Garamond" pitchFamily="18" charset="0"/>
            </a:endParaRPr>
          </a:p>
        </p:txBody>
      </p:sp>
      <p:sp>
        <p:nvSpPr>
          <p:cNvPr id="3" name="Content Placeholder 2"/>
          <p:cNvSpPr>
            <a:spLocks noGrp="1"/>
          </p:cNvSpPr>
          <p:nvPr>
            <p:ph idx="1"/>
          </p:nvPr>
        </p:nvSpPr>
        <p:spPr/>
        <p:txBody>
          <a:bodyPr>
            <a:normAutofit fontScale="92500" lnSpcReduction="20000"/>
          </a:bodyPr>
          <a:lstStyle/>
          <a:p>
            <a:r>
              <a:rPr lang="en-US" sz="3500" dirty="0" smtClean="0">
                <a:latin typeface="Garamond" pitchFamily="18" charset="0"/>
              </a:rPr>
              <a:t>Pre service training/clinical Law programmes</a:t>
            </a:r>
          </a:p>
          <a:p>
            <a:r>
              <a:rPr lang="en-US" sz="3500" dirty="0" smtClean="0">
                <a:latin typeface="Garamond" pitchFamily="18" charset="0"/>
              </a:rPr>
              <a:t>Conduct organizational assessment of Cultural Competence </a:t>
            </a:r>
          </a:p>
          <a:p>
            <a:r>
              <a:rPr lang="en-US" sz="3500" dirty="0" smtClean="0">
                <a:latin typeface="Garamond" pitchFamily="18" charset="0"/>
              </a:rPr>
              <a:t>Develop organizational plan to increase Cultural Competence  </a:t>
            </a:r>
          </a:p>
          <a:p>
            <a:r>
              <a:rPr lang="en-US" sz="3500" dirty="0" smtClean="0">
                <a:latin typeface="Garamond" pitchFamily="18" charset="0"/>
              </a:rPr>
              <a:t>Employ and support culturally competent practitioners as agents of change. </a:t>
            </a:r>
          </a:p>
          <a:p>
            <a:r>
              <a:rPr lang="en-US" sz="3500" dirty="0" smtClean="0">
                <a:latin typeface="Garamond" pitchFamily="18" charset="0"/>
              </a:rPr>
              <a:t>Make available systematic coaching/consulting </a:t>
            </a:r>
          </a:p>
          <a:p>
            <a:r>
              <a:rPr lang="en-US" sz="3500" dirty="0" smtClean="0">
                <a:latin typeface="Garamond" pitchFamily="18" charset="0"/>
              </a:rPr>
              <a:t>Provide and support continuing education in Cultural Competence</a:t>
            </a:r>
          </a:p>
        </p:txBody>
      </p:sp>
    </p:spTree>
    <p:extLst>
      <p:ext uri="{BB962C8B-B14F-4D97-AF65-F5344CB8AC3E}">
        <p14:creationId xmlns:p14="http://schemas.microsoft.com/office/powerpoint/2010/main" val="65152721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Garamond" pitchFamily="18" charset="0"/>
              </a:rPr>
              <a:t>Cultural Competence: </a:t>
            </a:r>
            <a:r>
              <a:rPr lang="en-US" b="1" dirty="0" smtClean="0">
                <a:latin typeface="Garamond" pitchFamily="18" charset="0"/>
              </a:rPr>
              <a:t>How</a:t>
            </a:r>
            <a:r>
              <a:rPr lang="en-US" b="1" dirty="0">
                <a:latin typeface="Garamond" pitchFamily="18" charset="0"/>
              </a:rPr>
              <a:t> </a:t>
            </a:r>
            <a:r>
              <a:rPr lang="en-US" b="1" dirty="0" smtClean="0">
                <a:latin typeface="Garamond" pitchFamily="18" charset="0"/>
              </a:rPr>
              <a:t>Not</a:t>
            </a:r>
            <a:endParaRPr lang="en-CA" dirty="0"/>
          </a:p>
        </p:txBody>
      </p:sp>
      <p:sp>
        <p:nvSpPr>
          <p:cNvPr id="3" name="Content Placeholder 2"/>
          <p:cNvSpPr>
            <a:spLocks noGrp="1"/>
          </p:cNvSpPr>
          <p:nvPr>
            <p:ph idx="1"/>
          </p:nvPr>
        </p:nvSpPr>
        <p:spPr/>
        <p:txBody>
          <a:bodyPr/>
          <a:lstStyle/>
          <a:p>
            <a:r>
              <a:rPr lang="en-CA" dirty="0" smtClean="0">
                <a:latin typeface="Garamond" pitchFamily="18" charset="0"/>
              </a:rPr>
              <a:t>Do not place the responsibility for cultural competence solely on the shoulders of “diverse” staff – particularly when these persons are among the most junior persons on staff.</a:t>
            </a:r>
          </a:p>
          <a:p>
            <a:r>
              <a:rPr lang="en-CA" dirty="0" smtClean="0">
                <a:latin typeface="Garamond" pitchFamily="18" charset="0"/>
              </a:rPr>
              <a:t>Do not confuse cultural celebrations for cultural competence training.</a:t>
            </a:r>
          </a:p>
          <a:p>
            <a:endParaRPr lang="en-CA" dirty="0">
              <a:latin typeface="Garamond" pitchFamily="18" charset="0"/>
            </a:endParaRPr>
          </a:p>
        </p:txBody>
      </p:sp>
    </p:spTree>
    <p:extLst>
      <p:ext uri="{BB962C8B-B14F-4D97-AF65-F5344CB8AC3E}">
        <p14:creationId xmlns:p14="http://schemas.microsoft.com/office/powerpoint/2010/main" val="269817192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latin typeface="Garamond" pitchFamily="18" charset="0"/>
              </a:rPr>
              <a:t>A Question</a:t>
            </a:r>
            <a:endParaRPr lang="en-CA" b="1" dirty="0">
              <a:latin typeface="Garamond" pitchFamily="18" charset="0"/>
            </a:endParaRPr>
          </a:p>
        </p:txBody>
      </p:sp>
      <p:sp>
        <p:nvSpPr>
          <p:cNvPr id="3" name="Content Placeholder 2"/>
          <p:cNvSpPr>
            <a:spLocks noGrp="1"/>
          </p:cNvSpPr>
          <p:nvPr>
            <p:ph idx="1"/>
          </p:nvPr>
        </p:nvSpPr>
        <p:spPr/>
        <p:txBody>
          <a:bodyPr>
            <a:normAutofit lnSpcReduction="10000"/>
          </a:bodyPr>
          <a:lstStyle/>
          <a:p>
            <a:r>
              <a:rPr lang="en-CA" dirty="0">
                <a:latin typeface="Garamond" pitchFamily="18" charset="0"/>
              </a:rPr>
              <a:t>I am confident that most of the people in the room would assert that they value diversity:</a:t>
            </a:r>
          </a:p>
          <a:p>
            <a:pPr lvl="1"/>
            <a:r>
              <a:rPr lang="en-CA" dirty="0">
                <a:latin typeface="Garamond" pitchFamily="18" charset="0"/>
              </a:rPr>
              <a:t>Consider how persons who might differ from you would be able to assess within first meeting you that you value diversity and a “culturally safe” person with whom to deal.</a:t>
            </a:r>
          </a:p>
          <a:p>
            <a:pPr lvl="1"/>
            <a:r>
              <a:rPr lang="en-CA" dirty="0">
                <a:latin typeface="Garamond" pitchFamily="18" charset="0"/>
              </a:rPr>
              <a:t>When would you be aware that the cultural difference between you and your client is creating a barrier which needs focussed attention to resolve?</a:t>
            </a:r>
          </a:p>
          <a:p>
            <a:pPr lvl="1"/>
            <a:r>
              <a:rPr lang="en-CA" dirty="0">
                <a:latin typeface="Garamond" pitchFamily="18" charset="0"/>
              </a:rPr>
              <a:t>How and when would you raise the issue?</a:t>
            </a:r>
            <a:endParaRPr lang="en-CA" dirty="0">
              <a:latin typeface="Garamond" pitchFamily="18" charset="0"/>
            </a:endParaRPr>
          </a:p>
        </p:txBody>
      </p:sp>
    </p:spTree>
    <p:extLst>
      <p:ext uri="{BB962C8B-B14F-4D97-AF65-F5344CB8AC3E}">
        <p14:creationId xmlns:p14="http://schemas.microsoft.com/office/powerpoint/2010/main" val="268655238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latin typeface="Garamond" pitchFamily="18" charset="0"/>
              </a:rPr>
              <a:t>Q &amp; A</a:t>
            </a:r>
            <a:endParaRPr lang="en-CA" b="1" dirty="0">
              <a:latin typeface="Garamond" pitchFamily="18" charset="0"/>
            </a:endParaRPr>
          </a:p>
        </p:txBody>
      </p:sp>
      <p:sp>
        <p:nvSpPr>
          <p:cNvPr id="3" name="Content Placeholder 2"/>
          <p:cNvSpPr>
            <a:spLocks noGrp="1"/>
          </p:cNvSpPr>
          <p:nvPr>
            <p:ph idx="1"/>
          </p:nvPr>
        </p:nvSpPr>
        <p:spPr/>
        <p:txBody>
          <a:bodyPr>
            <a:normAutofit/>
          </a:bodyPr>
          <a:lstStyle/>
          <a:p>
            <a:endParaRPr lang="en-CA" dirty="0">
              <a:latin typeface="Garamond" pitchFamily="18" charset="0"/>
            </a:endParaRPr>
          </a:p>
        </p:txBody>
      </p:sp>
    </p:spTree>
    <p:extLst>
      <p:ext uri="{BB962C8B-B14F-4D97-AF65-F5344CB8AC3E}">
        <p14:creationId xmlns:p14="http://schemas.microsoft.com/office/powerpoint/2010/main" val="311344233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066801"/>
            <a:ext cx="7772400" cy="1828800"/>
          </a:xfrm>
        </p:spPr>
        <p:txBody>
          <a:bodyPr>
            <a:normAutofit fontScale="90000"/>
          </a:bodyPr>
          <a:lstStyle/>
          <a:p>
            <a:r>
              <a:rPr lang="en-US" sz="3000" b="1" dirty="0" smtClean="0">
                <a:latin typeface="Garamond" pitchFamily="18" charset="0"/>
              </a:rPr>
              <a:t>Cultural Competence: </a:t>
            </a:r>
            <a:br>
              <a:rPr lang="en-US" sz="3000" b="1" dirty="0" smtClean="0">
                <a:latin typeface="Garamond" pitchFamily="18" charset="0"/>
              </a:rPr>
            </a:br>
            <a:r>
              <a:rPr lang="en-US" sz="3000" b="1" dirty="0" smtClean="0">
                <a:latin typeface="Garamond" pitchFamily="18" charset="0"/>
              </a:rPr>
              <a:t>Presented to </a:t>
            </a:r>
            <a:r>
              <a:rPr lang="en-US" sz="3000" b="1" dirty="0" smtClean="0">
                <a:latin typeface="Garamond" pitchFamily="18" charset="0"/>
              </a:rPr>
              <a:t>Members of the</a:t>
            </a:r>
            <a:br>
              <a:rPr lang="en-US" sz="3000" b="1" dirty="0" smtClean="0">
                <a:latin typeface="Garamond" pitchFamily="18" charset="0"/>
              </a:rPr>
            </a:br>
            <a:r>
              <a:rPr lang="en-US" sz="3000" b="1" dirty="0" smtClean="0">
                <a:latin typeface="Garamond" pitchFamily="18" charset="0"/>
              </a:rPr>
              <a:t>Nova Scotia Bar in Cape Breton</a:t>
            </a:r>
            <a:br>
              <a:rPr lang="en-US" sz="3000" b="1" dirty="0" smtClean="0">
                <a:latin typeface="Garamond" pitchFamily="18" charset="0"/>
              </a:rPr>
            </a:br>
            <a:r>
              <a:rPr lang="en-US" sz="3000" b="1" dirty="0" smtClean="0">
                <a:latin typeface="Garamond" pitchFamily="18" charset="0"/>
              </a:rPr>
              <a:t>November 9, 2012</a:t>
            </a:r>
            <a:endParaRPr lang="en-US" sz="3000" b="1" dirty="0">
              <a:latin typeface="Garamond" pitchFamily="18" charset="0"/>
            </a:endParaRPr>
          </a:p>
        </p:txBody>
      </p:sp>
      <p:sp>
        <p:nvSpPr>
          <p:cNvPr id="3" name="Subtitle 2"/>
          <p:cNvSpPr>
            <a:spLocks noGrp="1"/>
          </p:cNvSpPr>
          <p:nvPr>
            <p:ph type="subTitle" idx="1"/>
          </p:nvPr>
        </p:nvSpPr>
        <p:spPr>
          <a:xfrm>
            <a:off x="838200" y="3124200"/>
            <a:ext cx="7467600" cy="3200400"/>
          </a:xfrm>
        </p:spPr>
        <p:txBody>
          <a:bodyPr>
            <a:normAutofit/>
          </a:bodyPr>
          <a:lstStyle/>
          <a:p>
            <a:r>
              <a:rPr lang="en-US" sz="2000" b="1" dirty="0" smtClean="0">
                <a:latin typeface="Garamond" pitchFamily="18" charset="0"/>
              </a:rPr>
              <a:t>Prepared by </a:t>
            </a:r>
          </a:p>
          <a:p>
            <a:r>
              <a:rPr lang="en-US" sz="2000" b="1" dirty="0" smtClean="0">
                <a:latin typeface="Garamond" pitchFamily="18" charset="0"/>
              </a:rPr>
              <a:t>Robert S. Wright, MSW, RSW</a:t>
            </a:r>
          </a:p>
          <a:p>
            <a:r>
              <a:rPr lang="en-US" sz="2000" b="1" dirty="0" smtClean="0">
                <a:latin typeface="Garamond" pitchFamily="18" charset="0"/>
              </a:rPr>
              <a:t>Graduate Student, Dalhousie</a:t>
            </a:r>
          </a:p>
          <a:p>
            <a:r>
              <a:rPr lang="en-US" sz="2000" b="1" dirty="0" smtClean="0">
                <a:latin typeface="Garamond" pitchFamily="18" charset="0"/>
              </a:rPr>
              <a:t>Sessional Lecturer, Mount Saint Vincent University</a:t>
            </a:r>
          </a:p>
          <a:p>
            <a:r>
              <a:rPr lang="en-US" sz="2000" b="1" dirty="0" smtClean="0">
                <a:latin typeface="Garamond" pitchFamily="18" charset="0"/>
              </a:rPr>
              <a:t>Social Worker in Private Practice</a:t>
            </a:r>
          </a:p>
          <a:p>
            <a:r>
              <a:rPr lang="en-US" sz="2000" b="1" dirty="0" smtClean="0">
                <a:latin typeface="Garamond" pitchFamily="18" charset="0"/>
              </a:rPr>
              <a:t>Member NSBS Racial Equity Committee</a:t>
            </a:r>
          </a:p>
          <a:p>
            <a:r>
              <a:rPr lang="en-US" sz="2000" b="1" dirty="0" smtClean="0">
                <a:latin typeface="Garamond" pitchFamily="18" charset="0"/>
                <a:hlinkClick r:id="rId2"/>
              </a:rPr>
              <a:t>www.robertswright.ca</a:t>
            </a:r>
            <a:endParaRPr lang="en-US" sz="2000" b="1" dirty="0" smtClean="0">
              <a:latin typeface="Garamond" pitchFamily="18" charset="0"/>
            </a:endParaRPr>
          </a:p>
          <a:p>
            <a:r>
              <a:rPr lang="en-US" sz="2000" b="1" dirty="0" smtClean="0">
                <a:latin typeface="Garamond" pitchFamily="18" charset="0"/>
                <a:hlinkClick r:id="rId3"/>
              </a:rPr>
              <a:t>www.culturalclinicalconsultants.ca</a:t>
            </a:r>
            <a:endParaRPr lang="en-US" sz="2000" b="1" dirty="0" smtClean="0">
              <a:latin typeface="Garamond" pitchFamily="18" charset="0"/>
            </a:endParaRPr>
          </a:p>
          <a:p>
            <a:endParaRPr lang="en-US" sz="2000" b="1" dirty="0" smtClean="0">
              <a:latin typeface="Garamond" pitchFamily="18" charset="0"/>
            </a:endParaRPr>
          </a:p>
        </p:txBody>
      </p:sp>
    </p:spTree>
    <p:extLst>
      <p:ext uri="{BB962C8B-B14F-4D97-AF65-F5344CB8AC3E}">
        <p14:creationId xmlns:p14="http://schemas.microsoft.com/office/powerpoint/2010/main" val="45593468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b="1" dirty="0" smtClean="0">
                <a:latin typeface="Garamond" pitchFamily="18" charset="0"/>
              </a:rPr>
              <a:t>Who Is Robert Wright?</a:t>
            </a:r>
            <a:endParaRPr lang="en-CA" b="1" dirty="0">
              <a:latin typeface="Garamond" pitchFamily="18" charset="0"/>
            </a:endParaRPr>
          </a:p>
        </p:txBody>
      </p:sp>
      <p:sp>
        <p:nvSpPr>
          <p:cNvPr id="3" name="Content Placeholder 2"/>
          <p:cNvSpPr>
            <a:spLocks noGrp="1"/>
          </p:cNvSpPr>
          <p:nvPr>
            <p:ph idx="1"/>
          </p:nvPr>
        </p:nvSpPr>
        <p:spPr/>
        <p:txBody>
          <a:bodyPr>
            <a:normAutofit fontScale="85000" lnSpcReduction="20000"/>
          </a:bodyPr>
          <a:lstStyle/>
          <a:p>
            <a:r>
              <a:rPr lang="en-CA" dirty="0" smtClean="0">
                <a:latin typeface="Garamond" pitchFamily="18" charset="0"/>
              </a:rPr>
              <a:t>A registered SW Private Practitioner</a:t>
            </a:r>
          </a:p>
          <a:p>
            <a:r>
              <a:rPr lang="en-CA" dirty="0">
                <a:latin typeface="Garamond" pitchFamily="18" charset="0"/>
              </a:rPr>
              <a:t>PhD Student in Sociology – Race, Identity, Power</a:t>
            </a:r>
          </a:p>
          <a:p>
            <a:r>
              <a:rPr lang="en-CA" dirty="0">
                <a:latin typeface="Garamond" pitchFamily="18" charset="0"/>
              </a:rPr>
              <a:t>Member Racial Equity Committee of NSBS</a:t>
            </a:r>
          </a:p>
          <a:p>
            <a:r>
              <a:rPr lang="en-CA" dirty="0" smtClean="0">
                <a:latin typeface="Garamond" pitchFamily="18" charset="0"/>
              </a:rPr>
              <a:t>Former </a:t>
            </a:r>
            <a:r>
              <a:rPr lang="en-CA" dirty="0" smtClean="0">
                <a:latin typeface="Garamond" pitchFamily="18" charset="0"/>
              </a:rPr>
              <a:t>Race Relations Coordinator of the Dartmouth District School Board</a:t>
            </a:r>
          </a:p>
          <a:p>
            <a:r>
              <a:rPr lang="en-CA" dirty="0" smtClean="0">
                <a:latin typeface="Garamond" pitchFamily="18" charset="0"/>
              </a:rPr>
              <a:t>Former </a:t>
            </a:r>
            <a:r>
              <a:rPr lang="en-CA" dirty="0" smtClean="0">
                <a:latin typeface="Garamond" pitchFamily="18" charset="0"/>
              </a:rPr>
              <a:t>Member Judicial Appointments Advisory Committee N.S.</a:t>
            </a:r>
          </a:p>
          <a:p>
            <a:r>
              <a:rPr lang="en-CA" dirty="0" smtClean="0">
                <a:latin typeface="Garamond" pitchFamily="18" charset="0"/>
              </a:rPr>
              <a:t>Former </a:t>
            </a:r>
            <a:r>
              <a:rPr lang="en-CA" dirty="0" smtClean="0">
                <a:latin typeface="Garamond" pitchFamily="18" charset="0"/>
              </a:rPr>
              <a:t>Executive Director of Cumberland Child Welfare Agency (FCSCC)</a:t>
            </a:r>
          </a:p>
          <a:p>
            <a:r>
              <a:rPr lang="en-CA" dirty="0" smtClean="0">
                <a:latin typeface="Garamond" pitchFamily="18" charset="0"/>
              </a:rPr>
              <a:t>Former Executive Director of the Child and Youth Strategy</a:t>
            </a:r>
            <a:endParaRPr lang="en-CA" dirty="0">
              <a:latin typeface="Garamond" pitchFamily="18" charset="0"/>
            </a:endParaRPr>
          </a:p>
        </p:txBody>
      </p:sp>
    </p:spTree>
    <p:extLst>
      <p:ext uri="{BB962C8B-B14F-4D97-AF65-F5344CB8AC3E}">
        <p14:creationId xmlns:p14="http://schemas.microsoft.com/office/powerpoint/2010/main" val="28066866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Garamond" pitchFamily="18" charset="0"/>
              </a:rPr>
              <a:t>Culturally Competent Lawyers: Why? </a:t>
            </a:r>
            <a:endParaRPr lang="en-US" b="1" dirty="0">
              <a:latin typeface="Garamond" pitchFamily="18" charset="0"/>
            </a:endParaRPr>
          </a:p>
        </p:txBody>
      </p:sp>
      <p:sp>
        <p:nvSpPr>
          <p:cNvPr id="3" name="Content Placeholder 2"/>
          <p:cNvSpPr>
            <a:spLocks noGrp="1"/>
          </p:cNvSpPr>
          <p:nvPr>
            <p:ph idx="1"/>
          </p:nvPr>
        </p:nvSpPr>
        <p:spPr/>
        <p:txBody>
          <a:bodyPr>
            <a:normAutofit/>
          </a:bodyPr>
          <a:lstStyle/>
          <a:p>
            <a:r>
              <a:rPr lang="en-US" dirty="0" smtClean="0">
                <a:latin typeface="Garamond" pitchFamily="18" charset="0"/>
              </a:rPr>
              <a:t>As Racialized and Aboriginal Canadians gain increasing space in society, lawyers will need skill to represent competently their clients’ interests in an increasing diversity of ways:</a:t>
            </a:r>
          </a:p>
          <a:p>
            <a:pPr>
              <a:buNone/>
            </a:pPr>
            <a:r>
              <a:rPr lang="en-US" dirty="0" smtClean="0">
                <a:latin typeface="Garamond" pitchFamily="18" charset="0"/>
              </a:rPr>
              <a:t>	(</a:t>
            </a:r>
            <a:r>
              <a:rPr lang="en-US" sz="2400" dirty="0" err="1" smtClean="0">
                <a:latin typeface="Garamond" pitchFamily="18" charset="0"/>
              </a:rPr>
              <a:t>Voyvodic’s</a:t>
            </a:r>
            <a:r>
              <a:rPr lang="en-US" sz="2400" dirty="0" smtClean="0">
                <a:latin typeface="Garamond" pitchFamily="18" charset="0"/>
              </a:rPr>
              <a:t> example of representing survivors of residential schools, working with immigrants and refugees and racialized clients in cases of discrimination and harassment)</a:t>
            </a:r>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latin typeface="Garamond" pitchFamily="18" charset="0"/>
              </a:rPr>
              <a:t>Culturally Competent Lawyers: Why? </a:t>
            </a:r>
            <a:endParaRPr lang="en-US" b="1" dirty="0">
              <a:latin typeface="Garamond" pitchFamily="18" charset="0"/>
            </a:endParaRPr>
          </a:p>
        </p:txBody>
      </p:sp>
      <p:sp>
        <p:nvSpPr>
          <p:cNvPr id="5" name="Content Placeholder 4"/>
          <p:cNvSpPr>
            <a:spLocks noGrp="1"/>
          </p:cNvSpPr>
          <p:nvPr>
            <p:ph idx="1"/>
          </p:nvPr>
        </p:nvSpPr>
        <p:spPr/>
        <p:txBody>
          <a:bodyPr>
            <a:normAutofit lnSpcReduction="10000"/>
          </a:bodyPr>
          <a:lstStyle/>
          <a:p>
            <a:r>
              <a:rPr lang="en-US" sz="3600" dirty="0" smtClean="0">
                <a:latin typeface="Garamond" pitchFamily="18" charset="0"/>
              </a:rPr>
              <a:t>Principles of cultural competence are being recognized legally as foundational knowledge and reasoning that persons bring to the project of Justice seeking. Consider </a:t>
            </a:r>
            <a:r>
              <a:rPr lang="en-US" dirty="0" smtClean="0">
                <a:latin typeface="Garamond" pitchFamily="18" charset="0"/>
              </a:rPr>
              <a:t>:</a:t>
            </a:r>
          </a:p>
          <a:p>
            <a:pPr>
              <a:buNone/>
            </a:pPr>
            <a:r>
              <a:rPr lang="en-US" sz="1700" dirty="0" smtClean="0">
                <a:latin typeface="Garamond" pitchFamily="18" charset="0"/>
              </a:rPr>
              <a:t>	</a:t>
            </a:r>
            <a:r>
              <a:rPr lang="en-US" sz="1800" b="1" i="1" dirty="0" smtClean="0">
                <a:latin typeface="Garamond" pitchFamily="18" charset="0"/>
              </a:rPr>
              <a:t>The reasonable person understands the impossibility of judicial neutrality, but demands judicial impartiality. </a:t>
            </a:r>
            <a:r>
              <a:rPr lang="en-US" sz="1800" b="1" i="1" u="sng" dirty="0" smtClean="0">
                <a:latin typeface="Garamond" pitchFamily="18" charset="0"/>
              </a:rPr>
              <a:t>The reasonable person is cognizant of the racial dynamics in the local community, and, as a member of the Canadian community, is supportive of the principles of equality </a:t>
            </a:r>
            <a:r>
              <a:rPr lang="en-US" sz="1800" dirty="0" smtClean="0">
                <a:latin typeface="Garamond" pitchFamily="18" charset="0"/>
              </a:rPr>
              <a:t>(</a:t>
            </a:r>
            <a:r>
              <a:rPr lang="en-US" sz="1800" dirty="0" err="1" smtClean="0">
                <a:latin typeface="Garamond" pitchFamily="18" charset="0"/>
              </a:rPr>
              <a:t>R.v.S</a:t>
            </a:r>
            <a:r>
              <a:rPr lang="en-US" sz="1800" dirty="0" smtClean="0">
                <a:latin typeface="Garamond" pitchFamily="18" charset="0"/>
              </a:rPr>
              <a:t>. (R.D.), [1997] 3 S.C.R. 484-1997-09-26,Supreme Court of Canada – Federal: Reasonable apprehension of bias – dealing with non-white groups – impartiality – evidence – credibility cited by 67 cases). </a:t>
            </a:r>
          </a:p>
          <a:p>
            <a:pPr>
              <a:buNone/>
            </a:pP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b="1" dirty="0" smtClean="0">
                <a:latin typeface="Garamond" pitchFamily="18" charset="0"/>
              </a:rPr>
              <a:t>Culturally Competent Lawyers: Why? </a:t>
            </a:r>
            <a:endParaRPr lang="en-US" b="1" dirty="0">
              <a:latin typeface="Garamond" pitchFamily="18" charset="0"/>
            </a:endParaRPr>
          </a:p>
        </p:txBody>
      </p:sp>
      <p:sp>
        <p:nvSpPr>
          <p:cNvPr id="5" name="Content Placeholder 4"/>
          <p:cNvSpPr>
            <a:spLocks noGrp="1"/>
          </p:cNvSpPr>
          <p:nvPr>
            <p:ph idx="1"/>
          </p:nvPr>
        </p:nvSpPr>
        <p:spPr/>
        <p:txBody>
          <a:bodyPr>
            <a:normAutofit fontScale="77500" lnSpcReduction="20000"/>
          </a:bodyPr>
          <a:lstStyle/>
          <a:p>
            <a:r>
              <a:rPr lang="en-US" sz="3600" dirty="0" smtClean="0">
                <a:latin typeface="Garamond" pitchFamily="18" charset="0"/>
              </a:rPr>
              <a:t>Cultural Competence has begun to be “read into” Canadian standards of competence for lawyers (</a:t>
            </a:r>
            <a:r>
              <a:rPr lang="en-US" sz="3600" dirty="0" err="1" smtClean="0">
                <a:latin typeface="Garamond" pitchFamily="18" charset="0"/>
              </a:rPr>
              <a:t>Voyvodic</a:t>
            </a:r>
            <a:r>
              <a:rPr lang="en-US" sz="3600" dirty="0" smtClean="0">
                <a:latin typeface="Garamond" pitchFamily="18" charset="0"/>
              </a:rPr>
              <a:t>)</a:t>
            </a:r>
          </a:p>
          <a:p>
            <a:pPr marL="914400" lvl="1" indent="-514350">
              <a:buFont typeface="+mj-lt"/>
              <a:buAutoNum type="arabicPeriod"/>
            </a:pPr>
            <a:r>
              <a:rPr lang="en-CA" dirty="0" smtClean="0">
                <a:latin typeface="Garamond" pitchFamily="18" charset="0"/>
              </a:rPr>
              <a:t>Lawyers </a:t>
            </a:r>
            <a:r>
              <a:rPr lang="en-CA" dirty="0">
                <a:latin typeface="Garamond" pitchFamily="18" charset="0"/>
              </a:rPr>
              <a:t>have the responsibility, as members of a self-regulating profession, to recognize the implications of representing members of a diverse community in a manner which protects their </a:t>
            </a:r>
            <a:r>
              <a:rPr lang="en-CA" dirty="0" smtClean="0">
                <a:latin typeface="Garamond" pitchFamily="18" charset="0"/>
              </a:rPr>
              <a:t>dignity;</a:t>
            </a:r>
          </a:p>
          <a:p>
            <a:pPr marL="914400" lvl="1" indent="-514350">
              <a:buFont typeface="+mj-lt"/>
              <a:buAutoNum type="arabicPeriod"/>
            </a:pPr>
            <a:r>
              <a:rPr lang="en-CA" dirty="0" smtClean="0">
                <a:latin typeface="Garamond" pitchFamily="18" charset="0"/>
              </a:rPr>
              <a:t>Lawyer </a:t>
            </a:r>
            <a:r>
              <a:rPr lang="en-CA" dirty="0">
                <a:latin typeface="Garamond" pitchFamily="18" charset="0"/>
              </a:rPr>
              <a:t>competence incorporates knowledge of equality law, which in turn requires an understanding of the social contexts in which inequality </a:t>
            </a:r>
            <a:r>
              <a:rPr lang="en-CA" dirty="0" smtClean="0">
                <a:latin typeface="Garamond" pitchFamily="18" charset="0"/>
              </a:rPr>
              <a:t>exists;</a:t>
            </a:r>
          </a:p>
          <a:p>
            <a:pPr marL="914400" lvl="1" indent="-514350">
              <a:buFont typeface="+mj-lt"/>
              <a:buAutoNum type="arabicPeriod"/>
            </a:pPr>
            <a:r>
              <a:rPr lang="en-CA" dirty="0" smtClean="0">
                <a:latin typeface="Garamond" pitchFamily="18" charset="0"/>
              </a:rPr>
              <a:t>Lawyers </a:t>
            </a:r>
            <a:r>
              <a:rPr lang="en-CA" dirty="0">
                <a:latin typeface="Garamond" pitchFamily="18" charset="0"/>
              </a:rPr>
              <a:t>are members of a profession which exists in the public interest to advance the cause of </a:t>
            </a:r>
            <a:r>
              <a:rPr lang="en-CA" dirty="0" smtClean="0">
                <a:latin typeface="Garamond" pitchFamily="18" charset="0"/>
              </a:rPr>
              <a:t>justice;</a:t>
            </a:r>
          </a:p>
          <a:p>
            <a:pPr marL="914400" lvl="1" indent="-514350">
              <a:buFont typeface="+mj-lt"/>
              <a:buAutoNum type="arabicPeriod"/>
            </a:pPr>
            <a:r>
              <a:rPr lang="en-CA" dirty="0" smtClean="0">
                <a:latin typeface="Garamond" pitchFamily="18" charset="0"/>
              </a:rPr>
              <a:t>Lawyer </a:t>
            </a:r>
            <a:r>
              <a:rPr lang="en-CA" dirty="0">
                <a:latin typeface="Garamond" pitchFamily="18" charset="0"/>
              </a:rPr>
              <a:t>competence incorporates the requirement that skills, attributes and values are performed capably and appropriately.</a:t>
            </a:r>
          </a:p>
          <a:p>
            <a:endParaRPr lang="en-US" dirty="0">
              <a:latin typeface="Garamond" pitchFamily="18" charset="0"/>
            </a:endParaRPr>
          </a:p>
        </p:txBody>
      </p:sp>
    </p:spTree>
    <p:extLst>
      <p:ext uri="{BB962C8B-B14F-4D97-AF65-F5344CB8AC3E}">
        <p14:creationId xmlns:p14="http://schemas.microsoft.com/office/powerpoint/2010/main" val="378731846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latin typeface="Garamond" pitchFamily="18" charset="0"/>
              </a:rPr>
              <a:t>Cultural Competence: Definition </a:t>
            </a:r>
            <a:endParaRPr lang="en-US" b="1" dirty="0">
              <a:latin typeface="Garamond" pitchFamily="18" charset="0"/>
            </a:endParaRPr>
          </a:p>
        </p:txBody>
      </p:sp>
      <p:sp>
        <p:nvSpPr>
          <p:cNvPr id="5" name="Content Placeholder 4"/>
          <p:cNvSpPr>
            <a:spLocks noGrp="1"/>
          </p:cNvSpPr>
          <p:nvPr>
            <p:ph idx="1"/>
          </p:nvPr>
        </p:nvSpPr>
        <p:spPr>
          <a:xfrm>
            <a:off x="457200" y="1600200"/>
            <a:ext cx="8229600" cy="4876800"/>
          </a:xfrm>
        </p:spPr>
        <p:txBody>
          <a:bodyPr>
            <a:noAutofit/>
          </a:bodyPr>
          <a:lstStyle/>
          <a:p>
            <a:r>
              <a:rPr lang="en-US" sz="2800" dirty="0">
                <a:latin typeface="Garamond" pitchFamily="18" charset="0"/>
              </a:rPr>
              <a:t>Cultural competence refers to an ability to interact effectively with people of different cultures. Cultural competence comprises four essential </a:t>
            </a:r>
            <a:r>
              <a:rPr lang="en-US" sz="2800" dirty="0" smtClean="0">
                <a:latin typeface="Garamond" pitchFamily="18" charset="0"/>
              </a:rPr>
              <a:t>capacities:</a:t>
            </a:r>
          </a:p>
          <a:p>
            <a:pPr marL="914400" lvl="1" indent="-457200">
              <a:buAutoNum type="alphaUcPeriod"/>
            </a:pPr>
            <a:r>
              <a:rPr lang="en-US" sz="2200" dirty="0" smtClean="0">
                <a:latin typeface="Garamond" pitchFamily="18" charset="0"/>
              </a:rPr>
              <a:t>We </a:t>
            </a:r>
            <a:r>
              <a:rPr lang="en-US" sz="2200" dirty="0">
                <a:latin typeface="Garamond" pitchFamily="18" charset="0"/>
              </a:rPr>
              <a:t>must understand our own cultural positions and how they differ from and are similar to others (critical cultural </a:t>
            </a:r>
            <a:r>
              <a:rPr lang="en-US" sz="2200" dirty="0" smtClean="0">
                <a:latin typeface="Garamond" pitchFamily="18" charset="0"/>
              </a:rPr>
              <a:t>self-analysis)</a:t>
            </a:r>
          </a:p>
          <a:p>
            <a:pPr marL="914400" lvl="1" indent="-457200">
              <a:buAutoNum type="alphaUcPeriod"/>
            </a:pPr>
            <a:r>
              <a:rPr lang="en-US" sz="2200" dirty="0" smtClean="0">
                <a:latin typeface="Garamond" pitchFamily="18" charset="0"/>
              </a:rPr>
              <a:t>We </a:t>
            </a:r>
            <a:r>
              <a:rPr lang="en-US" sz="2200" dirty="0">
                <a:latin typeface="Garamond" pitchFamily="18" charset="0"/>
              </a:rPr>
              <a:t>must understand the social and cultural reality in which we live and work and in which our clients live and </a:t>
            </a:r>
            <a:r>
              <a:rPr lang="en-US" sz="2200" dirty="0" smtClean="0">
                <a:latin typeface="Garamond" pitchFamily="18" charset="0"/>
              </a:rPr>
              <a:t>work</a:t>
            </a:r>
          </a:p>
          <a:p>
            <a:pPr marL="914400" lvl="1" indent="-457200">
              <a:buAutoNum type="alphaUcPeriod"/>
            </a:pPr>
            <a:r>
              <a:rPr lang="en-US" sz="2200" dirty="0" smtClean="0">
                <a:latin typeface="Garamond" pitchFamily="18" charset="0"/>
              </a:rPr>
              <a:t>We </a:t>
            </a:r>
            <a:r>
              <a:rPr lang="en-US" sz="2200" dirty="0">
                <a:latin typeface="Garamond" pitchFamily="18" charset="0"/>
              </a:rPr>
              <a:t>must cultivate appropriate attitudes towards cultural </a:t>
            </a:r>
            <a:r>
              <a:rPr lang="en-US" sz="2200" dirty="0" smtClean="0">
                <a:latin typeface="Garamond" pitchFamily="18" charset="0"/>
              </a:rPr>
              <a:t>difference</a:t>
            </a:r>
          </a:p>
          <a:p>
            <a:pPr marL="914400" lvl="1" indent="-457200">
              <a:buAutoNum type="alphaUcPeriod"/>
            </a:pPr>
            <a:r>
              <a:rPr lang="en-US" sz="2200" dirty="0" smtClean="0">
                <a:latin typeface="Garamond" pitchFamily="18" charset="0"/>
              </a:rPr>
              <a:t>We </a:t>
            </a:r>
            <a:r>
              <a:rPr lang="en-US" sz="2200" dirty="0">
                <a:latin typeface="Garamond" pitchFamily="18" charset="0"/>
              </a:rPr>
              <a:t>must be able to generate and interpret a wide variety of verbal and non-verbal responses (client </a:t>
            </a:r>
            <a:r>
              <a:rPr lang="en-US" sz="2200" dirty="0" err="1">
                <a:latin typeface="Garamond" pitchFamily="18" charset="0"/>
              </a:rPr>
              <a:t>centred</a:t>
            </a:r>
            <a:r>
              <a:rPr lang="en-US" sz="2200" dirty="0">
                <a:latin typeface="Garamond" pitchFamily="18" charset="0"/>
              </a:rPr>
              <a:t> interviewing)</a:t>
            </a:r>
          </a:p>
          <a:p>
            <a:endParaRPr lang="en-US" sz="2400" dirty="0">
              <a:latin typeface="Garamond"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b="1" dirty="0" smtClean="0">
                <a:latin typeface="Garamond" pitchFamily="18" charset="0"/>
              </a:rPr>
              <a:t>A) Nichols’ Model for Understanding Cultural     </a:t>
            </a:r>
            <a:br>
              <a:rPr lang="en-US" sz="3200" b="1" dirty="0" smtClean="0">
                <a:latin typeface="Garamond" pitchFamily="18" charset="0"/>
              </a:rPr>
            </a:br>
            <a:r>
              <a:rPr lang="en-US" sz="3200" b="1" dirty="0" smtClean="0">
                <a:latin typeface="Garamond" pitchFamily="18" charset="0"/>
              </a:rPr>
              <a:t>     Difference </a:t>
            </a:r>
            <a:endParaRPr lang="en-US" sz="3200" b="1" dirty="0">
              <a:latin typeface="Garamond" pitchFamily="18" charset="0"/>
            </a:endParaRPr>
          </a:p>
        </p:txBody>
      </p:sp>
      <p:sp>
        <p:nvSpPr>
          <p:cNvPr id="3" name="Content Placeholder 2"/>
          <p:cNvSpPr>
            <a:spLocks noGrp="1"/>
          </p:cNvSpPr>
          <p:nvPr>
            <p:ph idx="1"/>
          </p:nvPr>
        </p:nvSpPr>
        <p:spPr/>
        <p:txBody>
          <a:bodyPr/>
          <a:lstStyle/>
          <a:p>
            <a:pPr>
              <a:buNone/>
            </a:pPr>
            <a:r>
              <a:rPr lang="en-US" sz="1600" dirty="0" smtClean="0">
                <a:latin typeface="Garamond" pitchFamily="18" charset="0"/>
              </a:rPr>
              <a:t>Philosophical Perspective on Cultural Difference. Edwin Nichols (cf. work of Jung)</a:t>
            </a:r>
          </a:p>
          <a:p>
            <a:pPr>
              <a:buNone/>
            </a:pPr>
            <a:r>
              <a:rPr lang="en-US" dirty="0" smtClean="0">
                <a:latin typeface="Garamond" pitchFamily="18" charset="0"/>
              </a:rPr>
              <a:t>Different world cultures developed out of </a:t>
            </a:r>
          </a:p>
          <a:p>
            <a:pPr>
              <a:buNone/>
            </a:pPr>
            <a:r>
              <a:rPr lang="en-US" dirty="0" smtClean="0">
                <a:latin typeface="Garamond" pitchFamily="18" charset="0"/>
              </a:rPr>
              <a:t>differing physical environments.</a:t>
            </a:r>
          </a:p>
          <a:p>
            <a:pPr>
              <a:buNone/>
            </a:pPr>
            <a:r>
              <a:rPr lang="en-US" dirty="0" smtClean="0">
                <a:latin typeface="Garamond" pitchFamily="18" charset="0"/>
              </a:rPr>
              <a:t>These world views have differing constructs: </a:t>
            </a:r>
          </a:p>
          <a:p>
            <a:pPr>
              <a:buFont typeface="Wingdings" pitchFamily="2" charset="2"/>
              <a:buChar char="§"/>
            </a:pPr>
            <a:r>
              <a:rPr lang="en-US" sz="2800" dirty="0" smtClean="0">
                <a:latin typeface="Garamond" pitchFamily="18" charset="0"/>
              </a:rPr>
              <a:t>Axiology (values)</a:t>
            </a:r>
          </a:p>
          <a:p>
            <a:pPr>
              <a:buFont typeface="Wingdings" pitchFamily="2" charset="2"/>
              <a:buChar char="§"/>
            </a:pPr>
            <a:r>
              <a:rPr lang="en-US" sz="2800" dirty="0" smtClean="0">
                <a:latin typeface="Garamond" pitchFamily="18" charset="0"/>
              </a:rPr>
              <a:t>Epistemology (way of knowing)</a:t>
            </a:r>
          </a:p>
          <a:p>
            <a:pPr>
              <a:buFont typeface="Wingdings" pitchFamily="2" charset="2"/>
              <a:buChar char="§"/>
            </a:pPr>
            <a:r>
              <a:rPr lang="en-US" sz="2800" dirty="0" smtClean="0">
                <a:latin typeface="Garamond" pitchFamily="18" charset="0"/>
              </a:rPr>
              <a:t>Logic (principles of reason)</a:t>
            </a:r>
          </a:p>
          <a:p>
            <a:pPr>
              <a:buFont typeface="Wingdings" pitchFamily="2" charset="2"/>
              <a:buChar char="§"/>
            </a:pPr>
            <a:r>
              <a:rPr lang="en-US" sz="2800" dirty="0" smtClean="0">
                <a:latin typeface="Garamond" pitchFamily="18" charset="0"/>
              </a:rPr>
              <a:t>Process (practice of reason)</a:t>
            </a:r>
            <a:endParaRPr lang="en-US" sz="2800" dirty="0">
              <a:latin typeface="Garamond"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50" name="Object 2"/>
          <p:cNvGraphicFramePr>
            <a:graphicFrameLocks noChangeAspect="1"/>
          </p:cNvGraphicFramePr>
          <p:nvPr/>
        </p:nvGraphicFramePr>
        <p:xfrm>
          <a:off x="-855663" y="-879475"/>
          <a:ext cx="7481888" cy="4584700"/>
        </p:xfrm>
        <a:graphic>
          <a:graphicData uri="http://schemas.openxmlformats.org/presentationml/2006/ole">
            <mc:AlternateContent xmlns:mc="http://schemas.openxmlformats.org/markup-compatibility/2006">
              <mc:Choice xmlns:v="urn:schemas-microsoft-com:vml" Requires="v">
                <p:oleObj spid="_x0000_s2078" name="Drawing" r:id="rId3" imgW="7477200" imgH="4581360" progId="Presentations.Drawing.13">
                  <p:embed/>
                </p:oleObj>
              </mc:Choice>
              <mc:Fallback>
                <p:oleObj name="Drawing" r:id="rId3" imgW="7477200" imgH="4581360" progId="Presentations.Drawing.13">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55663" y="-879475"/>
                        <a:ext cx="7481888" cy="458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381000" y="152400"/>
          <a:ext cx="8024813" cy="6419850"/>
        </p:xfrm>
        <a:graphic>
          <a:graphicData uri="http://schemas.openxmlformats.org/presentationml/2006/ole">
            <mc:AlternateContent xmlns:mc="http://schemas.openxmlformats.org/markup-compatibility/2006">
              <mc:Choice xmlns:v="urn:schemas-microsoft-com:vml" Requires="v">
                <p:oleObj spid="_x0000_s2079" name="Document" r:id="rId5" imgW="9412670" imgH="7461828" progId="Word.Document.8">
                  <p:embed/>
                </p:oleObj>
              </mc:Choice>
              <mc:Fallback>
                <p:oleObj name="Document" r:id="rId5" imgW="9412670" imgH="7461828" progId="Word.Document.8">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 y="152400"/>
                        <a:ext cx="8024813" cy="6419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latin typeface="Garamond" pitchFamily="18" charset="0"/>
              </a:rPr>
              <a:t>Traditional Ecological Knowledge </a:t>
            </a:r>
            <a:endParaRPr lang="en-US" b="1" dirty="0">
              <a:latin typeface="Garamond" pitchFamily="18" charset="0"/>
            </a:endParaRPr>
          </a:p>
        </p:txBody>
      </p:sp>
      <p:sp>
        <p:nvSpPr>
          <p:cNvPr id="3" name="Content Placeholder 2"/>
          <p:cNvSpPr>
            <a:spLocks noGrp="1"/>
          </p:cNvSpPr>
          <p:nvPr>
            <p:ph idx="1"/>
          </p:nvPr>
        </p:nvSpPr>
        <p:spPr/>
        <p:txBody>
          <a:bodyPr/>
          <a:lstStyle/>
          <a:p>
            <a:r>
              <a:rPr lang="en-US" dirty="0" smtClean="0">
                <a:latin typeface="Garamond" pitchFamily="18" charset="0"/>
              </a:rPr>
              <a:t>Nichol’s Model is consistent with a growing understanding and articulation of Aboriginal Traditional Ecological Knowledge: an Ancient and yet ever evolving body of knowledge, practice and belief which concerns itself with the inter relationship of all living things with and within their environment. </a:t>
            </a:r>
            <a:endParaRPr lang="en-US" dirty="0">
              <a:latin typeface="Garamond"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540</TotalTime>
  <Words>903</Words>
  <Application>Microsoft Office PowerPoint</Application>
  <PresentationFormat>On-screen Show (4:3)</PresentationFormat>
  <Paragraphs>95</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19</vt:i4>
      </vt:variant>
    </vt:vector>
  </HeadingPairs>
  <TitlesOfParts>
    <vt:vector size="22" baseType="lpstr">
      <vt:lpstr>Office Theme</vt:lpstr>
      <vt:lpstr>Drawing</vt:lpstr>
      <vt:lpstr>Document</vt:lpstr>
      <vt:lpstr>Cultural Competence:  Presented to Members of the Nova Scotia Bar in Cape Breton November 9, 2012</vt:lpstr>
      <vt:lpstr>Who Is Robert Wright?</vt:lpstr>
      <vt:lpstr>Culturally Competent Lawyers: Why? </vt:lpstr>
      <vt:lpstr>Culturally Competent Lawyers: Why? </vt:lpstr>
      <vt:lpstr>Culturally Competent Lawyers: Why? </vt:lpstr>
      <vt:lpstr>Cultural Competence: Definition </vt:lpstr>
      <vt:lpstr>A) Nichols’ Model for Understanding Cultural           Difference </vt:lpstr>
      <vt:lpstr>PowerPoint Presentation</vt:lpstr>
      <vt:lpstr>Traditional Ecological Knowledge </vt:lpstr>
      <vt:lpstr>Afrocentricity </vt:lpstr>
      <vt:lpstr>This does not suggest pigeon-holing</vt:lpstr>
      <vt:lpstr>B) Social, Cultural and Historical Context</vt:lpstr>
      <vt:lpstr>C) Appropriate Attitudes </vt:lpstr>
      <vt:lpstr>D) Communicating Across Cultures </vt:lpstr>
      <vt:lpstr>Cultural Competence: How? </vt:lpstr>
      <vt:lpstr>Cultural Competence: How Not</vt:lpstr>
      <vt:lpstr>A Question</vt:lpstr>
      <vt:lpstr>Q &amp; A</vt:lpstr>
      <vt:lpstr>Cultural Competence:  Presented to Members of the Nova Scotia Bar in Cape Breton November 9, 2012</vt:lpstr>
    </vt:vector>
  </TitlesOfParts>
  <Company>Province of NS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Competence:  Working Definition and Considerations</dc:title>
  <dc:creator>ORENGORM</dc:creator>
  <cp:lastModifiedBy>Robert</cp:lastModifiedBy>
  <cp:revision>108</cp:revision>
  <cp:lastPrinted>2012-10-17T14:25:54Z</cp:lastPrinted>
  <dcterms:created xsi:type="dcterms:W3CDTF">2010-04-27T11:58:57Z</dcterms:created>
  <dcterms:modified xsi:type="dcterms:W3CDTF">2012-11-07T22:45:56Z</dcterms:modified>
</cp:coreProperties>
</file>