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4" r:id="rId2"/>
    <p:sldMasterId id="2147483668" r:id="rId3"/>
  </p:sldMasterIdLst>
  <p:notesMasterIdLst>
    <p:notesMasterId r:id="rId24"/>
  </p:notesMasterIdLst>
  <p:handoutMasterIdLst>
    <p:handoutMasterId r:id="rId25"/>
  </p:handoutMasterIdLst>
  <p:sldIdLst>
    <p:sldId id="280" r:id="rId4"/>
    <p:sldId id="258" r:id="rId5"/>
    <p:sldId id="257" r:id="rId6"/>
    <p:sldId id="279" r:id="rId7"/>
    <p:sldId id="286" r:id="rId8"/>
    <p:sldId id="274" r:id="rId9"/>
    <p:sldId id="259" r:id="rId10"/>
    <p:sldId id="266" r:id="rId11"/>
    <p:sldId id="268" r:id="rId12"/>
    <p:sldId id="270" r:id="rId13"/>
    <p:sldId id="283" r:id="rId14"/>
    <p:sldId id="262" r:id="rId15"/>
    <p:sldId id="267" r:id="rId16"/>
    <p:sldId id="263" r:id="rId17"/>
    <p:sldId id="288" r:id="rId18"/>
    <p:sldId id="289" r:id="rId19"/>
    <p:sldId id="285" r:id="rId20"/>
    <p:sldId id="277" r:id="rId21"/>
    <p:sldId id="291" r:id="rId22"/>
    <p:sldId id="29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14" autoAdjust="0"/>
    <p:restoredTop sz="94749" autoAdjust="0"/>
  </p:normalViewPr>
  <p:slideViewPr>
    <p:cSldViewPr>
      <p:cViewPr varScale="1">
        <p:scale>
          <a:sx n="82" d="100"/>
          <a:sy n="82" d="100"/>
        </p:scale>
        <p:origin x="84" y="6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 Id="rId30" Type="http://schemas.microsoft.com/office/2015/10/relationships/revisionInfo" Target="revisionInfo.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D6EBE31-1DFB-4639-8A1E-F1E387D9EFFA}" type="datetimeFigureOut">
              <a:rPr lang="en-US" smtClean="0"/>
              <a:t>9/6/2017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6B04587-9C03-4A48-A72D-A05C160B5CDC}" type="slidenum">
              <a:rPr lang="en-US" smtClean="0"/>
              <a:t>‹#›</a:t>
            </a:fld>
            <a:endParaRPr lang="en-US"/>
          </a:p>
        </p:txBody>
      </p:sp>
    </p:spTree>
    <p:extLst>
      <p:ext uri="{BB962C8B-B14F-4D97-AF65-F5344CB8AC3E}">
        <p14:creationId xmlns:p14="http://schemas.microsoft.com/office/powerpoint/2010/main" val="2969254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5E9344-193A-4910-8A56-83EB3DEC9DB5}" type="datetimeFigureOut">
              <a:rPr lang="en-US" smtClean="0"/>
              <a:pPr/>
              <a:t>9/6/2017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2E39D8-1659-4FAC-AB1A-67F24215953C}" type="slidenum">
              <a:rPr lang="en-US" smtClean="0"/>
              <a:pPr/>
              <a:t>‹#›</a:t>
            </a:fld>
            <a:endParaRPr lang="en-US"/>
          </a:p>
        </p:txBody>
      </p:sp>
    </p:spTree>
    <p:extLst>
      <p:ext uri="{BB962C8B-B14F-4D97-AF65-F5344CB8AC3E}">
        <p14:creationId xmlns:p14="http://schemas.microsoft.com/office/powerpoint/2010/main" val="1991188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68078C-5C6C-4FDB-9702-D4C0D9636239}"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FE6AF1-7FC4-40FD-915C-D85DD8C590FF}" type="slidenum">
              <a:rPr lang="en-US" smtClean="0"/>
              <a:pPr/>
              <a:t>‹#›</a:t>
            </a:fld>
            <a:endParaRPr lang="en-US"/>
          </a:p>
        </p:txBody>
      </p:sp>
      <p:sp>
        <p:nvSpPr>
          <p:cNvPr id="7" name="TextBox 6"/>
          <p:cNvSpPr txBox="1"/>
          <p:nvPr/>
        </p:nvSpPr>
        <p:spPr>
          <a:xfrm>
            <a:off x="5220072" y="5949280"/>
            <a:ext cx="3888432" cy="646331"/>
          </a:xfrm>
          <a:prstGeom prst="rect">
            <a:avLst/>
          </a:prstGeom>
          <a:noFill/>
        </p:spPr>
        <p:txBody>
          <a:bodyPr wrap="square" rtlCol="0">
            <a:spAutoFit/>
          </a:bodyPr>
          <a:lstStyle/>
          <a:p>
            <a:pPr algn="ctr"/>
            <a:r>
              <a:rPr lang="en-CA" dirty="0">
                <a:solidFill>
                  <a:schemeClr val="tx1"/>
                </a:solidFill>
              </a:rPr>
              <a:t>© Robert S. Wright, MSW, RSW</a:t>
            </a:r>
          </a:p>
          <a:p>
            <a:pPr algn="ctr"/>
            <a:r>
              <a:rPr lang="en-CA" dirty="0">
                <a:solidFill>
                  <a:schemeClr val="tx1"/>
                </a:solidFill>
              </a:rPr>
              <a:t>www.robertswright.ca</a:t>
            </a:r>
          </a:p>
        </p:txBody>
      </p:sp>
    </p:spTree>
    <p:extLst>
      <p:ext uri="{BB962C8B-B14F-4D97-AF65-F5344CB8AC3E}">
        <p14:creationId xmlns:p14="http://schemas.microsoft.com/office/powerpoint/2010/main" val="887028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8078C-5C6C-4FDB-9702-D4C0D9636239}" type="datetimeFigureOut">
              <a:rPr lang="en-US" smtClean="0"/>
              <a:pPr/>
              <a:t>9/6/2017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FE6AF1-7FC4-40FD-915C-D85DD8C590FF}" type="slidenum">
              <a:rPr lang="en-US" smtClean="0"/>
              <a:pPr/>
              <a:t>‹#›</a:t>
            </a:fld>
            <a:endParaRPr lang="en-US"/>
          </a:p>
        </p:txBody>
      </p:sp>
    </p:spTree>
    <p:extLst>
      <p:ext uri="{BB962C8B-B14F-4D97-AF65-F5344CB8AC3E}">
        <p14:creationId xmlns:p14="http://schemas.microsoft.com/office/powerpoint/2010/main" val="1713423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F368078C-5C6C-4FDB-9702-D4C0D9636239}"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FE6AF1-7FC4-40FD-915C-D85DD8C590FF}"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p:cNvSpPr txBox="1"/>
          <p:nvPr/>
        </p:nvSpPr>
        <p:spPr>
          <a:xfrm>
            <a:off x="5220072" y="5949280"/>
            <a:ext cx="3888432" cy="646331"/>
          </a:xfrm>
          <a:prstGeom prst="rect">
            <a:avLst/>
          </a:prstGeom>
          <a:noFill/>
        </p:spPr>
        <p:txBody>
          <a:bodyPr wrap="square" rtlCol="0">
            <a:spAutoFit/>
          </a:bodyPr>
          <a:lstStyle/>
          <a:p>
            <a:pPr algn="ctr"/>
            <a:r>
              <a:rPr lang="en-CA" dirty="0">
                <a:solidFill>
                  <a:prstClr val="white"/>
                </a:solidFill>
              </a:rPr>
              <a:t>© Robert S. Wright, MSW, RSW</a:t>
            </a:r>
          </a:p>
          <a:p>
            <a:pPr algn="ctr"/>
            <a:r>
              <a:rPr lang="en-CA" dirty="0">
                <a:solidFill>
                  <a:prstClr val="white"/>
                </a:solidFill>
              </a:rPr>
              <a:t>www.robertswright.ca</a:t>
            </a:r>
          </a:p>
        </p:txBody>
      </p:sp>
      <p:sp>
        <p:nvSpPr>
          <p:cNvPr id="7" name="Title 6"/>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139149722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F368078C-5C6C-4FDB-9702-D4C0D9636239}"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FE6AF1-7FC4-40FD-915C-D85DD8C590FF}"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p:cNvSpPr txBox="1"/>
          <p:nvPr/>
        </p:nvSpPr>
        <p:spPr>
          <a:xfrm>
            <a:off x="5220072" y="5949280"/>
            <a:ext cx="3888432" cy="646331"/>
          </a:xfrm>
          <a:prstGeom prst="rect">
            <a:avLst/>
          </a:prstGeom>
          <a:noFill/>
        </p:spPr>
        <p:txBody>
          <a:bodyPr wrap="square" rtlCol="0">
            <a:spAutoFit/>
          </a:bodyPr>
          <a:lstStyle/>
          <a:p>
            <a:pPr algn="ctr"/>
            <a:r>
              <a:rPr lang="en-CA" dirty="0">
                <a:solidFill>
                  <a:prstClr val="white"/>
                </a:solidFill>
              </a:rPr>
              <a:t>© Robert S. Wright, MSW, RSW</a:t>
            </a:r>
          </a:p>
          <a:p>
            <a:pPr algn="ctr"/>
            <a:r>
              <a:rPr lang="en-CA" dirty="0">
                <a:solidFill>
                  <a:prstClr val="white"/>
                </a:solidFill>
              </a:rPr>
              <a:t>www.robertswright.ca</a:t>
            </a:r>
          </a:p>
        </p:txBody>
      </p:sp>
      <p:sp>
        <p:nvSpPr>
          <p:cNvPr id="7" name="Title 6"/>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1697843786"/>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F368078C-5C6C-4FDB-9702-D4C0D9636239}"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FE6AF1-7FC4-40FD-915C-D85DD8C590FF}" type="slidenum">
              <a:rPr lang="en-US" smtClean="0"/>
              <a:pPr/>
              <a:t>‹#›</a:t>
            </a:fld>
            <a:endParaRPr lang="en-US"/>
          </a:p>
        </p:txBody>
      </p:sp>
      <p:sp>
        <p:nvSpPr>
          <p:cNvPr id="7" name="TextBox 6"/>
          <p:cNvSpPr txBox="1"/>
          <p:nvPr/>
        </p:nvSpPr>
        <p:spPr>
          <a:xfrm>
            <a:off x="5220072" y="5949280"/>
            <a:ext cx="3888432" cy="646331"/>
          </a:xfrm>
          <a:prstGeom prst="rect">
            <a:avLst/>
          </a:prstGeom>
          <a:noFill/>
        </p:spPr>
        <p:txBody>
          <a:bodyPr wrap="square" rtlCol="0">
            <a:spAutoFit/>
          </a:bodyPr>
          <a:lstStyle/>
          <a:p>
            <a:pPr algn="ctr"/>
            <a:r>
              <a:rPr lang="en-CA" dirty="0">
                <a:solidFill>
                  <a:prstClr val="white"/>
                </a:solidFill>
              </a:rPr>
              <a:t>© Robert S. Wright, MSW, RSW</a:t>
            </a:r>
          </a:p>
          <a:p>
            <a:pPr algn="ctr"/>
            <a:r>
              <a:rPr lang="en-CA" dirty="0">
                <a:solidFill>
                  <a:prstClr val="white"/>
                </a:solidFill>
              </a:rPr>
              <a:t>www.robertswright.ca</a:t>
            </a:r>
          </a:p>
        </p:txBody>
      </p:sp>
    </p:spTree>
    <p:extLst>
      <p:ext uri="{BB962C8B-B14F-4D97-AF65-F5344CB8AC3E}">
        <p14:creationId xmlns:p14="http://schemas.microsoft.com/office/powerpoint/2010/main" val="256257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8078C-5C6C-4FDB-9702-D4C0D9636239}" type="datetimeFigureOut">
              <a:rPr lang="en-US" smtClean="0"/>
              <a:pPr/>
              <a:t>9/6/2017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FE6AF1-7FC4-40FD-915C-D85DD8C590FF}" type="slidenum">
              <a:rPr lang="en-US" smtClean="0"/>
              <a:pPr/>
              <a:t>‹#›</a:t>
            </a:fld>
            <a:endParaRPr lang="en-US"/>
          </a:p>
        </p:txBody>
      </p:sp>
    </p:spTree>
    <p:extLst>
      <p:ext uri="{BB962C8B-B14F-4D97-AF65-F5344CB8AC3E}">
        <p14:creationId xmlns:p14="http://schemas.microsoft.com/office/powerpoint/2010/main" val="23118302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368078C-5C6C-4FDB-9702-D4C0D9636239}" type="datetimeFigureOut">
              <a:rPr lang="en-US" smtClean="0"/>
              <a:pPr/>
              <a:t>9/6/2017</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E9FE6AF1-7FC4-40FD-915C-D85DD8C590FF}" type="slidenum">
              <a:rPr lang="en-US" smtClean="0"/>
              <a:pPr/>
              <a:t>‹#›</a:t>
            </a:fld>
            <a:endParaRPr lang="en-US"/>
          </a:p>
        </p:txBody>
      </p:sp>
    </p:spTree>
    <p:extLst>
      <p:ext uri="{BB962C8B-B14F-4D97-AF65-F5344CB8AC3E}">
        <p14:creationId xmlns:p14="http://schemas.microsoft.com/office/powerpoint/2010/main" val="259735256"/>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71" r:id="rId3"/>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368078C-5C6C-4FDB-9702-D4C0D9636239}" type="datetimeFigureOut">
              <a:rPr lang="en-US" smtClean="0"/>
              <a:pPr/>
              <a:t>9/6/2017</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E9FE6AF1-7FC4-40FD-915C-D85DD8C590FF}" type="slidenum">
              <a:rPr lang="en-US" smtClean="0"/>
              <a:pPr/>
              <a:t>‹#›</a:t>
            </a:fld>
            <a:endParaRPr lang="en-US"/>
          </a:p>
        </p:txBody>
      </p:sp>
    </p:spTree>
    <p:extLst>
      <p:ext uri="{BB962C8B-B14F-4D97-AF65-F5344CB8AC3E}">
        <p14:creationId xmlns:p14="http://schemas.microsoft.com/office/powerpoint/2010/main" val="846531315"/>
      </p:ext>
    </p:extLst>
  </p:cSld>
  <p:clrMap bg1="lt1" tx1="dk1" bg2="lt2" tx2="dk2" accent1="accent1" accent2="accent2" accent3="accent3" accent4="accent4" accent5="accent5" accent6="accent6" hlink="hlink" folHlink="folHlink"/>
  <p:sldLayoutIdLst>
    <p:sldLayoutId id="2147483665" r:id="rId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68078C-5C6C-4FDB-9702-D4C0D9636239}" type="datetimeFigureOut">
              <a:rPr lang="en-US" smtClean="0"/>
              <a:pPr/>
              <a:t>9/6/2017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FE6AF1-7FC4-40FD-915C-D85DD8C590FF}" type="slidenum">
              <a:rPr lang="en-US" smtClean="0"/>
              <a:pPr/>
              <a:t>‹#›</a:t>
            </a:fld>
            <a:endParaRPr lang="en-US"/>
          </a:p>
        </p:txBody>
      </p:sp>
    </p:spTree>
    <p:extLst>
      <p:ext uri="{BB962C8B-B14F-4D97-AF65-F5344CB8AC3E}">
        <p14:creationId xmlns:p14="http://schemas.microsoft.com/office/powerpoint/2010/main" val="2155951003"/>
      </p:ext>
    </p:extLst>
  </p:cSld>
  <p:clrMap bg1="lt1" tx1="dk1" bg2="lt2" tx2="dk2" accent1="accent1" accent2="accent2" accent3="accent3" accent4="accent4" accent5="accent5" accent6="accent6" hlink="hlink" folHlink="folHlink"/>
  <p:sldLayoutIdLst>
    <p:sldLayoutId id="2147483669" r:id="rId1"/>
    <p:sldLayoutId id="214748367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810000"/>
            <a:ext cx="7467600" cy="1905000"/>
          </a:xfrm>
        </p:spPr>
        <p:txBody>
          <a:bodyPr>
            <a:normAutofit/>
          </a:bodyPr>
          <a:lstStyle/>
          <a:p>
            <a:r>
              <a:rPr lang="en-US" sz="2000" b="1" dirty="0">
                <a:latin typeface="Garamond" pitchFamily="18" charset="0"/>
              </a:rPr>
              <a:t>Prepared by </a:t>
            </a:r>
          </a:p>
          <a:p>
            <a:r>
              <a:rPr lang="en-US" sz="2000" b="1" dirty="0">
                <a:latin typeface="Garamond" pitchFamily="18" charset="0"/>
              </a:rPr>
              <a:t>Robert S. Wright, MSW, RSW</a:t>
            </a:r>
          </a:p>
          <a:p>
            <a:r>
              <a:rPr lang="en-US" sz="2000" b="1" dirty="0">
                <a:latin typeface="Garamond" pitchFamily="18" charset="0"/>
              </a:rPr>
              <a:t>Social Worker in Private Practice</a:t>
            </a:r>
          </a:p>
          <a:p>
            <a:endParaRPr lang="en-US" sz="2000" b="1" dirty="0">
              <a:latin typeface="Garamond" pitchFamily="18" charset="0"/>
            </a:endParaRPr>
          </a:p>
          <a:p>
            <a:r>
              <a:rPr lang="en-US" sz="2000" b="1" dirty="0">
                <a:latin typeface="Garamond" pitchFamily="18" charset="0"/>
              </a:rPr>
              <a:t>September 6, 2017</a:t>
            </a:r>
          </a:p>
        </p:txBody>
      </p:sp>
      <p:sp>
        <p:nvSpPr>
          <p:cNvPr id="2" name="Title 1"/>
          <p:cNvSpPr>
            <a:spLocks noGrp="1"/>
          </p:cNvSpPr>
          <p:nvPr>
            <p:ph type="title"/>
          </p:nvPr>
        </p:nvSpPr>
        <p:spPr>
          <a:xfrm>
            <a:off x="685800" y="1066800"/>
            <a:ext cx="7772400" cy="2743199"/>
          </a:xfrm>
        </p:spPr>
        <p:txBody>
          <a:bodyPr>
            <a:normAutofit/>
          </a:bodyPr>
          <a:lstStyle/>
          <a:p>
            <a:r>
              <a:rPr lang="en-US" sz="4000" b="1" dirty="0">
                <a:latin typeface="Garamond" pitchFamily="18" charset="0"/>
              </a:rPr>
              <a:t>Aspiring to Cultural Competence: </a:t>
            </a:r>
            <a:br>
              <a:rPr lang="en-US" sz="4000" b="1" dirty="0">
                <a:latin typeface="Garamond" pitchFamily="18" charset="0"/>
              </a:rPr>
            </a:br>
            <a:r>
              <a:rPr lang="en-US" sz="4000" b="1" dirty="0">
                <a:latin typeface="Garamond" pitchFamily="18" charset="0"/>
              </a:rPr>
              <a:t>The Why, What and How for Lawyers</a:t>
            </a:r>
            <a:br>
              <a:rPr lang="en-US" sz="4000" b="1" dirty="0">
                <a:latin typeface="Garamond" pitchFamily="18" charset="0"/>
              </a:rPr>
            </a:br>
            <a:r>
              <a:rPr lang="en-US" sz="4000" b="1" dirty="0">
                <a:latin typeface="Garamond" pitchFamily="18" charset="0"/>
              </a:rPr>
              <a:t>(Remix for Orientation to Law)</a:t>
            </a:r>
          </a:p>
        </p:txBody>
      </p:sp>
    </p:spTree>
    <p:extLst>
      <p:ext uri="{BB962C8B-B14F-4D97-AF65-F5344CB8AC3E}">
        <p14:creationId xmlns:p14="http://schemas.microsoft.com/office/powerpoint/2010/main" val="1026472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lstStyle/>
          <a:p>
            <a:pPr algn="l"/>
            <a:r>
              <a:rPr lang="en-US" b="1" dirty="0">
                <a:latin typeface="Garamond" pitchFamily="18" charset="0"/>
              </a:rPr>
              <a:t>      Afrocentricity </a:t>
            </a:r>
          </a:p>
        </p:txBody>
      </p:sp>
      <p:sp>
        <p:nvSpPr>
          <p:cNvPr id="3" name="Content Placeholder 2"/>
          <p:cNvSpPr>
            <a:spLocks noGrp="1"/>
          </p:cNvSpPr>
          <p:nvPr>
            <p:ph idx="4294967295"/>
          </p:nvPr>
        </p:nvSpPr>
        <p:spPr>
          <a:xfrm>
            <a:off x="0" y="1600200"/>
            <a:ext cx="8153400" cy="4525963"/>
          </a:xfrm>
        </p:spPr>
        <p:txBody>
          <a:bodyPr>
            <a:normAutofit fontScale="92500" lnSpcReduction="10000"/>
          </a:bodyPr>
          <a:lstStyle/>
          <a:p>
            <a:pPr>
              <a:buNone/>
            </a:pPr>
            <a:r>
              <a:rPr lang="en-US" dirty="0"/>
              <a:t>	</a:t>
            </a:r>
            <a:r>
              <a:rPr lang="en-US" dirty="0">
                <a:latin typeface="Garamond" pitchFamily="18" charset="0"/>
                <a:cs typeface="Arial" pitchFamily="34" charset="0"/>
              </a:rPr>
              <a:t>There is also a growing global and local understanding of the fundamental elements of African thought, culture and philosophy. Somewhat controversial, certainly not standardized, nevertheless its growing legitimacy has been established. Its hallmark is the assertion of a worldview that places all people of African descent at its centre, asserts a common culture, philosophy and history and critiques and perhaps even rewrites global history from this perspective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Garamond" pitchFamily="18" charset="0"/>
              </a:rPr>
              <a:t>Bottom Line</a:t>
            </a:r>
            <a:endParaRPr lang="en-CA" b="1" dirty="0">
              <a:latin typeface="Garamond" pitchFamily="18" charset="0"/>
            </a:endParaRPr>
          </a:p>
        </p:txBody>
      </p:sp>
      <p:sp>
        <p:nvSpPr>
          <p:cNvPr id="3" name="Content Placeholder 2"/>
          <p:cNvSpPr>
            <a:spLocks noGrp="1"/>
          </p:cNvSpPr>
          <p:nvPr>
            <p:ph idx="1"/>
          </p:nvPr>
        </p:nvSpPr>
        <p:spPr/>
        <p:txBody>
          <a:bodyPr>
            <a:normAutofit/>
          </a:bodyPr>
          <a:lstStyle/>
          <a:p>
            <a:pPr marL="0" indent="0" algn="ctr">
              <a:buNone/>
            </a:pPr>
            <a:r>
              <a:rPr lang="en-US" sz="6000" dirty="0">
                <a:latin typeface="Garamond" pitchFamily="18" charset="0"/>
              </a:rPr>
              <a:t>People are different</a:t>
            </a:r>
          </a:p>
          <a:p>
            <a:pPr marL="0" indent="0" algn="ctr">
              <a:buNone/>
            </a:pPr>
            <a:r>
              <a:rPr lang="en-US" sz="6000" dirty="0">
                <a:latin typeface="Garamond" pitchFamily="18" charset="0"/>
              </a:rPr>
              <a:t>and we can not treat different peoples as if we were all the same</a:t>
            </a:r>
            <a:endParaRPr lang="en-CA" sz="6000" dirty="0">
              <a:latin typeface="Garamond" pitchFamily="18" charset="0"/>
            </a:endParaRPr>
          </a:p>
        </p:txBody>
      </p:sp>
    </p:spTree>
    <p:extLst>
      <p:ext uri="{BB962C8B-B14F-4D97-AF65-F5344CB8AC3E}">
        <p14:creationId xmlns:p14="http://schemas.microsoft.com/office/powerpoint/2010/main" val="1357545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rmAutofit/>
          </a:bodyPr>
          <a:lstStyle/>
          <a:p>
            <a:pPr algn="l"/>
            <a:r>
              <a:rPr lang="en-US" sz="3600" b="1" dirty="0">
                <a:latin typeface="Garamond" pitchFamily="18" charset="0"/>
              </a:rPr>
              <a:t>B) Social, Cultural and Historical Context</a:t>
            </a:r>
          </a:p>
        </p:txBody>
      </p:sp>
      <p:sp>
        <p:nvSpPr>
          <p:cNvPr id="3" name="Content Placeholder 2"/>
          <p:cNvSpPr>
            <a:spLocks noGrp="1"/>
          </p:cNvSpPr>
          <p:nvPr>
            <p:ph idx="1"/>
          </p:nvPr>
        </p:nvSpPr>
        <p:spPr/>
        <p:txBody>
          <a:bodyPr>
            <a:normAutofit/>
          </a:bodyPr>
          <a:lstStyle/>
          <a:p>
            <a:pPr>
              <a:buNone/>
            </a:pPr>
            <a:r>
              <a:rPr lang="en-US" dirty="0">
                <a:latin typeface="Garamond" pitchFamily="18" charset="0"/>
              </a:rPr>
              <a:t>North American Diversity is fraught with complicated and tragic history</a:t>
            </a:r>
          </a:p>
          <a:p>
            <a:pPr lvl="1">
              <a:buFont typeface="Wingdings" pitchFamily="2" charset="2"/>
              <a:buChar char="§"/>
            </a:pPr>
            <a:r>
              <a:rPr lang="en-US" b="1" dirty="0">
                <a:latin typeface="Garamond" pitchFamily="18" charset="0"/>
              </a:rPr>
              <a:t>Enslavement of Africans, Genocide of First Nations, Global strife resulting in trans-global immigration etc.</a:t>
            </a:r>
          </a:p>
          <a:p>
            <a:pPr>
              <a:buNone/>
            </a:pPr>
            <a:r>
              <a:rPr lang="en-US" dirty="0">
                <a:latin typeface="Garamond" pitchFamily="18" charset="0"/>
              </a:rPr>
              <a:t>A local knowledge of how our racist history is a </a:t>
            </a:r>
          </a:p>
          <a:p>
            <a:pPr>
              <a:buNone/>
            </a:pPr>
            <a:r>
              <a:rPr lang="en-US" dirty="0">
                <a:latin typeface="Garamond" pitchFamily="18" charset="0"/>
              </a:rPr>
              <a:t>living legacy is necessary: Africville, Cornwallis.</a:t>
            </a:r>
          </a:p>
          <a:p>
            <a:pPr>
              <a:buNone/>
            </a:pPr>
            <a:r>
              <a:rPr lang="en-US" sz="2400" dirty="0">
                <a:latin typeface="Garamond" pitchFamily="18" charset="0"/>
              </a:rPr>
              <a:t>(</a:t>
            </a:r>
            <a:r>
              <a:rPr lang="en-US" sz="2400" dirty="0" err="1">
                <a:latin typeface="Garamond" pitchFamily="18" charset="0"/>
              </a:rPr>
              <a:t>Aylward</a:t>
            </a:r>
            <a:r>
              <a:rPr lang="en-US" sz="2400" dirty="0">
                <a:latin typeface="Garamond" pitchFamily="18" charset="0"/>
              </a:rPr>
              <a:t> talks of the need for this knowledge to aid in our ability to “spot issues”)</a:t>
            </a:r>
            <a:endParaRPr lang="en-US" sz="2400" dirty="0"/>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b="1" dirty="0">
                <a:latin typeface="Garamond" pitchFamily="18" charset="0"/>
              </a:rPr>
              <a:t>C) Appropriate Attitudes </a:t>
            </a:r>
          </a:p>
        </p:txBody>
      </p:sp>
      <p:sp>
        <p:nvSpPr>
          <p:cNvPr id="3" name="Content Placeholder 2"/>
          <p:cNvSpPr>
            <a:spLocks noGrp="1"/>
          </p:cNvSpPr>
          <p:nvPr>
            <p:ph idx="1"/>
          </p:nvPr>
        </p:nvSpPr>
        <p:spPr/>
        <p:txBody>
          <a:bodyPr>
            <a:normAutofit/>
          </a:bodyPr>
          <a:lstStyle/>
          <a:p>
            <a:pPr>
              <a:buNone/>
            </a:pPr>
            <a:r>
              <a:rPr lang="en-US" dirty="0">
                <a:latin typeface="Garamond" pitchFamily="18" charset="0"/>
              </a:rPr>
              <a:t>Cultural competence requires that practitioners </a:t>
            </a:r>
          </a:p>
          <a:p>
            <a:pPr>
              <a:buNone/>
            </a:pPr>
            <a:r>
              <a:rPr lang="en-US" dirty="0">
                <a:latin typeface="Garamond" pitchFamily="18" charset="0"/>
              </a:rPr>
              <a:t>actually </a:t>
            </a:r>
            <a:r>
              <a:rPr lang="en-US" b="1" i="1" dirty="0">
                <a:latin typeface="Garamond" pitchFamily="18" charset="0"/>
              </a:rPr>
              <a:t>value</a:t>
            </a:r>
            <a:r>
              <a:rPr lang="en-US" dirty="0">
                <a:latin typeface="Garamond" pitchFamily="18" charset="0"/>
              </a:rPr>
              <a:t> diversity, not just tolerate it. In </a:t>
            </a:r>
          </a:p>
          <a:p>
            <a:pPr>
              <a:buNone/>
            </a:pPr>
            <a:r>
              <a:rPr lang="en-US" dirty="0">
                <a:latin typeface="Garamond" pitchFamily="18" charset="0"/>
              </a:rPr>
              <a:t>a nation that acknowledges multiple founding </a:t>
            </a:r>
          </a:p>
          <a:p>
            <a:pPr>
              <a:buNone/>
            </a:pPr>
            <a:r>
              <a:rPr lang="en-US" dirty="0">
                <a:latin typeface="Garamond" pitchFamily="18" charset="0"/>
              </a:rPr>
              <a:t>peoples, that was built up on the foundation of </a:t>
            </a:r>
          </a:p>
          <a:p>
            <a:pPr>
              <a:buNone/>
            </a:pPr>
            <a:r>
              <a:rPr lang="en-US" dirty="0">
                <a:latin typeface="Garamond" pitchFamily="18" charset="0"/>
              </a:rPr>
              <a:t>ethnic/immigrant labour and whose future </a:t>
            </a:r>
          </a:p>
          <a:p>
            <a:pPr>
              <a:buNone/>
            </a:pPr>
            <a:r>
              <a:rPr lang="en-US" dirty="0">
                <a:latin typeface="Garamond" pitchFamily="18" charset="0"/>
              </a:rPr>
              <a:t>depends on immigration any other attitude </a:t>
            </a:r>
          </a:p>
          <a:p>
            <a:pPr>
              <a:buNone/>
            </a:pPr>
            <a:r>
              <a:rPr lang="en-US" dirty="0">
                <a:latin typeface="Garamond" pitchFamily="18" charset="0"/>
              </a:rPr>
              <a:t>should reasonably be seen as unacceptable.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a:latin typeface="Garamond" pitchFamily="18" charset="0"/>
              </a:rPr>
              <a:t>D) Communicating Across Cultures </a:t>
            </a:r>
          </a:p>
        </p:txBody>
      </p:sp>
      <p:sp>
        <p:nvSpPr>
          <p:cNvPr id="3" name="Content Placeholder 2"/>
          <p:cNvSpPr>
            <a:spLocks noGrp="1"/>
          </p:cNvSpPr>
          <p:nvPr>
            <p:ph idx="1"/>
          </p:nvPr>
        </p:nvSpPr>
        <p:spPr/>
        <p:txBody>
          <a:bodyPr>
            <a:noAutofit/>
          </a:bodyPr>
          <a:lstStyle/>
          <a:p>
            <a:pPr>
              <a:buNone/>
            </a:pPr>
            <a:r>
              <a:rPr lang="en-US" sz="3600" dirty="0">
                <a:latin typeface="Garamond" pitchFamily="18" charset="0"/>
              </a:rPr>
              <a:t>	Cross cultural communication is a complex study in cultural hermeneutics.  In sociology:  the context of a person’s world view is necessary for the proper understanding and interpretation of </a:t>
            </a:r>
            <a:r>
              <a:rPr lang="en-US" sz="3600" dirty="0" err="1">
                <a:latin typeface="Garamond" pitchFamily="18" charset="0"/>
              </a:rPr>
              <a:t>behaviour</a:t>
            </a:r>
            <a:r>
              <a:rPr lang="en-US" sz="3600" dirty="0">
                <a:latin typeface="Garamond" pitchFamily="18" charset="0"/>
              </a:rPr>
              <a:t> and rhetoric (</a:t>
            </a:r>
            <a:r>
              <a:rPr lang="en-US" sz="3600" dirty="0" err="1">
                <a:latin typeface="Garamond" pitchFamily="18" charset="0"/>
              </a:rPr>
              <a:t>Voyvodic</a:t>
            </a:r>
            <a:r>
              <a:rPr lang="en-US" sz="3600" dirty="0">
                <a:latin typeface="Garamond" pitchFamily="18" charset="0"/>
              </a:rPr>
              <a:t>, pp. 16, 17)</a:t>
            </a:r>
          </a:p>
          <a:p>
            <a:pPr>
              <a:buNone/>
            </a:pPr>
            <a:endParaRPr lang="en-US" sz="3600" dirty="0">
              <a:latin typeface="Garamond" pitchFamily="18" charset="0"/>
            </a:endParaRPr>
          </a:p>
          <a:p>
            <a:pPr>
              <a:buNone/>
            </a:pPr>
            <a:r>
              <a:rPr lang="en-US" sz="3600" dirty="0">
                <a:latin typeface="Garamond" pitchFamily="18" charset="0"/>
              </a:rPr>
              <a:t>	</a:t>
            </a:r>
            <a:endParaRPr lang="en-US" sz="3600" b="1" dirty="0">
              <a:latin typeface="Garamond"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a:latin typeface="Garamond" pitchFamily="18" charset="0"/>
              </a:rPr>
              <a:t>D) Communicating Across Cultures </a:t>
            </a:r>
          </a:p>
        </p:txBody>
      </p:sp>
      <p:sp>
        <p:nvSpPr>
          <p:cNvPr id="3" name="Content Placeholder 2"/>
          <p:cNvSpPr>
            <a:spLocks noGrp="1"/>
          </p:cNvSpPr>
          <p:nvPr>
            <p:ph idx="1"/>
          </p:nvPr>
        </p:nvSpPr>
        <p:spPr/>
        <p:txBody>
          <a:bodyPr>
            <a:normAutofit/>
          </a:bodyPr>
          <a:lstStyle/>
          <a:p>
            <a:pPr>
              <a:buNone/>
            </a:pPr>
            <a:r>
              <a:rPr lang="en-US" sz="3600" dirty="0">
                <a:latin typeface="Garamond" pitchFamily="18" charset="0"/>
              </a:rPr>
              <a:t>	Before meaningless, unnatural, non-human or immature </a:t>
            </a:r>
            <a:r>
              <a:rPr lang="en-US" sz="3600" dirty="0" err="1">
                <a:latin typeface="Garamond" pitchFamily="18" charset="0"/>
              </a:rPr>
              <a:t>behaviour</a:t>
            </a:r>
            <a:r>
              <a:rPr lang="en-US" sz="3600" dirty="0">
                <a:latin typeface="Garamond" pitchFamily="18" charset="0"/>
              </a:rPr>
              <a:t> and corresponding values are attributed to people of another culture, it is better to begin by doubting the adequacy of one’s own judgment and knowledge</a:t>
            </a:r>
          </a:p>
          <a:p>
            <a:r>
              <a:rPr lang="en-US" sz="3600" b="1" dirty="0" err="1">
                <a:latin typeface="Garamond" pitchFamily="18" charset="0"/>
              </a:rPr>
              <a:t>Elmar</a:t>
            </a:r>
            <a:r>
              <a:rPr lang="en-US" sz="3600" b="1" dirty="0">
                <a:latin typeface="Garamond" pitchFamily="18" charset="0"/>
              </a:rPr>
              <a:t> </a:t>
            </a:r>
            <a:r>
              <a:rPr lang="en-US" sz="3600" b="1" dirty="0" err="1">
                <a:latin typeface="Garamond" pitchFamily="18" charset="0"/>
              </a:rPr>
              <a:t>Holenstein</a:t>
            </a:r>
            <a:endParaRPr lang="en-US" sz="3600" b="1" dirty="0">
              <a:latin typeface="Garamond" pitchFamily="18" charset="0"/>
            </a:endParaRPr>
          </a:p>
        </p:txBody>
      </p:sp>
    </p:spTree>
    <p:extLst>
      <p:ext uri="{BB962C8B-B14F-4D97-AF65-F5344CB8AC3E}">
        <p14:creationId xmlns:p14="http://schemas.microsoft.com/office/powerpoint/2010/main" val="2182455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a:latin typeface="Garamond" pitchFamily="18" charset="0"/>
              </a:rPr>
              <a:t>D) Communicating Across Cultures </a:t>
            </a:r>
          </a:p>
        </p:txBody>
      </p:sp>
      <p:sp>
        <p:nvSpPr>
          <p:cNvPr id="3" name="Content Placeholder 2"/>
          <p:cNvSpPr>
            <a:spLocks noGrp="1"/>
          </p:cNvSpPr>
          <p:nvPr>
            <p:ph idx="1"/>
          </p:nvPr>
        </p:nvSpPr>
        <p:spPr/>
        <p:txBody>
          <a:bodyPr>
            <a:normAutofit lnSpcReduction="10000"/>
          </a:bodyPr>
          <a:lstStyle/>
          <a:p>
            <a:pPr algn="ctr">
              <a:buNone/>
            </a:pPr>
            <a:r>
              <a:rPr lang="en-CA" sz="3600" dirty="0">
                <a:latin typeface="Garamond" pitchFamily="18" charset="0"/>
              </a:rPr>
              <a:t>	</a:t>
            </a:r>
            <a:r>
              <a:rPr lang="en-CA" sz="5400" dirty="0">
                <a:latin typeface="Garamond" pitchFamily="18" charset="0"/>
              </a:rPr>
              <a:t>Before you conclude that I am crazy you should consider the possibility that you are stupid!</a:t>
            </a:r>
          </a:p>
          <a:p>
            <a:pPr>
              <a:buNone/>
            </a:pPr>
            <a:endParaRPr lang="en-US" sz="4000" b="1" dirty="0">
              <a:latin typeface="Garamond" pitchFamily="18" charset="0"/>
            </a:endParaRPr>
          </a:p>
          <a:p>
            <a:pPr>
              <a:buNone/>
            </a:pPr>
            <a:r>
              <a:rPr lang="en-US" sz="4000" b="1" dirty="0">
                <a:latin typeface="Garamond" pitchFamily="18" charset="0"/>
              </a:rPr>
              <a:t>Holenstein paraphrased</a:t>
            </a:r>
          </a:p>
        </p:txBody>
      </p:sp>
    </p:spTree>
    <p:extLst>
      <p:ext uri="{BB962C8B-B14F-4D97-AF65-F5344CB8AC3E}">
        <p14:creationId xmlns:p14="http://schemas.microsoft.com/office/powerpoint/2010/main" val="3955434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CA" sz="4000" b="1" dirty="0">
                <a:latin typeface="Garamond" panose="02020404030301010803" pitchFamily="18" charset="0"/>
              </a:rPr>
              <a:t>E) Social Justice Commitment</a:t>
            </a:r>
          </a:p>
        </p:txBody>
      </p:sp>
      <p:sp>
        <p:nvSpPr>
          <p:cNvPr id="3" name="Content Placeholder 2"/>
          <p:cNvSpPr>
            <a:spLocks noGrp="1"/>
          </p:cNvSpPr>
          <p:nvPr>
            <p:ph idx="1"/>
          </p:nvPr>
        </p:nvSpPr>
        <p:spPr/>
        <p:txBody>
          <a:bodyPr/>
          <a:lstStyle/>
          <a:p>
            <a:r>
              <a:rPr lang="en-CA" dirty="0">
                <a:latin typeface="Garamond" panose="02020404030301010803" pitchFamily="18" charset="0"/>
              </a:rPr>
              <a:t>We must demonstrate an awareness of how structural issues affect our sector, its members and clients</a:t>
            </a:r>
          </a:p>
          <a:p>
            <a:r>
              <a:rPr lang="en-CA" dirty="0">
                <a:latin typeface="Garamond" panose="02020404030301010803" pitchFamily="18" charset="0"/>
              </a:rPr>
              <a:t>We must demonstrate an active programme aimed at addressing systemic issues of exclusion and oppression</a:t>
            </a:r>
          </a:p>
          <a:p>
            <a:endParaRPr lang="en-CA" dirty="0">
              <a:latin typeface="Garamond" panose="02020404030301010803" pitchFamily="18" charset="0"/>
            </a:endParaRPr>
          </a:p>
        </p:txBody>
      </p:sp>
    </p:spTree>
    <p:extLst>
      <p:ext uri="{BB962C8B-B14F-4D97-AF65-F5344CB8AC3E}">
        <p14:creationId xmlns:p14="http://schemas.microsoft.com/office/powerpoint/2010/main" val="13889066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Garamond" pitchFamily="18" charset="0"/>
              </a:rPr>
              <a:t>Cultural Competence: How? </a:t>
            </a:r>
          </a:p>
        </p:txBody>
      </p:sp>
      <p:sp>
        <p:nvSpPr>
          <p:cNvPr id="3" name="Content Placeholder 2"/>
          <p:cNvSpPr>
            <a:spLocks noGrp="1"/>
          </p:cNvSpPr>
          <p:nvPr>
            <p:ph idx="1"/>
          </p:nvPr>
        </p:nvSpPr>
        <p:spPr/>
        <p:txBody>
          <a:bodyPr>
            <a:noAutofit/>
          </a:bodyPr>
          <a:lstStyle/>
          <a:p>
            <a:r>
              <a:rPr lang="en-US" dirty="0">
                <a:latin typeface="Garamond" pitchFamily="18" charset="0"/>
              </a:rPr>
              <a:t>Pre service training/clinical law programmes</a:t>
            </a:r>
          </a:p>
          <a:p>
            <a:r>
              <a:rPr lang="en-US" dirty="0">
                <a:latin typeface="Garamond" pitchFamily="18" charset="0"/>
              </a:rPr>
              <a:t>Conduct organizational assessment</a:t>
            </a:r>
          </a:p>
          <a:p>
            <a:r>
              <a:rPr lang="en-US" dirty="0">
                <a:latin typeface="Garamond" pitchFamily="18" charset="0"/>
              </a:rPr>
              <a:t>Develop organizational plan</a:t>
            </a:r>
          </a:p>
          <a:p>
            <a:r>
              <a:rPr lang="en-US" dirty="0">
                <a:latin typeface="Garamond" pitchFamily="18" charset="0"/>
              </a:rPr>
              <a:t>Employ and support culturally competent practitioners</a:t>
            </a:r>
          </a:p>
          <a:p>
            <a:r>
              <a:rPr lang="en-US" dirty="0">
                <a:latin typeface="Garamond" pitchFamily="18" charset="0"/>
              </a:rPr>
              <a:t>Systematic coaching/consulting to leaders/HR</a:t>
            </a:r>
          </a:p>
          <a:p>
            <a:r>
              <a:rPr lang="en-US" dirty="0">
                <a:latin typeface="Garamond" pitchFamily="18" charset="0"/>
              </a:rPr>
              <a:t>Continuing education in Cultural Competence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Q&amp;A</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0" y="1524000"/>
            <a:ext cx="3048000" cy="4515028"/>
          </a:xfrm>
        </p:spPr>
      </p:pic>
    </p:spTree>
    <p:extLst>
      <p:ext uri="{BB962C8B-B14F-4D97-AF65-F5344CB8AC3E}">
        <p14:creationId xmlns:p14="http://schemas.microsoft.com/office/powerpoint/2010/main" val="897829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Garamond" pitchFamily="18" charset="0"/>
              </a:rPr>
              <a:t>Culturally Competent Lawyers: Why? </a:t>
            </a:r>
          </a:p>
        </p:txBody>
      </p:sp>
      <p:sp>
        <p:nvSpPr>
          <p:cNvPr id="3" name="Content Placeholder 2"/>
          <p:cNvSpPr>
            <a:spLocks noGrp="1"/>
          </p:cNvSpPr>
          <p:nvPr>
            <p:ph idx="1"/>
          </p:nvPr>
        </p:nvSpPr>
        <p:spPr/>
        <p:txBody>
          <a:bodyPr>
            <a:normAutofit/>
          </a:bodyPr>
          <a:lstStyle/>
          <a:p>
            <a:r>
              <a:rPr lang="en-US" dirty="0">
                <a:latin typeface="Garamond" pitchFamily="18" charset="0"/>
              </a:rPr>
              <a:t>As Racialized and Aboriginal Canadians gain increasing space in society, lawyers will need skill to represent competently their clients’ interests in an increasing diversity of ways:</a:t>
            </a:r>
          </a:p>
          <a:p>
            <a:pPr>
              <a:buNone/>
            </a:pPr>
            <a:r>
              <a:rPr lang="en-US" dirty="0">
                <a:latin typeface="Garamond" pitchFamily="18" charset="0"/>
              </a:rPr>
              <a:t>	(</a:t>
            </a:r>
            <a:r>
              <a:rPr lang="en-US" sz="2400" dirty="0" err="1">
                <a:latin typeface="Garamond" pitchFamily="18" charset="0"/>
              </a:rPr>
              <a:t>Voyvodic’s</a:t>
            </a:r>
            <a:r>
              <a:rPr lang="en-US" sz="2400" dirty="0">
                <a:latin typeface="Garamond" pitchFamily="18" charset="0"/>
              </a:rPr>
              <a:t> example of representing survivors of residential schools, working with immigrants and refugees and racialized clients in cases of discrimination and harassment)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810000"/>
            <a:ext cx="7467600" cy="1905000"/>
          </a:xfrm>
        </p:spPr>
        <p:txBody>
          <a:bodyPr>
            <a:normAutofit/>
          </a:bodyPr>
          <a:lstStyle/>
          <a:p>
            <a:r>
              <a:rPr lang="en-US" sz="2000" b="1" dirty="0">
                <a:latin typeface="Garamond" pitchFamily="18" charset="0"/>
              </a:rPr>
              <a:t>Prepared by </a:t>
            </a:r>
          </a:p>
          <a:p>
            <a:r>
              <a:rPr lang="en-US" sz="2000" b="1" dirty="0">
                <a:latin typeface="Garamond" pitchFamily="18" charset="0"/>
              </a:rPr>
              <a:t>Robert S. Wright, MSW, RSW</a:t>
            </a:r>
          </a:p>
          <a:p>
            <a:r>
              <a:rPr lang="en-US" sz="2000" b="1" dirty="0">
                <a:latin typeface="Garamond" pitchFamily="18" charset="0"/>
              </a:rPr>
              <a:t>Social Worker in Private Practice</a:t>
            </a:r>
          </a:p>
          <a:p>
            <a:endParaRPr lang="en-US" sz="2000" b="1" dirty="0">
              <a:latin typeface="Garamond" pitchFamily="18" charset="0"/>
            </a:endParaRPr>
          </a:p>
          <a:p>
            <a:r>
              <a:rPr lang="en-US" b="1" dirty="0">
                <a:latin typeface="Garamond" pitchFamily="18" charset="0"/>
              </a:rPr>
              <a:t>September 6, 2017</a:t>
            </a:r>
          </a:p>
        </p:txBody>
      </p:sp>
      <p:sp>
        <p:nvSpPr>
          <p:cNvPr id="2" name="Title 1"/>
          <p:cNvSpPr>
            <a:spLocks noGrp="1"/>
          </p:cNvSpPr>
          <p:nvPr>
            <p:ph type="title"/>
          </p:nvPr>
        </p:nvSpPr>
        <p:spPr>
          <a:xfrm>
            <a:off x="685800" y="1066800"/>
            <a:ext cx="7772400" cy="2743199"/>
          </a:xfrm>
        </p:spPr>
        <p:txBody>
          <a:bodyPr>
            <a:normAutofit/>
          </a:bodyPr>
          <a:lstStyle/>
          <a:p>
            <a:r>
              <a:rPr lang="en-US" sz="4000" b="1" dirty="0">
                <a:latin typeface="Garamond" pitchFamily="18" charset="0"/>
              </a:rPr>
              <a:t>Aspiring to Cultural Competence: </a:t>
            </a:r>
            <a:br>
              <a:rPr lang="en-US" sz="4000" b="1" dirty="0">
                <a:latin typeface="Garamond" pitchFamily="18" charset="0"/>
              </a:rPr>
            </a:br>
            <a:r>
              <a:rPr lang="en-US" sz="4000" b="1" dirty="0">
                <a:latin typeface="Garamond" pitchFamily="18" charset="0"/>
              </a:rPr>
              <a:t>The Why, What and How for Lawyers</a:t>
            </a:r>
            <a:br>
              <a:rPr lang="en-US" sz="4000" b="1" dirty="0">
                <a:latin typeface="Garamond" pitchFamily="18" charset="0"/>
              </a:rPr>
            </a:br>
            <a:r>
              <a:rPr lang="en-US" sz="4000" b="1" dirty="0">
                <a:latin typeface="Garamond" pitchFamily="18" charset="0"/>
              </a:rPr>
              <a:t>(Remix for Orientation to Law)</a:t>
            </a:r>
          </a:p>
        </p:txBody>
      </p:sp>
    </p:spTree>
    <p:extLst>
      <p:ext uri="{BB962C8B-B14F-4D97-AF65-F5344CB8AC3E}">
        <p14:creationId xmlns:p14="http://schemas.microsoft.com/office/powerpoint/2010/main" val="3654661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a:latin typeface="Garamond" pitchFamily="18" charset="0"/>
              </a:rPr>
              <a:t>Culturally Competent Lawyers: Why? </a:t>
            </a:r>
          </a:p>
        </p:txBody>
      </p:sp>
      <p:sp>
        <p:nvSpPr>
          <p:cNvPr id="5" name="Content Placeholder 4"/>
          <p:cNvSpPr>
            <a:spLocks noGrp="1"/>
          </p:cNvSpPr>
          <p:nvPr>
            <p:ph idx="1"/>
          </p:nvPr>
        </p:nvSpPr>
        <p:spPr/>
        <p:txBody>
          <a:bodyPr>
            <a:normAutofit/>
          </a:bodyPr>
          <a:lstStyle/>
          <a:p>
            <a:r>
              <a:rPr lang="en-US" sz="3600" dirty="0">
                <a:latin typeface="Garamond" pitchFamily="18" charset="0"/>
              </a:rPr>
              <a:t>Principles of cultural competence are being recognized legally as foundational knowledge and reasoning that persons bring to the project of Justice seeking. Consider </a:t>
            </a:r>
            <a:r>
              <a:rPr lang="en-US" dirty="0">
                <a:latin typeface="Garamond" pitchFamily="18" charset="0"/>
              </a:rPr>
              <a:t>:</a:t>
            </a:r>
          </a:p>
          <a:p>
            <a:pPr>
              <a:buNone/>
            </a:pPr>
            <a:r>
              <a:rPr lang="en-US" sz="1700" dirty="0">
                <a:latin typeface="Garamond" pitchFamily="18" charset="0"/>
              </a:rPr>
              <a:t>	</a:t>
            </a:r>
            <a:r>
              <a:rPr lang="en-US" sz="1800" b="1" i="1" u="sng" dirty="0">
                <a:latin typeface="Garamond" pitchFamily="18" charset="0"/>
              </a:rPr>
              <a:t>The reasonable person is cognizant of the racial dynamics in the local community, and, as a member of the Canadian community, is supportive of the principles of equality </a:t>
            </a:r>
            <a:r>
              <a:rPr lang="en-US" sz="1800" dirty="0">
                <a:latin typeface="Garamond" pitchFamily="18" charset="0"/>
              </a:rPr>
              <a:t>(</a:t>
            </a:r>
            <a:r>
              <a:rPr lang="en-US" sz="1800" dirty="0" err="1">
                <a:latin typeface="Garamond" pitchFamily="18" charset="0"/>
              </a:rPr>
              <a:t>R.v.S</a:t>
            </a:r>
            <a:r>
              <a:rPr lang="en-US" sz="1800" dirty="0">
                <a:latin typeface="Garamond" pitchFamily="18" charset="0"/>
              </a:rPr>
              <a:t>. (R.D.), [1997] 3 S.C.R. 484-1997-09-26,Supreme Court of Canada – Federal: Reasonable apprehension of bias – dealing with non-white groups – impartiality – evidence – credibility cited by 67 cases). </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a:latin typeface="Garamond" pitchFamily="18" charset="0"/>
              </a:rPr>
              <a:t>Culturally Competent Lawyers: Why? </a:t>
            </a:r>
          </a:p>
        </p:txBody>
      </p:sp>
      <p:sp>
        <p:nvSpPr>
          <p:cNvPr id="5" name="Content Placeholder 4"/>
          <p:cNvSpPr>
            <a:spLocks noGrp="1"/>
          </p:cNvSpPr>
          <p:nvPr>
            <p:ph idx="1"/>
          </p:nvPr>
        </p:nvSpPr>
        <p:spPr/>
        <p:txBody>
          <a:bodyPr>
            <a:normAutofit/>
          </a:bodyPr>
          <a:lstStyle/>
          <a:p>
            <a:r>
              <a:rPr lang="en-US" sz="3600" dirty="0">
                <a:latin typeface="Garamond" pitchFamily="18" charset="0"/>
              </a:rPr>
              <a:t>Cultural Competence has begun to be “read into” Canadian standards of competence for lawyers (</a:t>
            </a:r>
            <a:r>
              <a:rPr lang="en-US" sz="3600" dirty="0" err="1">
                <a:latin typeface="Garamond" pitchFamily="18" charset="0"/>
              </a:rPr>
              <a:t>Voyvodic</a:t>
            </a:r>
            <a:r>
              <a:rPr lang="en-US" sz="3600" dirty="0">
                <a:latin typeface="Garamond" pitchFamily="18" charset="0"/>
              </a:rPr>
              <a:t>)</a:t>
            </a:r>
          </a:p>
          <a:p>
            <a:r>
              <a:rPr lang="en-US" sz="3600" dirty="0">
                <a:latin typeface="Garamond" pitchFamily="18" charset="0"/>
              </a:rPr>
              <a:t>Frameworks for competence in Health, Education, Civil Service and other sectors increasingly include cultural competence </a:t>
            </a:r>
            <a:endParaRPr lang="en-US" dirty="0"/>
          </a:p>
        </p:txBody>
      </p:sp>
    </p:spTree>
    <p:extLst>
      <p:ext uri="{BB962C8B-B14F-4D97-AF65-F5344CB8AC3E}">
        <p14:creationId xmlns:p14="http://schemas.microsoft.com/office/powerpoint/2010/main" val="3787318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Garamond" pitchFamily="18" charset="0"/>
              </a:rPr>
              <a:t>Culturally Competent Lawyers: Why? </a:t>
            </a:r>
            <a:endParaRPr lang="en-CA" dirty="0"/>
          </a:p>
        </p:txBody>
      </p:sp>
      <p:sp>
        <p:nvSpPr>
          <p:cNvPr id="3" name="Content Placeholder 2"/>
          <p:cNvSpPr>
            <a:spLocks noGrp="1"/>
          </p:cNvSpPr>
          <p:nvPr>
            <p:ph idx="1"/>
          </p:nvPr>
        </p:nvSpPr>
        <p:spPr/>
        <p:txBody>
          <a:bodyPr>
            <a:normAutofit/>
          </a:bodyPr>
          <a:lstStyle/>
          <a:p>
            <a:r>
              <a:rPr lang="en-CA" sz="3600" dirty="0">
                <a:latin typeface="Garamond" panose="02020404030301010803" pitchFamily="18" charset="0"/>
              </a:rPr>
              <a:t>Recognition of systemic racism in the justice system</a:t>
            </a:r>
          </a:p>
          <a:p>
            <a:r>
              <a:rPr lang="en-CA" sz="3600" dirty="0">
                <a:latin typeface="Garamond" panose="02020404030301010803" pitchFamily="18" charset="0"/>
              </a:rPr>
              <a:t>Race and cultural context of accused persons is regularly presented to courts in the form of Gladue Reports and Cultural Assessments</a:t>
            </a:r>
          </a:p>
        </p:txBody>
      </p:sp>
    </p:spTree>
    <p:extLst>
      <p:ext uri="{BB962C8B-B14F-4D97-AF65-F5344CB8AC3E}">
        <p14:creationId xmlns:p14="http://schemas.microsoft.com/office/powerpoint/2010/main" val="904842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latin typeface="Garamond" pitchFamily="18" charset="0"/>
              </a:rPr>
              <a:t>Cultural Competence: Definition </a:t>
            </a:r>
          </a:p>
        </p:txBody>
      </p:sp>
      <p:sp>
        <p:nvSpPr>
          <p:cNvPr id="5" name="Content Placeholder 4"/>
          <p:cNvSpPr>
            <a:spLocks noGrp="1"/>
          </p:cNvSpPr>
          <p:nvPr>
            <p:ph idx="1"/>
          </p:nvPr>
        </p:nvSpPr>
        <p:spPr>
          <a:xfrm>
            <a:off x="457200" y="1600200"/>
            <a:ext cx="8229600" cy="4876800"/>
          </a:xfrm>
        </p:spPr>
        <p:txBody>
          <a:bodyPr>
            <a:noAutofit/>
          </a:bodyPr>
          <a:lstStyle/>
          <a:p>
            <a:r>
              <a:rPr lang="en-US" sz="2400" dirty="0">
                <a:latin typeface="Garamond" pitchFamily="18" charset="0"/>
              </a:rPr>
              <a:t>Cultural competence refers to an ability to interact effectively with people of different cultures. Cultural competence comprises five essential capacities:</a:t>
            </a:r>
          </a:p>
          <a:p>
            <a:pPr marL="914400" lvl="1" indent="-457200">
              <a:buAutoNum type="alphaUcPeriod"/>
            </a:pPr>
            <a:r>
              <a:rPr lang="en-US" sz="2000" dirty="0">
                <a:latin typeface="Garamond" pitchFamily="18" charset="0"/>
              </a:rPr>
              <a:t>We must understand our own cultural positions and how they differ from and are similar to others (critical cultural self-analysis)</a:t>
            </a:r>
          </a:p>
          <a:p>
            <a:pPr marL="914400" lvl="1" indent="-457200">
              <a:buAutoNum type="alphaUcPeriod"/>
            </a:pPr>
            <a:r>
              <a:rPr lang="en-US" sz="2000" dirty="0">
                <a:latin typeface="Garamond" pitchFamily="18" charset="0"/>
              </a:rPr>
              <a:t>We must understand the social and cultural reality in which we live and work and in which our clients live and work</a:t>
            </a:r>
          </a:p>
          <a:p>
            <a:pPr marL="914400" lvl="1" indent="-457200">
              <a:buAutoNum type="alphaUcPeriod"/>
            </a:pPr>
            <a:r>
              <a:rPr lang="en-US" sz="2000" dirty="0">
                <a:latin typeface="Garamond" pitchFamily="18" charset="0"/>
              </a:rPr>
              <a:t>We must cultivate appropriate attitudes towards cultural difference</a:t>
            </a:r>
          </a:p>
          <a:p>
            <a:pPr marL="914400" lvl="1" indent="-457200">
              <a:buAutoNum type="alphaUcPeriod"/>
            </a:pPr>
            <a:r>
              <a:rPr lang="en-US" sz="2000" dirty="0">
                <a:latin typeface="Garamond" pitchFamily="18" charset="0"/>
              </a:rPr>
              <a:t>We must be able to generate and interpret a wide variety of verbal and non-verbal responses (client </a:t>
            </a:r>
            <a:r>
              <a:rPr lang="en-US" sz="2000" dirty="0" err="1">
                <a:latin typeface="Garamond" pitchFamily="18" charset="0"/>
              </a:rPr>
              <a:t>centred</a:t>
            </a:r>
            <a:r>
              <a:rPr lang="en-US" sz="2000" dirty="0">
                <a:latin typeface="Garamond" pitchFamily="18" charset="0"/>
              </a:rPr>
              <a:t> interviewing)</a:t>
            </a:r>
          </a:p>
          <a:p>
            <a:pPr marL="914400" lvl="1" indent="-457200">
              <a:buAutoNum type="alphaUcPeriod"/>
            </a:pPr>
            <a:r>
              <a:rPr lang="en-CA" sz="2000" dirty="0">
                <a:latin typeface="Garamond" pitchFamily="18" charset="0"/>
              </a:rPr>
              <a:t>We must understand structural oppression and demonstrate awareness and commitment to social justice</a:t>
            </a:r>
          </a:p>
          <a:p>
            <a:pPr marL="914400" lvl="1" indent="-457200">
              <a:buAutoNum type="alphaUcPeriod"/>
            </a:pPr>
            <a:endParaRPr lang="en-US" sz="2000" dirty="0">
              <a:latin typeface="Garamond" pitchFamily="18" charset="0"/>
            </a:endParaRPr>
          </a:p>
          <a:p>
            <a:endParaRPr lang="en-US" sz="2400" dirty="0">
              <a:latin typeface="Garamond"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dirty="0">
                <a:latin typeface="Garamond" pitchFamily="18" charset="0"/>
              </a:rPr>
              <a:t>A) Nichols’ Model for Understanding Cultural     </a:t>
            </a:r>
            <a:br>
              <a:rPr lang="en-US" sz="3200" b="1" dirty="0">
                <a:latin typeface="Garamond" pitchFamily="18" charset="0"/>
              </a:rPr>
            </a:br>
            <a:r>
              <a:rPr lang="en-US" sz="3200" b="1" dirty="0">
                <a:latin typeface="Garamond" pitchFamily="18" charset="0"/>
              </a:rPr>
              <a:t>     Difference </a:t>
            </a:r>
          </a:p>
        </p:txBody>
      </p:sp>
      <p:sp>
        <p:nvSpPr>
          <p:cNvPr id="3" name="Content Placeholder 2"/>
          <p:cNvSpPr>
            <a:spLocks noGrp="1"/>
          </p:cNvSpPr>
          <p:nvPr>
            <p:ph idx="1"/>
          </p:nvPr>
        </p:nvSpPr>
        <p:spPr/>
        <p:txBody>
          <a:bodyPr/>
          <a:lstStyle/>
          <a:p>
            <a:pPr>
              <a:buNone/>
            </a:pPr>
            <a:r>
              <a:rPr lang="en-US" sz="1600" dirty="0">
                <a:latin typeface="Garamond" pitchFamily="18" charset="0"/>
              </a:rPr>
              <a:t>Philosophical Perspective on Cultural Difference. Edwin Nichols (cf. work of Jung)</a:t>
            </a:r>
          </a:p>
          <a:p>
            <a:pPr>
              <a:buNone/>
            </a:pPr>
            <a:r>
              <a:rPr lang="en-US" dirty="0">
                <a:latin typeface="Garamond" pitchFamily="18" charset="0"/>
              </a:rPr>
              <a:t>Different world cultures developed out of </a:t>
            </a:r>
          </a:p>
          <a:p>
            <a:pPr>
              <a:buNone/>
            </a:pPr>
            <a:r>
              <a:rPr lang="en-US" dirty="0">
                <a:latin typeface="Garamond" pitchFamily="18" charset="0"/>
              </a:rPr>
              <a:t>differing physical environments.</a:t>
            </a:r>
          </a:p>
          <a:p>
            <a:pPr>
              <a:buNone/>
            </a:pPr>
            <a:r>
              <a:rPr lang="en-US" dirty="0">
                <a:latin typeface="Garamond" pitchFamily="18" charset="0"/>
              </a:rPr>
              <a:t>These world views have differing constructs: </a:t>
            </a:r>
          </a:p>
          <a:p>
            <a:pPr>
              <a:buFont typeface="Wingdings" pitchFamily="2" charset="2"/>
              <a:buChar char="§"/>
            </a:pPr>
            <a:r>
              <a:rPr lang="en-US" sz="2800" dirty="0">
                <a:latin typeface="Garamond" pitchFamily="18" charset="0"/>
              </a:rPr>
              <a:t>Axiology (values)</a:t>
            </a:r>
          </a:p>
          <a:p>
            <a:pPr>
              <a:buFont typeface="Wingdings" pitchFamily="2" charset="2"/>
              <a:buChar char="§"/>
            </a:pPr>
            <a:r>
              <a:rPr lang="en-US" sz="2800" dirty="0">
                <a:latin typeface="Garamond" pitchFamily="18" charset="0"/>
              </a:rPr>
              <a:t>Epistemology (way of knowing)</a:t>
            </a:r>
          </a:p>
          <a:p>
            <a:pPr>
              <a:buFont typeface="Wingdings" pitchFamily="2" charset="2"/>
              <a:buChar char="§"/>
            </a:pPr>
            <a:r>
              <a:rPr lang="en-US" sz="2800" dirty="0">
                <a:latin typeface="Garamond" pitchFamily="18" charset="0"/>
              </a:rPr>
              <a:t>Logic (principles of reason)</a:t>
            </a:r>
          </a:p>
          <a:p>
            <a:pPr>
              <a:buFont typeface="Wingdings" pitchFamily="2" charset="2"/>
              <a:buChar char="§"/>
            </a:pPr>
            <a:r>
              <a:rPr lang="en-US" sz="2800" dirty="0">
                <a:latin typeface="Garamond" pitchFamily="18" charset="0"/>
              </a:rPr>
              <a:t>Process (practice of reason)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nvGraphicFramePr>
        <p:xfrm>
          <a:off x="-855663" y="-879475"/>
          <a:ext cx="7481888" cy="4584700"/>
        </p:xfrm>
        <a:graphic>
          <a:graphicData uri="http://schemas.openxmlformats.org/presentationml/2006/ole">
            <mc:AlternateContent xmlns:mc="http://schemas.openxmlformats.org/markup-compatibility/2006">
              <mc:Choice xmlns:v="urn:schemas-microsoft-com:vml" Requires="v">
                <p:oleObj spid="_x0000_s2098" name="Drawing" r:id="rId3" imgW="7477200" imgH="4581360" progId="Presentations.Drawing.13">
                  <p:embed/>
                </p:oleObj>
              </mc:Choice>
              <mc:Fallback>
                <p:oleObj name="Drawing" r:id="rId3" imgW="7477200" imgH="4581360" progId="Presentations.Drawing.1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5663" y="-879475"/>
                        <a:ext cx="7481888" cy="458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1" name="Object 3"/>
          <p:cNvGraphicFramePr>
            <a:graphicFrameLocks noChangeAspect="1"/>
          </p:cNvGraphicFramePr>
          <p:nvPr>
            <p:extLst>
              <p:ext uri="{D42A27DB-BD31-4B8C-83A1-F6EECF244321}">
                <p14:modId xmlns:p14="http://schemas.microsoft.com/office/powerpoint/2010/main" val="3872462776"/>
              </p:ext>
            </p:extLst>
          </p:nvPr>
        </p:nvGraphicFramePr>
        <p:xfrm>
          <a:off x="457200" y="438150"/>
          <a:ext cx="8024813" cy="6419850"/>
        </p:xfrm>
        <a:graphic>
          <a:graphicData uri="http://schemas.openxmlformats.org/presentationml/2006/ole">
            <mc:AlternateContent xmlns:mc="http://schemas.openxmlformats.org/markup-compatibility/2006">
              <mc:Choice xmlns:v="urn:schemas-microsoft-com:vml" Requires="v">
                <p:oleObj spid="_x0000_s2099" name="Document" r:id="rId5" imgW="9412670" imgH="7461828" progId="Word.Document.8">
                  <p:embed/>
                </p:oleObj>
              </mc:Choice>
              <mc:Fallback>
                <p:oleObj name="Document" r:id="rId5" imgW="9412670" imgH="7461828" progId="Word.Document.8">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438150"/>
                        <a:ext cx="8024813" cy="641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Garamond" pitchFamily="18" charset="0"/>
              </a:rPr>
              <a:t>Traditional Ecological Knowledge </a:t>
            </a:r>
          </a:p>
        </p:txBody>
      </p:sp>
      <p:sp>
        <p:nvSpPr>
          <p:cNvPr id="3" name="Content Placeholder 2"/>
          <p:cNvSpPr>
            <a:spLocks noGrp="1"/>
          </p:cNvSpPr>
          <p:nvPr>
            <p:ph idx="1"/>
          </p:nvPr>
        </p:nvSpPr>
        <p:spPr/>
        <p:txBody>
          <a:bodyPr/>
          <a:lstStyle/>
          <a:p>
            <a:r>
              <a:rPr lang="en-US" dirty="0">
                <a:latin typeface="Garamond" pitchFamily="18" charset="0"/>
              </a:rPr>
              <a:t>Nichol’s Model is consistent with a growing understanding and articulation of Aboriginal Traditional Ecological Knowledge: an Ancient and yet ever evolving body of knowledge, practice and belief which concerns itself with the inter relationship of all living things with and within their environment.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1_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3.xml><?xml version="1.0" encoding="utf-8"?>
<a:theme xmlns:a="http://schemas.openxmlformats.org/drawingml/2006/main" name="ppt2AAD.tm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pptCEB2.tmp</Template>
  <TotalTime>1967</TotalTime>
  <Words>655</Words>
  <Application>Microsoft Office PowerPoint</Application>
  <PresentationFormat>On-screen Show (4:3)</PresentationFormat>
  <Paragraphs>83</Paragraphs>
  <Slides>20</Slides>
  <Notes>0</Notes>
  <HiddenSlides>0</HiddenSlides>
  <MMClips>0</MMClips>
  <ScaleCrop>false</ScaleCrop>
  <HeadingPairs>
    <vt:vector size="8" baseType="variant">
      <vt:variant>
        <vt:lpstr>Fonts Used</vt:lpstr>
      </vt:variant>
      <vt:variant>
        <vt:i4>6</vt:i4>
      </vt:variant>
      <vt:variant>
        <vt:lpstr>Theme</vt:lpstr>
      </vt:variant>
      <vt:variant>
        <vt:i4>3</vt:i4>
      </vt:variant>
      <vt:variant>
        <vt:lpstr>Embedded OLE Servers</vt:lpstr>
      </vt:variant>
      <vt:variant>
        <vt:i4>2</vt:i4>
      </vt:variant>
      <vt:variant>
        <vt:lpstr>Slide Titles</vt:lpstr>
      </vt:variant>
      <vt:variant>
        <vt:i4>20</vt:i4>
      </vt:variant>
    </vt:vector>
  </HeadingPairs>
  <TitlesOfParts>
    <vt:vector size="31" baseType="lpstr">
      <vt:lpstr>Arial</vt:lpstr>
      <vt:lpstr>Calibri</vt:lpstr>
      <vt:lpstr>Garamond</vt:lpstr>
      <vt:lpstr>Wingdings</vt:lpstr>
      <vt:lpstr>Wingdings 2</vt:lpstr>
      <vt:lpstr>Wingdings 3</vt:lpstr>
      <vt:lpstr>Module</vt:lpstr>
      <vt:lpstr>1_Module</vt:lpstr>
      <vt:lpstr>ppt2AAD.tmp</vt:lpstr>
      <vt:lpstr>Drawing</vt:lpstr>
      <vt:lpstr>Document</vt:lpstr>
      <vt:lpstr>Aspiring to Cultural Competence:  The Why, What and How for Lawyers (Remix for Orientation to Law)</vt:lpstr>
      <vt:lpstr>Culturally Competent Lawyers: Why? </vt:lpstr>
      <vt:lpstr>Culturally Competent Lawyers: Why? </vt:lpstr>
      <vt:lpstr>Culturally Competent Lawyers: Why? </vt:lpstr>
      <vt:lpstr>Culturally Competent Lawyers: Why? </vt:lpstr>
      <vt:lpstr>Cultural Competence: Definition </vt:lpstr>
      <vt:lpstr>A) Nichols’ Model for Understanding Cultural           Difference </vt:lpstr>
      <vt:lpstr>PowerPoint Presentation</vt:lpstr>
      <vt:lpstr>Traditional Ecological Knowledge </vt:lpstr>
      <vt:lpstr>      Afrocentricity </vt:lpstr>
      <vt:lpstr>Bottom Line</vt:lpstr>
      <vt:lpstr>B) Social, Cultural and Historical Context</vt:lpstr>
      <vt:lpstr>C) Appropriate Attitudes </vt:lpstr>
      <vt:lpstr>D) Communicating Across Cultures </vt:lpstr>
      <vt:lpstr>D) Communicating Across Cultures </vt:lpstr>
      <vt:lpstr>D) Communicating Across Cultures </vt:lpstr>
      <vt:lpstr>E) Social Justice Commitment</vt:lpstr>
      <vt:lpstr>Cultural Competence: How? </vt:lpstr>
      <vt:lpstr>Q&amp;A</vt:lpstr>
      <vt:lpstr>Aspiring to Cultural Competence:  The Why, What and How for Lawyers (Remix for Orientation to Law)</vt:lpstr>
    </vt:vector>
  </TitlesOfParts>
  <Company>Province of 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Competence:  Working Definition and Considerations</dc:title>
  <dc:creator>ORENGORM</dc:creator>
  <cp:lastModifiedBy>Robert Wright</cp:lastModifiedBy>
  <cp:revision>115</cp:revision>
  <dcterms:created xsi:type="dcterms:W3CDTF">2010-04-27T11:58:57Z</dcterms:created>
  <dcterms:modified xsi:type="dcterms:W3CDTF">2017-09-06T13:29:43Z</dcterms:modified>
</cp:coreProperties>
</file>