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4"/>
  </p:notesMasterIdLst>
  <p:sldIdLst>
    <p:sldId id="256" r:id="rId3"/>
    <p:sldId id="482" r:id="rId4"/>
    <p:sldId id="270" r:id="rId5"/>
    <p:sldId id="263" r:id="rId6"/>
    <p:sldId id="264" r:id="rId7"/>
    <p:sldId id="289" r:id="rId8"/>
    <p:sldId id="297" r:id="rId9"/>
    <p:sldId id="433" r:id="rId10"/>
    <p:sldId id="445" r:id="rId11"/>
    <p:sldId id="453" r:id="rId12"/>
    <p:sldId id="483" r:id="rId13"/>
  </p:sldIdLst>
  <p:sldSz cx="9144000" cy="6858000" type="screen4x3"/>
  <p:notesSz cx="9296400" cy="7010400"/>
  <p:embeddedFontLst>
    <p:embeddedFont>
      <p:font typeface="Calibri" panose="020F0502020204030204" pitchFamily="34" charset="0"/>
      <p:regular r:id="rId15"/>
      <p:bold r:id="rId16"/>
      <p:italic r:id="rId17"/>
      <p:boldItalic r:id="rId18"/>
    </p:embeddedFont>
    <p:embeddedFont>
      <p:font typeface="Garamond" panose="020204040303010108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gJm9L1E7euOiOpr3gQczWKA+7E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196E6F-CE77-47BA-BB9F-43EFD8DA8D0A}">
  <a:tblStyle styleId="{18196E6F-CE77-47BA-BB9F-43EFD8DA8D0A}"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6"/>
          </a:solidFill>
        </a:fill>
      </a:tcStyle>
    </a:wholeTbl>
    <a:band1H>
      <a:tcTxStyle b="off" i="off"/>
      <a:tcStyle>
        <a:tcBdr/>
        <a:fill>
          <a:solidFill>
            <a:srgbClr val="F9E2CA"/>
          </a:solidFill>
        </a:fill>
      </a:tcStyle>
    </a:band1H>
    <a:band2H>
      <a:tcTxStyle b="off" i="off"/>
      <a:tcStyle>
        <a:tcBdr/>
      </a:tcStyle>
    </a:band2H>
    <a:band1V>
      <a:tcTxStyle b="off" i="off"/>
      <a:tcStyle>
        <a:tcBdr/>
        <a:fill>
          <a:solidFill>
            <a:srgbClr val="F9E2CA"/>
          </a:solidFill>
        </a:fill>
      </a:tcStyle>
    </a:band1V>
    <a:band2V>
      <a:tcTxStyle b="off" i="off"/>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ED5690D-7427-4935-9D64-991DD7DA375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82" autoAdjust="0"/>
  </p:normalViewPr>
  <p:slideViewPr>
    <p:cSldViewPr snapToGrid="0">
      <p:cViewPr varScale="1">
        <p:scale>
          <a:sx n="44" d="100"/>
          <a:sy n="44" d="100"/>
        </p:scale>
        <p:origin x="19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72"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font" Target="fonts/font5.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028440" cy="350519"/>
          </a:xfrm>
          <a:prstGeom prst="rect">
            <a:avLst/>
          </a:prstGeom>
          <a:noFill/>
          <a:ln>
            <a:noFill/>
          </a:ln>
        </p:spPr>
        <p:txBody>
          <a:bodyPr spcFirstLastPara="1" wrap="square" lIns="91763" tIns="45882" rIns="91763" bIns="4588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1" y="1"/>
            <a:ext cx="4028440" cy="350519"/>
          </a:xfrm>
          <a:prstGeom prst="rect">
            <a:avLst/>
          </a:prstGeom>
          <a:noFill/>
          <a:ln>
            <a:noFill/>
          </a:ln>
        </p:spPr>
        <p:txBody>
          <a:bodyPr spcFirstLastPara="1" wrap="square" lIns="91763" tIns="45882" rIns="91763" bIns="4588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29941"/>
            <a:ext cx="7437120" cy="3154680"/>
          </a:xfrm>
          <a:prstGeom prst="rect">
            <a:avLst/>
          </a:prstGeom>
          <a:noFill/>
          <a:ln>
            <a:noFill/>
          </a:ln>
        </p:spPr>
        <p:txBody>
          <a:bodyPr spcFirstLastPara="1" wrap="square" lIns="91763" tIns="45882" rIns="91763" bIns="45882"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658665"/>
            <a:ext cx="4028440" cy="350519"/>
          </a:xfrm>
          <a:prstGeom prst="rect">
            <a:avLst/>
          </a:prstGeom>
          <a:noFill/>
          <a:ln>
            <a:noFill/>
          </a:ln>
        </p:spPr>
        <p:txBody>
          <a:bodyPr spcFirstLastPara="1" wrap="square" lIns="91763" tIns="45882" rIns="91763" bIns="4588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1" y="6658665"/>
            <a:ext cx="4028440" cy="350519"/>
          </a:xfrm>
          <a:prstGeom prst="rect">
            <a:avLst/>
          </a:prstGeom>
          <a:noFill/>
          <a:ln>
            <a:noFill/>
          </a:ln>
        </p:spPr>
        <p:txBody>
          <a:bodyPr spcFirstLastPara="1" wrap="square" lIns="91763" tIns="45882" rIns="91763" bIns="45882"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Dum_Diversa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929640" y="3329941"/>
            <a:ext cx="7437120" cy="3154680"/>
          </a:xfrm>
          <a:prstGeom prst="rect">
            <a:avLst/>
          </a:prstGeom>
          <a:noFill/>
          <a:ln>
            <a:noFill/>
          </a:ln>
        </p:spPr>
        <p:txBody>
          <a:bodyPr spcFirstLastPara="1" wrap="square" lIns="91763" tIns="45882" rIns="91763" bIns="45882" anchor="t" anchorCtr="0">
            <a:normAutofit/>
          </a:bodyPr>
          <a:lstStyle/>
          <a:p>
            <a:pPr marL="0" indent="0"/>
            <a:endParaRPr/>
          </a:p>
        </p:txBody>
      </p:sp>
      <p:sp>
        <p:nvSpPr>
          <p:cNvPr id="69" name="Google Shape;69;p1:notes"/>
          <p:cNvSpPr txBox="1">
            <a:spLocks noGrp="1"/>
          </p:cNvSpPr>
          <p:nvPr>
            <p:ph type="sldNum" idx="12"/>
          </p:nvPr>
        </p:nvSpPr>
        <p:spPr>
          <a:xfrm>
            <a:off x="5265811" y="6658665"/>
            <a:ext cx="4028440" cy="350519"/>
          </a:xfrm>
          <a:prstGeom prst="rect">
            <a:avLst/>
          </a:prstGeom>
          <a:noFill/>
          <a:ln>
            <a:noFill/>
          </a:ln>
        </p:spPr>
        <p:txBody>
          <a:bodyPr spcFirstLastPara="1" wrap="square" lIns="91763" tIns="45882" rIns="91763" bIns="45882" anchor="b" anchorCtr="0">
            <a:noAutofit/>
          </a:bodyPr>
          <a:lstStyle/>
          <a:p>
            <a:pPr algn="r">
              <a:buSzPts val="1400"/>
            </a:pPr>
            <a:fld id="{00000000-1234-1234-1234-123412341234}" type="slidenum">
              <a:rPr lang="en-US"/>
              <a:pPr algn="r">
                <a:buSzPts val="1400"/>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2787650" y="512763"/>
            <a:ext cx="3417888" cy="2563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899380" y="3247353"/>
            <a:ext cx="7195026" cy="3076439"/>
          </a:xfrm>
          <a:prstGeom prst="rect">
            <a:avLst/>
          </a:prstGeom>
          <a:noFill/>
          <a:ln>
            <a:noFill/>
          </a:ln>
        </p:spPr>
        <p:txBody>
          <a:bodyPr spcFirstLastPara="1" wrap="square" lIns="89175" tIns="44588" rIns="89175" bIns="44588" anchor="t" anchorCtr="0">
            <a:normAutofit fontScale="85000" lnSpcReduction="20000"/>
          </a:bodyPr>
          <a:lstStyle/>
          <a:p>
            <a:pPr marL="0" indent="0"/>
            <a:r>
              <a:rPr lang="en-CA" dirty="0"/>
              <a:t>In response to the lack of success experienced by Christian European nations during the crusades, Pope Nicholas V issued Dum Diversas, A Papal Bull legally authorizing and even commanding King Alphonso V of Portugal to:</a:t>
            </a:r>
          </a:p>
          <a:p>
            <a:pPr marL="0" indent="0"/>
            <a:r>
              <a:rPr lang="en-CA" dirty="0"/>
              <a:t>invade, search out, capture, vanquish, and subdue all Saracens and pagans . . . and other enemies of Christ</a:t>
            </a:r>
          </a:p>
          <a:p>
            <a:pPr marL="0" indent="0"/>
            <a:r>
              <a:rPr lang="en-CA" dirty="0"/>
              <a:t>[dispossess them of any] kingdoms, dukedoms, principalities, dominions, possessions, and all movable and immovable goods whatsoever held and possessed by them</a:t>
            </a:r>
          </a:p>
          <a:p>
            <a:pPr marL="0" indent="0"/>
            <a:r>
              <a:rPr lang="en-CA" dirty="0"/>
              <a:t>reduce their persons to perpetual slavery</a:t>
            </a:r>
          </a:p>
          <a:p>
            <a:pPr marL="0" indent="0"/>
            <a:r>
              <a:rPr lang="en-CA" dirty="0"/>
              <a:t>apply and appropriate to himself and his successors the kingdoms, dukedoms, counties, principalities, dominions, possessions, and goods, and to convert them to his and their use and profit</a:t>
            </a:r>
          </a:p>
          <a:p>
            <a:pPr marL="0" indent="0"/>
            <a:endParaRPr lang="en-US" dirty="0"/>
          </a:p>
          <a:p>
            <a:pPr marL="0" indent="0"/>
            <a:r>
              <a:rPr lang="en-US" dirty="0"/>
              <a:t>The seeds of the dehumanization, enslavement and continuing marginalization of people of African descent has a deep history.  Prior to the crusades (1095 – 1492CE), there was a general recognition in the western world that African peoples were indeed people.  During this period, many of the royal courts in Europe had representatives from African nations.  Though slavery and indenture existed, it was not the kind of perpetual, multigenerational, chattel slavery that would exist and take force during the transatlantic African slave trade.</a:t>
            </a:r>
            <a:endParaRPr dirty="0"/>
          </a:p>
          <a:p>
            <a:pPr marL="0" indent="0"/>
            <a:endParaRPr dirty="0"/>
          </a:p>
          <a:p>
            <a:pPr marL="0" indent="0"/>
            <a:r>
              <a:rPr lang="en-US" dirty="0"/>
              <a:t>This new form of slavery came into existence and began to take shape legally in the mid 1400s.  In 1452 Pope Nicholas V authorized the king of Portugal, Afonso V to use a new tactic during the war that we commonly refer to as the crusades.  Dum Diversas was a Papal Bull or decree that gave the Portuguese the legal right to conquer, dispossessed, and consigned to “perpetual servitude” any non Christian people.  This Decree essentially denied the humanity of any non Christian population and empowered European nations with the tools necessary for the form of empire expansion and colonization that was to follow.  The enslavement of Africans and the dispossession and genocide of aboriginal peoples in North and South America, Australia and other places was to follow.</a:t>
            </a:r>
            <a:endParaRPr dirty="0"/>
          </a:p>
          <a:p>
            <a:pPr marL="0" indent="0"/>
            <a:endParaRPr dirty="0"/>
          </a:p>
          <a:p>
            <a:pPr marL="0" indent="0"/>
            <a:r>
              <a:rPr lang="en-US" dirty="0"/>
              <a:t>It is important to note that the religious, political, and legal marginalization of African and aboriginal peoples all have their roots in this papal Decree.  For more information see:  </a:t>
            </a:r>
            <a:r>
              <a:rPr lang="en-US" u="sng" dirty="0">
                <a:solidFill>
                  <a:schemeClr val="hlink"/>
                </a:solidFill>
                <a:hlinkClick r:id="rId3"/>
              </a:rPr>
              <a:t>https://en.wikipedia.org/wiki/Dum_Diversas</a:t>
            </a:r>
            <a:endParaRPr dirty="0"/>
          </a:p>
        </p:txBody>
      </p:sp>
      <p:sp>
        <p:nvSpPr>
          <p:cNvPr id="165" name="Google Shape;165;p7:notes"/>
          <p:cNvSpPr txBox="1">
            <a:spLocks noGrp="1"/>
          </p:cNvSpPr>
          <p:nvPr>
            <p:ph type="sldNum" idx="12"/>
          </p:nvPr>
        </p:nvSpPr>
        <p:spPr>
          <a:xfrm>
            <a:off x="5094398" y="6493519"/>
            <a:ext cx="3897306" cy="341826"/>
          </a:xfrm>
          <a:prstGeom prst="rect">
            <a:avLst/>
          </a:prstGeom>
          <a:noFill/>
          <a:ln>
            <a:noFill/>
          </a:ln>
        </p:spPr>
        <p:txBody>
          <a:bodyPr spcFirstLastPara="1" wrap="square" lIns="89175" tIns="44588" rIns="89175" bIns="44588" anchor="b" anchorCtr="0">
            <a:noAutofit/>
          </a:bodyPr>
          <a:lstStyle/>
          <a:p>
            <a:pPr algn="r">
              <a:buSzPts val="1400"/>
            </a:pPr>
            <a:fld id="{00000000-1234-1234-1234-123412341234}" type="slidenum">
              <a:rPr lang="en-US"/>
              <a:pPr algn="r">
                <a:buSzPts val="1400"/>
              </a:pPr>
              <a:t>3</a:t>
            </a:fld>
            <a:endParaRPr/>
          </a:p>
        </p:txBody>
      </p:sp>
    </p:spTree>
    <p:extLst>
      <p:ext uri="{BB962C8B-B14F-4D97-AF65-F5344CB8AC3E}">
        <p14:creationId xmlns:p14="http://schemas.microsoft.com/office/powerpoint/2010/main" val="130604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2862263" y="490538"/>
            <a:ext cx="3268662" cy="245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899380" y="3105852"/>
            <a:ext cx="7195026" cy="2942386"/>
          </a:xfrm>
          <a:prstGeom prst="rect">
            <a:avLst/>
          </a:prstGeom>
          <a:noFill/>
          <a:ln>
            <a:noFill/>
          </a:ln>
        </p:spPr>
        <p:txBody>
          <a:bodyPr spcFirstLastPara="1" wrap="square" lIns="88125" tIns="44050" rIns="88125" bIns="44050" anchor="t" anchorCtr="0">
            <a:normAutofit/>
          </a:bodyPr>
          <a:lstStyle/>
          <a:p>
            <a:pPr marL="0" indent="0"/>
            <a:r>
              <a:rPr lang="en-US"/>
              <a:t>Note Ethiopia’s King Ezana of Axum converted to Christianity from the 320s to 360CE.  Ethiopia’s early adoption of Christianity protected it from the colonialism that engulfed much of the work in the 16</a:t>
            </a:r>
            <a:r>
              <a:rPr lang="en-US" baseline="30000"/>
              <a:t>th</a:t>
            </a:r>
            <a:r>
              <a:rPr lang="en-US"/>
              <a:t> Century.</a:t>
            </a:r>
            <a:endParaRPr/>
          </a:p>
        </p:txBody>
      </p:sp>
      <p:sp>
        <p:nvSpPr>
          <p:cNvPr id="103" name="Google Shape;103;p8:notes"/>
          <p:cNvSpPr txBox="1">
            <a:spLocks noGrp="1"/>
          </p:cNvSpPr>
          <p:nvPr>
            <p:ph type="sldNum" idx="12"/>
          </p:nvPr>
        </p:nvSpPr>
        <p:spPr>
          <a:xfrm>
            <a:off x="5094397" y="6210569"/>
            <a:ext cx="3897306" cy="326932"/>
          </a:xfrm>
          <a:prstGeom prst="rect">
            <a:avLst/>
          </a:prstGeom>
          <a:noFill/>
          <a:ln>
            <a:noFill/>
          </a:ln>
        </p:spPr>
        <p:txBody>
          <a:bodyPr spcFirstLastPara="1" wrap="square" lIns="88125" tIns="44050" rIns="88125" bIns="44050" anchor="b" anchorCtr="0">
            <a:noAutofit/>
          </a:bodyPr>
          <a:lstStyle/>
          <a:p>
            <a:pPr algn="r"/>
            <a:fld id="{00000000-1234-1234-1234-123412341234}" type="slidenum">
              <a:rPr lang="en-US"/>
              <a:pPr algn="r"/>
              <a:t>4</a:t>
            </a:fld>
            <a:endParaRPr/>
          </a:p>
        </p:txBody>
      </p:sp>
    </p:spTree>
    <p:extLst>
      <p:ext uri="{BB962C8B-B14F-4D97-AF65-F5344CB8AC3E}">
        <p14:creationId xmlns:p14="http://schemas.microsoft.com/office/powerpoint/2010/main" val="345253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899380" y="3105852"/>
            <a:ext cx="7195026" cy="2942386"/>
          </a:xfrm>
          <a:prstGeom prst="rect">
            <a:avLst/>
          </a:prstGeom>
        </p:spPr>
        <p:txBody>
          <a:bodyPr spcFirstLastPara="1" wrap="square" lIns="88125" tIns="44050" rIns="88125" bIns="44050" anchor="t" anchorCtr="0">
            <a:noAutofit/>
          </a:bodyPr>
          <a:lstStyle/>
          <a:p>
            <a:pPr marL="0" indent="0"/>
            <a:endParaRPr/>
          </a:p>
        </p:txBody>
      </p:sp>
      <p:sp>
        <p:nvSpPr>
          <p:cNvPr id="111" name="Google Shape;111;p9:notes"/>
          <p:cNvSpPr>
            <a:spLocks noGrp="1" noRot="1" noChangeAspect="1"/>
          </p:cNvSpPr>
          <p:nvPr>
            <p:ph type="sldImg" idx="2"/>
          </p:nvPr>
        </p:nvSpPr>
        <p:spPr>
          <a:xfrm>
            <a:off x="2862263" y="490538"/>
            <a:ext cx="3268662" cy="245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1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4c953b31d_1_36: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d4c953b31d_1_36:notes"/>
          <p:cNvSpPr txBox="1">
            <a:spLocks noGrp="1"/>
          </p:cNvSpPr>
          <p:nvPr>
            <p:ph type="body" idx="1"/>
          </p:nvPr>
        </p:nvSpPr>
        <p:spPr>
          <a:xfrm>
            <a:off x="929640" y="3329941"/>
            <a:ext cx="7437044" cy="3154724"/>
          </a:xfrm>
          <a:prstGeom prst="rect">
            <a:avLst/>
          </a:prstGeom>
          <a:noFill/>
          <a:ln>
            <a:noFill/>
          </a:ln>
        </p:spPr>
        <p:txBody>
          <a:bodyPr spcFirstLastPara="1" wrap="square" lIns="91763" tIns="45882" rIns="91763" bIns="45882" anchor="t" anchorCtr="0">
            <a:noAutofit/>
          </a:bodyPr>
          <a:lstStyle/>
          <a:p>
            <a:pPr marL="0" indent="0"/>
            <a:endParaRPr/>
          </a:p>
        </p:txBody>
      </p:sp>
      <p:sp>
        <p:nvSpPr>
          <p:cNvPr id="300" name="Google Shape;300;gd4c953b31d_1_36:notes"/>
          <p:cNvSpPr txBox="1">
            <a:spLocks noGrp="1"/>
          </p:cNvSpPr>
          <p:nvPr>
            <p:ph type="sldNum" idx="12"/>
          </p:nvPr>
        </p:nvSpPr>
        <p:spPr>
          <a:xfrm>
            <a:off x="5265811" y="6658665"/>
            <a:ext cx="4028288" cy="350476"/>
          </a:xfrm>
          <a:prstGeom prst="rect">
            <a:avLst/>
          </a:prstGeom>
          <a:noFill/>
          <a:ln>
            <a:noFill/>
          </a:ln>
        </p:spPr>
        <p:txBody>
          <a:bodyPr spcFirstLastPara="1" wrap="square" lIns="91763" tIns="45882" rIns="91763" bIns="45882" anchor="b" anchorCtr="0">
            <a:noAutofit/>
          </a:bodyPr>
          <a:lstStyle/>
          <a:p>
            <a:pPr algn="r">
              <a:buSzPts val="1400"/>
            </a:pPr>
            <a:fld id="{00000000-1234-1234-1234-123412341234}" type="slidenum">
              <a:rPr lang="en-US"/>
              <a:pPr algn="r">
                <a:buSzPts val="1400"/>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2787650" y="512763"/>
            <a:ext cx="3417888" cy="2563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899380" y="3247353"/>
            <a:ext cx="7195026" cy="3076439"/>
          </a:xfrm>
          <a:prstGeom prst="rect">
            <a:avLst/>
          </a:prstGeom>
          <a:noFill/>
          <a:ln>
            <a:noFill/>
          </a:ln>
        </p:spPr>
        <p:txBody>
          <a:bodyPr spcFirstLastPara="1" wrap="square" lIns="89175" tIns="44588" rIns="89175" bIns="44588" anchor="t" anchorCtr="0">
            <a:normAutofit/>
          </a:bodyPr>
          <a:lstStyle/>
          <a:p>
            <a:pPr marL="0" indent="0"/>
            <a:r>
              <a:rPr lang="en-US" dirty="0"/>
              <a:t>This training cannot promote the full range of knowledge and skills described in the definition of cultural competence</a:t>
            </a:r>
            <a:endParaRPr dirty="0"/>
          </a:p>
        </p:txBody>
      </p:sp>
      <p:sp>
        <p:nvSpPr>
          <p:cNvPr id="355" name="Google Shape;355;p27:notes"/>
          <p:cNvSpPr txBox="1">
            <a:spLocks noGrp="1"/>
          </p:cNvSpPr>
          <p:nvPr>
            <p:ph type="sldNum" idx="12"/>
          </p:nvPr>
        </p:nvSpPr>
        <p:spPr>
          <a:xfrm>
            <a:off x="5094398" y="6493519"/>
            <a:ext cx="3897306" cy="341826"/>
          </a:xfrm>
          <a:prstGeom prst="rect">
            <a:avLst/>
          </a:prstGeom>
          <a:noFill/>
          <a:ln>
            <a:noFill/>
          </a:ln>
        </p:spPr>
        <p:txBody>
          <a:bodyPr spcFirstLastPara="1" wrap="square" lIns="89175" tIns="44588" rIns="89175" bIns="44588" anchor="b" anchorCtr="0">
            <a:noAutofit/>
          </a:bodyPr>
          <a:lstStyle/>
          <a:p>
            <a:pPr algn="r">
              <a:buSzPts val="1400"/>
            </a:pPr>
            <a:fld id="{00000000-1234-1234-1234-123412341234}" type="slidenum">
              <a:rPr lang="en-US"/>
              <a:pPr algn="r">
                <a:buSzPts val="1400"/>
              </a:pPr>
              <a:t>7</a:t>
            </a:fld>
            <a:endParaRPr/>
          </a:p>
        </p:txBody>
      </p:sp>
    </p:spTree>
    <p:extLst>
      <p:ext uri="{BB962C8B-B14F-4D97-AF65-F5344CB8AC3E}">
        <p14:creationId xmlns:p14="http://schemas.microsoft.com/office/powerpoint/2010/main" val="347019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2018/19 Black people accounted for 7.2% of federal offenders while comprising only 3.5% of Canada’s population (Public Safety Canada 2019 Annual </a:t>
            </a:r>
          </a:p>
          <a:p>
            <a:r>
              <a:rPr lang="en-US" dirty="0"/>
              <a:t>Report). Over representation and over policing are key issues facing Black people and clients in this contemporary space. Over representation in the Criminal </a:t>
            </a:r>
          </a:p>
          <a:p>
            <a:r>
              <a:rPr lang="en-US" dirty="0"/>
              <a:t>Justice System is a direct result of the history of racism previously discussed. This history of racism has created socio-economic conditions that</a:t>
            </a:r>
          </a:p>
          <a:p>
            <a:r>
              <a:rPr lang="en-US" dirty="0"/>
              <a:t>disproportionately lead to the criminalization of Black and racialized Canadians. These conditions are known as the social determinants of justice. There are</a:t>
            </a:r>
          </a:p>
          <a:p>
            <a:r>
              <a:rPr lang="en-US" dirty="0"/>
              <a:t>five social factors that lead to negative justice outcomes:</a:t>
            </a:r>
          </a:p>
          <a:p>
            <a:pPr>
              <a:buAutoNum type="arabicPeriod"/>
            </a:pPr>
            <a:r>
              <a:rPr lang="en-US" dirty="0"/>
              <a:t>Income</a:t>
            </a:r>
          </a:p>
          <a:p>
            <a:pPr>
              <a:buAutoNum type="arabicPeriod"/>
            </a:pPr>
            <a:r>
              <a:rPr lang="en-US" dirty="0"/>
              <a:t>Employment </a:t>
            </a:r>
          </a:p>
          <a:p>
            <a:pPr>
              <a:buAutoNum type="arabicPeriod"/>
            </a:pPr>
            <a:r>
              <a:rPr lang="en-US" dirty="0"/>
              <a:t>Stable Housing </a:t>
            </a:r>
          </a:p>
          <a:p>
            <a:pPr>
              <a:buAutoNum type="arabicPeriod"/>
            </a:pPr>
            <a:r>
              <a:rPr lang="en-US" dirty="0"/>
              <a:t>Education </a:t>
            </a:r>
          </a:p>
          <a:p>
            <a:pPr>
              <a:buAutoNum type="arabicPeriod"/>
            </a:pPr>
            <a:r>
              <a:rPr lang="en-US" dirty="0"/>
              <a:t>Health  </a:t>
            </a:r>
          </a:p>
          <a:p>
            <a:pPr marL="228600" indent="0">
              <a:buNone/>
            </a:pPr>
            <a:r>
              <a:rPr lang="en-US" dirty="0"/>
              <a:t>Being culturally competent requires us to know these factors and to understand how we contribute to improving or worsening these conditions through our choices and actions. </a:t>
            </a:r>
          </a:p>
          <a:p>
            <a:pPr marL="228600" indent="0">
              <a:buNone/>
            </a:pPr>
            <a:r>
              <a:rPr lang="en-US" dirty="0"/>
              <a:t>Not only do we see these justice issues play out in the traditional criminal justice system but they also play out in the workplace through the lack of fair and equitable hiring policies, underrepresentation of Black employees, lack of opportunities for advancement, microaggressions and racism in the workplace. </a:t>
            </a:r>
          </a:p>
          <a:p>
            <a:pPr marL="228600" indent="0">
              <a:buNone/>
            </a:pPr>
            <a:r>
              <a:rPr lang="en-US" dirty="0"/>
              <a:t>When we look at the social determinates of justice we see clearly that there is a nexus between racism in the criminal justice system and how these social dynamics manifest in the workplace.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519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are not meant for you to answer now but have a rhetorical flavor. They are meant for you to think critically about the ever-evolving practice </a:t>
            </a:r>
          </a:p>
          <a:p>
            <a:r>
              <a:rPr lang="en-US" dirty="0"/>
              <a:t>of improving your personal and organizational cultural competency. </a:t>
            </a:r>
          </a:p>
          <a:p>
            <a:endParaRPr lang="en-US" dirty="0"/>
          </a:p>
          <a:p>
            <a:r>
              <a:rPr lang="en-US" dirty="0"/>
              <a:t>Here are some suggestions to help you think about ways to continue the work of continuing to develop your allyship and cultural competence.</a:t>
            </a:r>
          </a:p>
          <a:p>
            <a:endParaRPr lang="en-US" dirty="0"/>
          </a:p>
          <a:p>
            <a:r>
              <a:rPr lang="en-US" dirty="0"/>
              <a:t>Client Context: </a:t>
            </a:r>
          </a:p>
          <a:p>
            <a:r>
              <a:rPr lang="en-US" dirty="0"/>
              <a:t>In order to fulfill your professional and ethical obligations to clients it is crucially important that the services you provide and promote include an anti-racist </a:t>
            </a:r>
          </a:p>
          <a:p>
            <a:r>
              <a:rPr lang="en-US" dirty="0"/>
              <a:t>Lens: Whether you practice, criminal law, family law, human rights, education or environmental law -- what ways do you offer services that critically consider </a:t>
            </a:r>
          </a:p>
          <a:p>
            <a:r>
              <a:rPr lang="en-US" dirty="0"/>
              <a:t>and advocate for an anti-racist approach? </a:t>
            </a:r>
          </a:p>
          <a:p>
            <a:endParaRPr lang="en-US" dirty="0"/>
          </a:p>
          <a:p>
            <a:r>
              <a:rPr lang="en-US" dirty="0"/>
              <a:t>For example, Impact of Race and Culture Assessments provide </a:t>
            </a:r>
            <a:r>
              <a:rPr lang="en-US" sz="1800" i="0" dirty="0">
                <a:effectLst/>
                <a:latin typeface="Arial" panose="020B0604020202020204" pitchFamily="34" charset="0"/>
                <a:ea typeface="Times New Roman" panose="02020603050405020304" pitchFamily="18" charset="0"/>
              </a:rPr>
              <a:t>assistance to courts when sentencing Black people to understanding the intersectionality of </a:t>
            </a:r>
          </a:p>
          <a:p>
            <a:r>
              <a:rPr lang="en-US" sz="1800" i="0" dirty="0">
                <a:effectLst/>
                <a:latin typeface="Arial" panose="020B0604020202020204" pitchFamily="34" charset="0"/>
                <a:ea typeface="Times New Roman" panose="02020603050405020304" pitchFamily="18" charset="0"/>
              </a:rPr>
              <a:t>an individual’s race, gender, culture, systemic racism and discrimination and that individual’s pathway to crime. </a:t>
            </a:r>
            <a:r>
              <a:rPr lang="en-US" i="0" dirty="0"/>
              <a:t> If your firm practices criminal law, how are </a:t>
            </a:r>
          </a:p>
          <a:p>
            <a:r>
              <a:rPr lang="en-US" i="0" dirty="0"/>
              <a:t>these tools being used to deepen your understanding of a client’s experiences of racism? Furthermore, in your other areas of practice have you developed </a:t>
            </a:r>
          </a:p>
          <a:p>
            <a:r>
              <a:rPr lang="en-US" i="0" dirty="0"/>
              <a:t>tools and practices similar to IRCAs that promote a layered analysis of how race could be a contributing factor to the issue. i.e. environmental matters often</a:t>
            </a:r>
          </a:p>
          <a:p>
            <a:r>
              <a:rPr lang="en-US" i="0" dirty="0"/>
              <a:t>have an environmental racism component (Lincolnville) also don’t just view this from your client’s perspective… what if a client you were representing on an</a:t>
            </a:r>
          </a:p>
          <a:p>
            <a:r>
              <a:rPr lang="en-US" i="0" dirty="0"/>
              <a:t>environmental issue could be facing a claim of environmental racism should they choose to go in a certain direction, what advice would you give them?</a:t>
            </a:r>
          </a:p>
          <a:p>
            <a:r>
              <a:rPr lang="en-US" i="0" dirty="0"/>
              <a:t>or in the employment law context these issues often go unnoticed. Also, what collaborations are you continuing to make with community agencies to</a:t>
            </a:r>
          </a:p>
          <a:p>
            <a:r>
              <a:rPr lang="en-US" i="0" dirty="0"/>
              <a:t>support these issues in community i.e. pro bono services and partnerships – are you able to grow in this area?</a:t>
            </a:r>
          </a:p>
          <a:p>
            <a:endParaRPr lang="en-US" i="0" dirty="0"/>
          </a:p>
          <a:p>
            <a:r>
              <a:rPr lang="en-US" i="0" dirty="0"/>
              <a:t>Workplace Context: </a:t>
            </a:r>
          </a:p>
          <a:p>
            <a:r>
              <a:rPr lang="en-US" i="0" dirty="0"/>
              <a:t>In answering these questions it is important to examine your workplace culture: where is your organization with the implementation of its EDI  strategy? </a:t>
            </a:r>
          </a:p>
          <a:p>
            <a:r>
              <a:rPr lang="en-US" i="0" dirty="0"/>
              <a:t>A framework of this nature is an important starting place because it provides a roadmap to ensure an intentional approach to achieving institution wide </a:t>
            </a:r>
          </a:p>
          <a:p>
            <a:r>
              <a:rPr lang="en-US" i="0" dirty="0"/>
              <a:t>equity, diversity and inclusion priorities and goals. However, this strategy must be revisited regularly with a view to assessing:</a:t>
            </a:r>
          </a:p>
          <a:p>
            <a:pPr>
              <a:buAutoNum type="arabicPeriod"/>
            </a:pPr>
            <a:r>
              <a:rPr lang="en-US" i="0" dirty="0"/>
              <a:t>Increased employee representation;</a:t>
            </a:r>
          </a:p>
          <a:p>
            <a:pPr>
              <a:buAutoNum type="arabicPeriod"/>
            </a:pPr>
            <a:r>
              <a:rPr lang="en-US" i="0" dirty="0"/>
              <a:t>Opportunities for racialized employees to develop and enter leadership roles;</a:t>
            </a:r>
          </a:p>
          <a:p>
            <a:pPr>
              <a:buAutoNum type="arabicPeriod"/>
            </a:pPr>
            <a:r>
              <a:rPr lang="en-US" i="0" dirty="0"/>
              <a:t>What difficulties have racialized employees faced and how have we handled them;</a:t>
            </a:r>
          </a:p>
          <a:p>
            <a:pPr>
              <a:buAutoNum type="arabicPeriod"/>
            </a:pPr>
            <a:r>
              <a:rPr lang="en-US" i="0" dirty="0"/>
              <a:t>Do racialized employees feel safe to bring concerns, issues and ideas forward;</a:t>
            </a:r>
          </a:p>
          <a:p>
            <a:pPr>
              <a:buAutoNum type="arabicPeriod"/>
            </a:pPr>
            <a:r>
              <a:rPr lang="en-US" i="0" dirty="0"/>
              <a:t>Do we have a mechanism to receive recommendations regarding EDI development from racialized employees and if so are they actioned. </a:t>
            </a:r>
          </a:p>
          <a:p>
            <a:pPr>
              <a:buAutoNum type="arabicPeriod"/>
            </a:pPr>
            <a:r>
              <a:rPr lang="en-US" i="0" dirty="0"/>
              <a:t>Do racialized employees feel supported in their work – is adequate mentorship available </a:t>
            </a:r>
          </a:p>
          <a:p>
            <a:pPr>
              <a:buAutoNum type="arabicPeriod"/>
            </a:pPr>
            <a:r>
              <a:rPr lang="en-US" i="0" dirty="0"/>
              <a:t>Is it clear that the organization’s EDI goals are a shared priority – EDI/BIPOC committees cannot do this work alone, off the side of their desks but need to know their contributions in this area are valued and invested in by the wider organization.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4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929640" y="3329941"/>
            <a:ext cx="7437120" cy="3154680"/>
          </a:xfrm>
          <a:prstGeom prst="rect">
            <a:avLst/>
          </a:prstGeom>
          <a:noFill/>
          <a:ln>
            <a:noFill/>
          </a:ln>
        </p:spPr>
        <p:txBody>
          <a:bodyPr spcFirstLastPara="1" wrap="square" lIns="91763" tIns="45882" rIns="91763" bIns="45882" anchor="t" anchorCtr="0">
            <a:normAutofit/>
          </a:bodyPr>
          <a:lstStyle/>
          <a:p>
            <a:pPr marL="0" indent="0"/>
            <a:endParaRPr dirty="0"/>
          </a:p>
        </p:txBody>
      </p:sp>
      <p:sp>
        <p:nvSpPr>
          <p:cNvPr id="69" name="Google Shape;69;p1:notes"/>
          <p:cNvSpPr txBox="1">
            <a:spLocks noGrp="1"/>
          </p:cNvSpPr>
          <p:nvPr>
            <p:ph type="sldNum" idx="12"/>
          </p:nvPr>
        </p:nvSpPr>
        <p:spPr>
          <a:xfrm>
            <a:off x="5265811" y="6658665"/>
            <a:ext cx="4028440" cy="350519"/>
          </a:xfrm>
          <a:prstGeom prst="rect">
            <a:avLst/>
          </a:prstGeom>
          <a:noFill/>
          <a:ln>
            <a:noFill/>
          </a:ln>
        </p:spPr>
        <p:txBody>
          <a:bodyPr spcFirstLastPara="1" wrap="square" lIns="91763" tIns="45882" rIns="91763" bIns="45882" anchor="b" anchorCtr="0">
            <a:noAutofit/>
          </a:bodyPr>
          <a:lstStyle/>
          <a:p>
            <a:pPr algn="r">
              <a:buSzPts val="1400"/>
            </a:pPr>
            <a:fld id="{00000000-1234-1234-1234-123412341234}" type="slidenum">
              <a:rPr lang="en-US"/>
              <a:pPr algn="r">
                <a:buSzPts val="1400"/>
              </a:pPr>
              <a:t>11</a:t>
            </a:fld>
            <a:endParaRPr/>
          </a:p>
        </p:txBody>
      </p:sp>
    </p:spTree>
    <p:extLst>
      <p:ext uri="{BB962C8B-B14F-4D97-AF65-F5344CB8AC3E}">
        <p14:creationId xmlns:p14="http://schemas.microsoft.com/office/powerpoint/2010/main" val="246656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17"/>
        <p:cNvGrpSpPr/>
        <p:nvPr/>
      </p:nvGrpSpPr>
      <p:grpSpPr>
        <a:xfrm>
          <a:off x="0" y="0"/>
          <a:ext cx="0" cy="0"/>
          <a:chOff x="0" y="0"/>
          <a:chExt cx="0" cy="0"/>
        </a:xfrm>
      </p:grpSpPr>
      <p:sp>
        <p:nvSpPr>
          <p:cNvPr id="18" name="Google Shape;18;p39"/>
          <p:cNvSpPr/>
          <p:nvPr/>
        </p:nvSpPr>
        <p:spPr>
          <a:xfrm>
            <a:off x="1" y="0"/>
            <a:ext cx="9144000" cy="5135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19" name="Google Shape;19;p39"/>
          <p:cNvSpPr txBox="1">
            <a:spLocks noGrp="1"/>
          </p:cNvSpPr>
          <p:nvPr>
            <p:ph type="subTitle" idx="1"/>
          </p:nvPr>
        </p:nvSpPr>
        <p:spPr>
          <a:xfrm>
            <a:off x="685800" y="1828800"/>
            <a:ext cx="8077200" cy="1499700"/>
          </a:xfrm>
          <a:prstGeom prst="rect">
            <a:avLst/>
          </a:prstGeom>
          <a:noFill/>
          <a:ln>
            <a:noFill/>
          </a:ln>
        </p:spPr>
        <p:txBody>
          <a:bodyPr spcFirstLastPara="1" wrap="square" lIns="118850" tIns="0" rIns="45700" bIns="0" anchor="b" anchorCtr="0">
            <a:normAutofit/>
          </a:bodyPr>
          <a:lstStyle>
            <a:lvl1pPr lvl="0" algn="l" rtl="0">
              <a:lnSpc>
                <a:spcPct val="100000"/>
              </a:lnSpc>
              <a:spcBef>
                <a:spcPts val="0"/>
              </a:spcBef>
              <a:spcAft>
                <a:spcPts val="0"/>
              </a:spcAft>
              <a:buSzPts val="1200"/>
              <a:buNone/>
              <a:defRPr sz="1500">
                <a:solidFill>
                  <a:srgbClr val="FFFFFF"/>
                </a:solidFill>
              </a:defRPr>
            </a:lvl1pPr>
            <a:lvl2pPr lvl="1" algn="ctr" rtl="0">
              <a:lnSpc>
                <a:spcPct val="100000"/>
              </a:lnSpc>
              <a:spcBef>
                <a:spcPts val="420"/>
              </a:spcBef>
              <a:spcAft>
                <a:spcPts val="0"/>
              </a:spcAft>
              <a:buSzPts val="1890"/>
              <a:buNone/>
              <a:defRPr>
                <a:solidFill>
                  <a:schemeClr val="lt1"/>
                </a:solidFill>
              </a:defRPr>
            </a:lvl2pPr>
            <a:lvl3pPr lvl="2" algn="ctr" rtl="0">
              <a:lnSpc>
                <a:spcPct val="100000"/>
              </a:lnSpc>
              <a:spcBef>
                <a:spcPts val="360"/>
              </a:spcBef>
              <a:spcAft>
                <a:spcPts val="0"/>
              </a:spcAft>
              <a:buSzPts val="1800"/>
              <a:buNone/>
              <a:defRPr>
                <a:solidFill>
                  <a:schemeClr val="lt1"/>
                </a:solidFill>
              </a:defRPr>
            </a:lvl3pPr>
            <a:lvl4pPr lvl="3" algn="ctr" rtl="0">
              <a:lnSpc>
                <a:spcPct val="100000"/>
              </a:lnSpc>
              <a:spcBef>
                <a:spcPts val="300"/>
              </a:spcBef>
              <a:spcAft>
                <a:spcPts val="0"/>
              </a:spcAft>
              <a:buSzPts val="1500"/>
              <a:buNone/>
              <a:defRPr>
                <a:solidFill>
                  <a:schemeClr val="lt1"/>
                </a:solidFill>
              </a:defRPr>
            </a:lvl4pPr>
            <a:lvl5pPr lvl="4" algn="ctr" rtl="0">
              <a:lnSpc>
                <a:spcPct val="100000"/>
              </a:lnSpc>
              <a:spcBef>
                <a:spcPts val="300"/>
              </a:spcBef>
              <a:spcAft>
                <a:spcPts val="0"/>
              </a:spcAft>
              <a:buSzPts val="1500"/>
              <a:buNone/>
              <a:defRPr>
                <a:solidFill>
                  <a:schemeClr val="lt1"/>
                </a:solidFill>
              </a:defRPr>
            </a:lvl5pPr>
            <a:lvl6pPr lvl="5" algn="ctr" rtl="0">
              <a:lnSpc>
                <a:spcPct val="100000"/>
              </a:lnSpc>
              <a:spcBef>
                <a:spcPts val="300"/>
              </a:spcBef>
              <a:spcAft>
                <a:spcPts val="0"/>
              </a:spcAft>
              <a:buSzPts val="1500"/>
              <a:buNone/>
              <a:defRPr>
                <a:solidFill>
                  <a:schemeClr val="lt1"/>
                </a:solidFill>
              </a:defRPr>
            </a:lvl6pPr>
            <a:lvl7pPr lvl="6" algn="ctr" rtl="0">
              <a:lnSpc>
                <a:spcPct val="100000"/>
              </a:lnSpc>
              <a:spcBef>
                <a:spcPts val="270"/>
              </a:spcBef>
              <a:spcAft>
                <a:spcPts val="0"/>
              </a:spcAft>
              <a:buSzPts val="1350"/>
              <a:buNone/>
              <a:defRPr>
                <a:solidFill>
                  <a:schemeClr val="lt1"/>
                </a:solidFill>
              </a:defRPr>
            </a:lvl7pPr>
            <a:lvl8pPr lvl="7" algn="ctr" rtl="0">
              <a:lnSpc>
                <a:spcPct val="100000"/>
              </a:lnSpc>
              <a:spcBef>
                <a:spcPts val="270"/>
              </a:spcBef>
              <a:spcAft>
                <a:spcPts val="0"/>
              </a:spcAft>
              <a:buSzPts val="1350"/>
              <a:buNone/>
              <a:defRPr>
                <a:solidFill>
                  <a:schemeClr val="lt1"/>
                </a:solidFill>
              </a:defRPr>
            </a:lvl8pPr>
            <a:lvl9pPr lvl="8" algn="ctr" rtl="0">
              <a:lnSpc>
                <a:spcPct val="100000"/>
              </a:lnSpc>
              <a:spcBef>
                <a:spcPts val="270"/>
              </a:spcBef>
              <a:spcAft>
                <a:spcPts val="0"/>
              </a:spcAft>
              <a:buSzPts val="1350"/>
              <a:buNone/>
              <a:defRPr>
                <a:solidFill>
                  <a:schemeClr val="lt1"/>
                </a:solidFill>
              </a:defRPr>
            </a:lvl9pPr>
          </a:lstStyle>
          <a:p>
            <a:endParaRPr/>
          </a:p>
        </p:txBody>
      </p:sp>
      <p:sp>
        <p:nvSpPr>
          <p:cNvPr id="20" name="Google Shape;20;p39"/>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9"/>
          <p:cNvSpPr/>
          <p:nvPr/>
        </p:nvSpPr>
        <p:spPr>
          <a:xfrm>
            <a:off x="0" y="5128334"/>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24" name="Google Shape;24;p39"/>
          <p:cNvSpPr txBox="1"/>
          <p:nvPr/>
        </p:nvSpPr>
        <p:spPr>
          <a:xfrm>
            <a:off x="5220072" y="5949282"/>
            <a:ext cx="388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 Robert S. Wright, MSW, RSW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www.robertswright.ca</a:t>
            </a:r>
            <a:endParaRPr sz="1400" b="0" i="0" u="none" strike="noStrike" cap="none">
              <a:solidFill>
                <a:srgbClr val="000000"/>
              </a:solidFill>
              <a:latin typeface="Arial"/>
              <a:ea typeface="Arial"/>
              <a:cs typeface="Arial"/>
              <a:sym typeface="Arial"/>
            </a:endParaRPr>
          </a:p>
        </p:txBody>
      </p:sp>
      <p:sp>
        <p:nvSpPr>
          <p:cNvPr id="25" name="Google Shape;25;p39"/>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rtl="0">
              <a:lnSpc>
                <a:spcPct val="100000"/>
              </a:lnSpc>
              <a:spcBef>
                <a:spcPts val="0"/>
              </a:spcBef>
              <a:spcAft>
                <a:spcPts val="0"/>
              </a:spcAft>
              <a:buClr>
                <a:srgbClr val="FFC7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40"/>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rtl="0">
              <a:lnSpc>
                <a:spcPct val="100000"/>
              </a:lnSpc>
              <a:spcBef>
                <a:spcPts val="0"/>
              </a:spcBef>
              <a:spcAft>
                <a:spcPts val="0"/>
              </a:spcAft>
              <a:buClr>
                <a:srgbClr val="FFC7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40"/>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lvl1pPr marL="457200" lvl="0" indent="-320040" algn="l" rtl="0">
              <a:lnSpc>
                <a:spcPct val="100000"/>
              </a:lnSpc>
              <a:spcBef>
                <a:spcPts val="0"/>
              </a:spcBef>
              <a:spcAft>
                <a:spcPts val="0"/>
              </a:spcAft>
              <a:buSzPts val="1440"/>
              <a:buChar char="◼"/>
              <a:defRPr/>
            </a:lvl1pPr>
            <a:lvl2pPr marL="914400" lvl="1" indent="-331469" algn="l" rtl="0">
              <a:lnSpc>
                <a:spcPct val="100000"/>
              </a:lnSpc>
              <a:spcBef>
                <a:spcPts val="360"/>
              </a:spcBef>
              <a:spcAft>
                <a:spcPts val="0"/>
              </a:spcAft>
              <a:buSzPts val="1620"/>
              <a:buChar char="▪"/>
              <a:defRPr/>
            </a:lvl2pPr>
            <a:lvl3pPr marL="1371600" lvl="2" indent="-342900" algn="l" rtl="0">
              <a:lnSpc>
                <a:spcPct val="100000"/>
              </a:lnSpc>
              <a:spcBef>
                <a:spcPts val="360"/>
              </a:spcBef>
              <a:spcAft>
                <a:spcPts val="0"/>
              </a:spcAft>
              <a:buSzPts val="1800"/>
              <a:buChar char="▪"/>
              <a:defRPr/>
            </a:lvl3pPr>
            <a:lvl4pPr marL="1828800" lvl="3" indent="-342900" algn="l" rtl="0">
              <a:lnSpc>
                <a:spcPct val="100000"/>
              </a:lnSpc>
              <a:spcBef>
                <a:spcPts val="360"/>
              </a:spcBef>
              <a:spcAft>
                <a:spcPts val="0"/>
              </a:spcAft>
              <a:buSzPts val="1800"/>
              <a:buChar char="▪"/>
              <a:defRPr/>
            </a:lvl4pPr>
            <a:lvl5pPr marL="2286000" lvl="4" indent="-342900" algn="l" rtl="0">
              <a:lnSpc>
                <a:spcPct val="100000"/>
              </a:lnSpc>
              <a:spcBef>
                <a:spcPts val="360"/>
              </a:spcBef>
              <a:spcAft>
                <a:spcPts val="0"/>
              </a:spcAft>
              <a:buSzPts val="1800"/>
              <a:buChar char="?"/>
              <a:defRPr/>
            </a:lvl5pPr>
            <a:lvl6pPr marL="2743200" lvl="5" indent="-342900" algn="l" rtl="0">
              <a:lnSpc>
                <a:spcPct val="100000"/>
              </a:lnSpc>
              <a:spcBef>
                <a:spcPts val="360"/>
              </a:spcBef>
              <a:spcAft>
                <a:spcPts val="0"/>
              </a:spcAft>
              <a:buSzPts val="1800"/>
              <a:buChar char="●"/>
              <a:defRPr/>
            </a:lvl6pPr>
            <a:lvl7pPr marL="3200400" lvl="6" indent="-342900" algn="l" rtl="0">
              <a:lnSpc>
                <a:spcPct val="100000"/>
              </a:lnSpc>
              <a:spcBef>
                <a:spcPts val="360"/>
              </a:spcBef>
              <a:spcAft>
                <a:spcPts val="0"/>
              </a:spcAft>
              <a:buSzPts val="180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7" name="Google Shape;37;p40"/>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40"/>
          <p:cNvSpPr txBox="1"/>
          <p:nvPr/>
        </p:nvSpPr>
        <p:spPr>
          <a:xfrm>
            <a:off x="5220072" y="5949282"/>
            <a:ext cx="388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Garamond"/>
                <a:ea typeface="Garamond"/>
                <a:cs typeface="Garamond"/>
                <a:sym typeface="Garamond"/>
              </a:rPr>
              <a:t>© Robert S. Wright, MSW, RSW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1"/>
                </a:solidFill>
                <a:latin typeface="Garamond"/>
                <a:ea typeface="Garamond"/>
                <a:cs typeface="Garamond"/>
                <a:sym typeface="Garamond"/>
              </a:rPr>
              <a:t>www.robertswright.ca</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rtl="0">
              <a:lnSpc>
                <a:spcPct val="100000"/>
              </a:lnSpc>
              <a:spcBef>
                <a:spcPts val="0"/>
              </a:spcBef>
              <a:spcAft>
                <a:spcPts val="0"/>
              </a:spcAft>
              <a:buClr>
                <a:srgbClr val="FFC7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41"/>
          <p:cNvSpPr txBox="1">
            <a:spLocks noGrp="1"/>
          </p:cNvSpPr>
          <p:nvPr>
            <p:ph type="body" idx="1"/>
          </p:nvPr>
        </p:nvSpPr>
        <p:spPr>
          <a:xfrm>
            <a:off x="457200" y="1600201"/>
            <a:ext cx="4038600" cy="4526100"/>
          </a:xfrm>
          <a:prstGeom prst="rect">
            <a:avLst/>
          </a:prstGeom>
          <a:noFill/>
          <a:ln>
            <a:noFill/>
          </a:ln>
        </p:spPr>
        <p:txBody>
          <a:bodyPr spcFirstLastPara="1" wrap="square" lIns="54850" tIns="91425" rIns="91425" bIns="45700" anchor="t" anchorCtr="0">
            <a:normAutofit/>
          </a:bodyPr>
          <a:lstStyle>
            <a:lvl1pPr marL="457200" lvl="0" indent="-370840" algn="l" rtl="0">
              <a:lnSpc>
                <a:spcPct val="100000"/>
              </a:lnSpc>
              <a:spcBef>
                <a:spcPts val="0"/>
              </a:spcBef>
              <a:spcAft>
                <a:spcPts val="0"/>
              </a:spcAft>
              <a:buSzPts val="2240"/>
              <a:buChar char="◼"/>
              <a:defRPr sz="2800"/>
            </a:lvl1pPr>
            <a:lvl2pPr marL="914400" lvl="1" indent="-365760" algn="l" rtl="0">
              <a:lnSpc>
                <a:spcPct val="100000"/>
              </a:lnSpc>
              <a:spcBef>
                <a:spcPts val="480"/>
              </a:spcBef>
              <a:spcAft>
                <a:spcPts val="0"/>
              </a:spcAft>
              <a:buSzPts val="2160"/>
              <a:buChar char="▪"/>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SzPts val="1800"/>
              <a:buChar char="?"/>
              <a:defRPr sz="1800"/>
            </a:lvl5pPr>
            <a:lvl6pPr marL="2743200" lvl="5" indent="-342900" algn="l" rtl="0">
              <a:lnSpc>
                <a:spcPct val="100000"/>
              </a:lnSpc>
              <a:spcBef>
                <a:spcPts val="360"/>
              </a:spcBef>
              <a:spcAft>
                <a:spcPts val="0"/>
              </a:spcAft>
              <a:buSzPts val="1800"/>
              <a:buChar char="●"/>
              <a:defRPr sz="1800"/>
            </a:lvl6pPr>
            <a:lvl7pPr marL="3200400" lvl="6" indent="-342900" algn="l" rtl="0">
              <a:lnSpc>
                <a:spcPct val="100000"/>
              </a:lnSpc>
              <a:spcBef>
                <a:spcPts val="360"/>
              </a:spcBef>
              <a:spcAft>
                <a:spcPts val="0"/>
              </a:spcAft>
              <a:buSzPts val="1800"/>
              <a:buChar char="●"/>
              <a:defRPr sz="1800"/>
            </a:lvl7pPr>
            <a:lvl8pPr marL="3657600" lvl="7" indent="-342900" algn="l" rtl="0">
              <a:lnSpc>
                <a:spcPct val="100000"/>
              </a:lnSpc>
              <a:spcBef>
                <a:spcPts val="360"/>
              </a:spcBef>
              <a:spcAft>
                <a:spcPts val="0"/>
              </a:spcAft>
              <a:buSzPts val="1800"/>
              <a:buChar char="●"/>
              <a:defRPr sz="1800"/>
            </a:lvl8pPr>
            <a:lvl9pPr marL="4114800" lvl="8" indent="-342900" algn="l" rtl="0">
              <a:lnSpc>
                <a:spcPct val="100000"/>
              </a:lnSpc>
              <a:spcBef>
                <a:spcPts val="360"/>
              </a:spcBef>
              <a:spcAft>
                <a:spcPts val="0"/>
              </a:spcAft>
              <a:buSzPts val="1800"/>
              <a:buChar char="●"/>
              <a:defRPr sz="1800"/>
            </a:lvl9pPr>
          </a:lstStyle>
          <a:p>
            <a:endParaRPr/>
          </a:p>
        </p:txBody>
      </p:sp>
      <p:sp>
        <p:nvSpPr>
          <p:cNvPr id="44" name="Google Shape;44;p41"/>
          <p:cNvSpPr txBox="1">
            <a:spLocks noGrp="1"/>
          </p:cNvSpPr>
          <p:nvPr>
            <p:ph type="body" idx="2"/>
          </p:nvPr>
        </p:nvSpPr>
        <p:spPr>
          <a:xfrm>
            <a:off x="4648200" y="1600201"/>
            <a:ext cx="4038600" cy="4526100"/>
          </a:xfrm>
          <a:prstGeom prst="rect">
            <a:avLst/>
          </a:prstGeom>
          <a:noFill/>
          <a:ln>
            <a:noFill/>
          </a:ln>
        </p:spPr>
        <p:txBody>
          <a:bodyPr spcFirstLastPara="1" wrap="square" lIns="54850" tIns="91425" rIns="91425" bIns="45700" anchor="t" anchorCtr="0">
            <a:normAutofit/>
          </a:bodyPr>
          <a:lstStyle>
            <a:lvl1pPr marL="457200" lvl="0" indent="-370840" algn="l" rtl="0">
              <a:lnSpc>
                <a:spcPct val="100000"/>
              </a:lnSpc>
              <a:spcBef>
                <a:spcPts val="0"/>
              </a:spcBef>
              <a:spcAft>
                <a:spcPts val="0"/>
              </a:spcAft>
              <a:buSzPts val="2240"/>
              <a:buChar char="◼"/>
              <a:defRPr sz="2800"/>
            </a:lvl1pPr>
            <a:lvl2pPr marL="914400" lvl="1" indent="-365760" algn="l" rtl="0">
              <a:lnSpc>
                <a:spcPct val="100000"/>
              </a:lnSpc>
              <a:spcBef>
                <a:spcPts val="480"/>
              </a:spcBef>
              <a:spcAft>
                <a:spcPts val="0"/>
              </a:spcAft>
              <a:buSzPts val="2160"/>
              <a:buChar char="▪"/>
              <a:defRPr sz="2400"/>
            </a:lvl2pPr>
            <a:lvl3pPr marL="1371600" lvl="2" indent="-355600" algn="l" rtl="0">
              <a:lnSpc>
                <a:spcPct val="100000"/>
              </a:lnSpc>
              <a:spcBef>
                <a:spcPts val="400"/>
              </a:spcBef>
              <a:spcAft>
                <a:spcPts val="0"/>
              </a:spcAft>
              <a:buSzPts val="2000"/>
              <a:buChar char="▪"/>
              <a:defRPr sz="2000"/>
            </a:lvl3pPr>
            <a:lvl4pPr marL="1828800" lvl="3" indent="-342900" algn="l" rtl="0">
              <a:lnSpc>
                <a:spcPct val="100000"/>
              </a:lnSpc>
              <a:spcBef>
                <a:spcPts val="360"/>
              </a:spcBef>
              <a:spcAft>
                <a:spcPts val="0"/>
              </a:spcAft>
              <a:buSzPts val="1800"/>
              <a:buChar char="▪"/>
              <a:defRPr sz="1800"/>
            </a:lvl4pPr>
            <a:lvl5pPr marL="2286000" lvl="4" indent="-342900" algn="l" rtl="0">
              <a:lnSpc>
                <a:spcPct val="100000"/>
              </a:lnSpc>
              <a:spcBef>
                <a:spcPts val="360"/>
              </a:spcBef>
              <a:spcAft>
                <a:spcPts val="0"/>
              </a:spcAft>
              <a:buSzPts val="1800"/>
              <a:buChar char="?"/>
              <a:defRPr sz="1800"/>
            </a:lvl5pPr>
            <a:lvl6pPr marL="2743200" lvl="5" indent="-342900" algn="l" rtl="0">
              <a:lnSpc>
                <a:spcPct val="100000"/>
              </a:lnSpc>
              <a:spcBef>
                <a:spcPts val="360"/>
              </a:spcBef>
              <a:spcAft>
                <a:spcPts val="0"/>
              </a:spcAft>
              <a:buSzPts val="1800"/>
              <a:buChar char="●"/>
              <a:defRPr sz="1800"/>
            </a:lvl6pPr>
            <a:lvl7pPr marL="3200400" lvl="6" indent="-342900" algn="l" rtl="0">
              <a:lnSpc>
                <a:spcPct val="100000"/>
              </a:lnSpc>
              <a:spcBef>
                <a:spcPts val="360"/>
              </a:spcBef>
              <a:spcAft>
                <a:spcPts val="0"/>
              </a:spcAft>
              <a:buSzPts val="1800"/>
              <a:buChar char="●"/>
              <a:defRPr sz="1800"/>
            </a:lvl7pPr>
            <a:lvl8pPr marL="3657600" lvl="7" indent="-342900" algn="l" rtl="0">
              <a:lnSpc>
                <a:spcPct val="100000"/>
              </a:lnSpc>
              <a:spcBef>
                <a:spcPts val="360"/>
              </a:spcBef>
              <a:spcAft>
                <a:spcPts val="0"/>
              </a:spcAft>
              <a:buSzPts val="1800"/>
              <a:buChar char="●"/>
              <a:defRPr sz="1800"/>
            </a:lvl8pPr>
            <a:lvl9pPr marL="4114800" lvl="8" indent="-342900" algn="l" rtl="0">
              <a:lnSpc>
                <a:spcPct val="100000"/>
              </a:lnSpc>
              <a:spcBef>
                <a:spcPts val="360"/>
              </a:spcBef>
              <a:spcAft>
                <a:spcPts val="0"/>
              </a:spcAft>
              <a:buSzPts val="1800"/>
              <a:buChar char="●"/>
              <a:defRPr sz="1800"/>
            </a:lvl9pPr>
          </a:lstStyle>
          <a:p>
            <a:endParaRPr/>
          </a:p>
        </p:txBody>
      </p:sp>
      <p:sp>
        <p:nvSpPr>
          <p:cNvPr id="45" name="Google Shape;45;p41"/>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41"/>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41"/>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38"/>
          <p:cNvSpPr/>
          <p:nvPr/>
        </p:nvSpPr>
        <p:spPr>
          <a:xfrm>
            <a:off x="1" y="0"/>
            <a:ext cx="9144000" cy="51354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55" name="Google Shape;55;p38"/>
          <p:cNvSpPr txBox="1">
            <a:spLocks noGrp="1"/>
          </p:cNvSpPr>
          <p:nvPr>
            <p:ph type="subTitle" idx="1"/>
          </p:nvPr>
        </p:nvSpPr>
        <p:spPr>
          <a:xfrm>
            <a:off x="685800" y="1828800"/>
            <a:ext cx="8077200" cy="1499700"/>
          </a:xfrm>
          <a:prstGeom prst="rect">
            <a:avLst/>
          </a:prstGeom>
          <a:noFill/>
          <a:ln>
            <a:noFill/>
          </a:ln>
        </p:spPr>
        <p:txBody>
          <a:bodyPr spcFirstLastPara="1" wrap="square" lIns="118850" tIns="0" rIns="45700" bIns="0" anchor="b" anchorCtr="0">
            <a:normAutofit/>
          </a:bodyPr>
          <a:lstStyle>
            <a:lvl1pPr lvl="0" algn="l" rtl="0">
              <a:lnSpc>
                <a:spcPct val="100000"/>
              </a:lnSpc>
              <a:spcBef>
                <a:spcPts val="0"/>
              </a:spcBef>
              <a:spcAft>
                <a:spcPts val="0"/>
              </a:spcAft>
              <a:buSzPts val="1200"/>
              <a:buNone/>
              <a:defRPr sz="1500">
                <a:solidFill>
                  <a:srgbClr val="FFFFFF"/>
                </a:solidFill>
              </a:defRPr>
            </a:lvl1pPr>
            <a:lvl2pPr lvl="1" algn="ctr" rtl="0">
              <a:lnSpc>
                <a:spcPct val="100000"/>
              </a:lnSpc>
              <a:spcBef>
                <a:spcPts val="420"/>
              </a:spcBef>
              <a:spcAft>
                <a:spcPts val="0"/>
              </a:spcAft>
              <a:buSzPts val="1890"/>
              <a:buNone/>
              <a:defRPr>
                <a:solidFill>
                  <a:schemeClr val="lt1"/>
                </a:solidFill>
              </a:defRPr>
            </a:lvl2pPr>
            <a:lvl3pPr lvl="2" algn="ctr" rtl="0">
              <a:lnSpc>
                <a:spcPct val="100000"/>
              </a:lnSpc>
              <a:spcBef>
                <a:spcPts val="360"/>
              </a:spcBef>
              <a:spcAft>
                <a:spcPts val="0"/>
              </a:spcAft>
              <a:buSzPts val="1800"/>
              <a:buNone/>
              <a:defRPr>
                <a:solidFill>
                  <a:schemeClr val="lt1"/>
                </a:solidFill>
              </a:defRPr>
            </a:lvl3pPr>
            <a:lvl4pPr lvl="3" algn="ctr" rtl="0">
              <a:lnSpc>
                <a:spcPct val="100000"/>
              </a:lnSpc>
              <a:spcBef>
                <a:spcPts val="300"/>
              </a:spcBef>
              <a:spcAft>
                <a:spcPts val="0"/>
              </a:spcAft>
              <a:buSzPts val="1500"/>
              <a:buNone/>
              <a:defRPr>
                <a:solidFill>
                  <a:schemeClr val="lt1"/>
                </a:solidFill>
              </a:defRPr>
            </a:lvl4pPr>
            <a:lvl5pPr lvl="4" algn="ctr" rtl="0">
              <a:lnSpc>
                <a:spcPct val="100000"/>
              </a:lnSpc>
              <a:spcBef>
                <a:spcPts val="300"/>
              </a:spcBef>
              <a:spcAft>
                <a:spcPts val="0"/>
              </a:spcAft>
              <a:buSzPts val="1500"/>
              <a:buNone/>
              <a:defRPr>
                <a:solidFill>
                  <a:schemeClr val="lt1"/>
                </a:solidFill>
              </a:defRPr>
            </a:lvl5pPr>
            <a:lvl6pPr lvl="5" algn="ctr" rtl="0">
              <a:lnSpc>
                <a:spcPct val="100000"/>
              </a:lnSpc>
              <a:spcBef>
                <a:spcPts val="300"/>
              </a:spcBef>
              <a:spcAft>
                <a:spcPts val="0"/>
              </a:spcAft>
              <a:buSzPts val="1500"/>
              <a:buNone/>
              <a:defRPr>
                <a:solidFill>
                  <a:schemeClr val="lt1"/>
                </a:solidFill>
              </a:defRPr>
            </a:lvl6pPr>
            <a:lvl7pPr lvl="6" algn="ctr" rtl="0">
              <a:lnSpc>
                <a:spcPct val="100000"/>
              </a:lnSpc>
              <a:spcBef>
                <a:spcPts val="270"/>
              </a:spcBef>
              <a:spcAft>
                <a:spcPts val="0"/>
              </a:spcAft>
              <a:buSzPts val="1350"/>
              <a:buNone/>
              <a:defRPr>
                <a:solidFill>
                  <a:schemeClr val="lt1"/>
                </a:solidFill>
              </a:defRPr>
            </a:lvl7pPr>
            <a:lvl8pPr lvl="7" algn="ctr" rtl="0">
              <a:lnSpc>
                <a:spcPct val="100000"/>
              </a:lnSpc>
              <a:spcBef>
                <a:spcPts val="270"/>
              </a:spcBef>
              <a:spcAft>
                <a:spcPts val="0"/>
              </a:spcAft>
              <a:buSzPts val="1350"/>
              <a:buNone/>
              <a:defRPr>
                <a:solidFill>
                  <a:schemeClr val="lt1"/>
                </a:solidFill>
              </a:defRPr>
            </a:lvl8pPr>
            <a:lvl9pPr lvl="8" algn="ctr" rtl="0">
              <a:lnSpc>
                <a:spcPct val="100000"/>
              </a:lnSpc>
              <a:spcBef>
                <a:spcPts val="270"/>
              </a:spcBef>
              <a:spcAft>
                <a:spcPts val="0"/>
              </a:spcAft>
              <a:buSzPts val="1350"/>
              <a:buNone/>
              <a:defRPr>
                <a:solidFill>
                  <a:schemeClr val="lt1"/>
                </a:solidFill>
              </a:defRPr>
            </a:lvl9pPr>
          </a:lstStyle>
          <a:p>
            <a:endParaRPr/>
          </a:p>
        </p:txBody>
      </p:sp>
      <p:sp>
        <p:nvSpPr>
          <p:cNvPr id="56" name="Google Shape;56;p38"/>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38"/>
          <p:cNvSpPr/>
          <p:nvPr/>
        </p:nvSpPr>
        <p:spPr>
          <a:xfrm>
            <a:off x="0" y="5128334"/>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60" name="Google Shape;60;p38"/>
          <p:cNvSpPr txBox="1"/>
          <p:nvPr/>
        </p:nvSpPr>
        <p:spPr>
          <a:xfrm>
            <a:off x="5220072" y="5949282"/>
            <a:ext cx="38883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 Robert S. Wright, MSW, RSW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rgbClr val="FFFFFF"/>
                </a:solidFill>
                <a:latin typeface="Garamond"/>
                <a:ea typeface="Garamond"/>
                <a:cs typeface="Garamond"/>
                <a:sym typeface="Garamond"/>
              </a:rPr>
              <a:t>www.robertswright.ca</a:t>
            </a:r>
            <a:endParaRPr sz="1400" b="0" i="0" u="none" strike="noStrike" cap="none">
              <a:solidFill>
                <a:srgbClr val="000000"/>
              </a:solidFill>
              <a:latin typeface="Arial"/>
              <a:ea typeface="Arial"/>
              <a:cs typeface="Arial"/>
              <a:sym typeface="Arial"/>
            </a:endParaRPr>
          </a:p>
        </p:txBody>
      </p:sp>
      <p:sp>
        <p:nvSpPr>
          <p:cNvPr id="61" name="Google Shape;61;p38"/>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lvl="0" algn="l" rtl="0">
              <a:lnSpc>
                <a:spcPct val="100000"/>
              </a:lnSpc>
              <a:spcBef>
                <a:spcPts val="0"/>
              </a:spcBef>
              <a:spcAft>
                <a:spcPts val="0"/>
              </a:spcAft>
              <a:buClr>
                <a:srgbClr val="FFC70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7"/>
          <p:cNvSpPr/>
          <p:nvPr/>
        </p:nvSpPr>
        <p:spPr>
          <a:xfrm>
            <a:off x="0" y="1435895"/>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11" name="Google Shape;11;p37"/>
          <p:cNvSpPr/>
          <p:nvPr/>
        </p:nvSpPr>
        <p:spPr>
          <a:xfrm>
            <a:off x="1" y="2"/>
            <a:ext cx="9144000" cy="1433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12" name="Google Shape;12;p37"/>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marR="0" lvl="0" algn="l" rtl="0">
              <a:lnSpc>
                <a:spcPct val="100000"/>
              </a:lnSpc>
              <a:spcBef>
                <a:spcPts val="0"/>
              </a:spcBef>
              <a:spcAft>
                <a:spcPts val="0"/>
              </a:spcAft>
              <a:buClr>
                <a:srgbClr val="FFC700"/>
              </a:buClr>
              <a:buSzPts val="3375"/>
              <a:buFont typeface="Garamond"/>
              <a:buNone/>
              <a:defRPr sz="3375" b="1" i="0" u="none" strike="noStrike" cap="none">
                <a:solidFill>
                  <a:srgbClr val="FFC7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7"/>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lvl1pPr marL="457200" marR="0" lvl="0" indent="-350520" algn="l" rtl="0">
              <a:lnSpc>
                <a:spcPct val="100000"/>
              </a:lnSpc>
              <a:spcBef>
                <a:spcPts val="0"/>
              </a:spcBef>
              <a:spcAft>
                <a:spcPts val="0"/>
              </a:spcAft>
              <a:buClr>
                <a:schemeClr val="accent1"/>
              </a:buClr>
              <a:buSzPts val="1920"/>
              <a:buFont typeface="Noto Sans Symbols"/>
              <a:buChar char="◼"/>
              <a:defRPr sz="2400" b="0" i="0" u="none" strike="noStrike" cap="none">
                <a:solidFill>
                  <a:schemeClr val="lt1"/>
                </a:solidFill>
                <a:latin typeface="Garamond"/>
                <a:ea typeface="Garamond"/>
                <a:cs typeface="Garamond"/>
                <a:sym typeface="Garamond"/>
              </a:defRPr>
            </a:lvl1pPr>
            <a:lvl2pPr marL="914400" marR="0" lvl="1" indent="-348615" algn="l" rtl="0">
              <a:lnSpc>
                <a:spcPct val="100000"/>
              </a:lnSpc>
              <a:spcBef>
                <a:spcPts val="420"/>
              </a:spcBef>
              <a:spcAft>
                <a:spcPts val="0"/>
              </a:spcAft>
              <a:buClr>
                <a:schemeClr val="accent2"/>
              </a:buClr>
              <a:buSzPts val="1890"/>
              <a:buFont typeface="Noto Sans Symbols"/>
              <a:buChar char="▪"/>
              <a:defRPr sz="2100" b="0" i="0" u="none" strike="noStrike" cap="none">
                <a:solidFill>
                  <a:schemeClr val="lt1"/>
                </a:solidFill>
                <a:latin typeface="Garamond"/>
                <a:ea typeface="Garamond"/>
                <a:cs typeface="Garamond"/>
                <a:sym typeface="Garamond"/>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lt1"/>
                </a:solidFill>
                <a:latin typeface="Garamond"/>
                <a:ea typeface="Garamond"/>
                <a:cs typeface="Garamond"/>
                <a:sym typeface="Garamond"/>
              </a:defRPr>
            </a:lvl3pPr>
            <a:lvl4pPr marL="1828800" marR="0" lvl="3" indent="-323850" algn="l" rtl="0">
              <a:lnSpc>
                <a:spcPct val="100000"/>
              </a:lnSpc>
              <a:spcBef>
                <a:spcPts val="300"/>
              </a:spcBef>
              <a:spcAft>
                <a:spcPts val="0"/>
              </a:spcAft>
              <a:buClr>
                <a:schemeClr val="accent4"/>
              </a:buClr>
              <a:buSzPts val="1500"/>
              <a:buFont typeface="Arial"/>
              <a:buChar char="▪"/>
              <a:defRPr sz="1500" b="0" i="0" u="none" strike="noStrike" cap="none">
                <a:solidFill>
                  <a:schemeClr val="lt1"/>
                </a:solidFill>
                <a:latin typeface="Garamond"/>
                <a:ea typeface="Garamond"/>
                <a:cs typeface="Garamond"/>
                <a:sym typeface="Garamond"/>
              </a:defRPr>
            </a:lvl4pPr>
            <a:lvl5pPr marL="2286000" marR="0" lvl="4" indent="-323850" algn="l" rtl="0">
              <a:lnSpc>
                <a:spcPct val="100000"/>
              </a:lnSpc>
              <a:spcBef>
                <a:spcPts val="300"/>
              </a:spcBef>
              <a:spcAft>
                <a:spcPts val="0"/>
              </a:spcAft>
              <a:buClr>
                <a:schemeClr val="accent5"/>
              </a:buClr>
              <a:buSzPts val="1500"/>
              <a:buFont typeface="Noto Sans Symbols"/>
              <a:buChar char="🢝"/>
              <a:defRPr sz="1500" b="0" i="0" u="none" strike="noStrike" cap="none">
                <a:solidFill>
                  <a:schemeClr val="lt1"/>
                </a:solidFill>
                <a:latin typeface="Garamond"/>
                <a:ea typeface="Garamond"/>
                <a:cs typeface="Garamond"/>
                <a:sym typeface="Garamond"/>
              </a:defRPr>
            </a:lvl5pPr>
            <a:lvl6pPr marL="2743200" marR="0" lvl="5"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lt1"/>
                </a:solidFill>
                <a:latin typeface="Garamond"/>
                <a:ea typeface="Garamond"/>
                <a:cs typeface="Garamond"/>
                <a:sym typeface="Garamond"/>
              </a:defRPr>
            </a:lvl6pPr>
            <a:lvl7pPr marL="3200400" marR="0" lvl="6" indent="-314325" algn="l" rtl="0">
              <a:lnSpc>
                <a:spcPct val="100000"/>
              </a:lnSpc>
              <a:spcBef>
                <a:spcPts val="270"/>
              </a:spcBef>
              <a:spcAft>
                <a:spcPts val="0"/>
              </a:spcAft>
              <a:buClr>
                <a:schemeClr val="accent1"/>
              </a:buClr>
              <a:buSzPts val="1350"/>
              <a:buFont typeface="Noto Sans Symbols"/>
              <a:buChar char="●"/>
              <a:defRPr sz="1350" b="0" i="0" u="none" strike="noStrike" cap="none">
                <a:solidFill>
                  <a:schemeClr val="lt1"/>
                </a:solidFill>
                <a:latin typeface="Garamond"/>
                <a:ea typeface="Garamond"/>
                <a:cs typeface="Garamond"/>
                <a:sym typeface="Garamond"/>
              </a:defRPr>
            </a:lvl7pPr>
            <a:lvl8pPr marL="3657600" marR="0" lvl="7" indent="-314325" algn="l" rtl="0">
              <a:lnSpc>
                <a:spcPct val="100000"/>
              </a:lnSpc>
              <a:spcBef>
                <a:spcPts val="270"/>
              </a:spcBef>
              <a:spcAft>
                <a:spcPts val="0"/>
              </a:spcAft>
              <a:buClr>
                <a:schemeClr val="accent2"/>
              </a:buClr>
              <a:buSzPts val="1350"/>
              <a:buFont typeface="Noto Sans Symbols"/>
              <a:buChar char="●"/>
              <a:defRPr sz="1350" b="0" i="0" u="none" strike="noStrike" cap="none">
                <a:solidFill>
                  <a:schemeClr val="lt1"/>
                </a:solidFill>
                <a:latin typeface="Garamond"/>
                <a:ea typeface="Garamond"/>
                <a:cs typeface="Garamond"/>
                <a:sym typeface="Garamond"/>
              </a:defRPr>
            </a:lvl8pPr>
            <a:lvl9pPr marL="4114800" marR="0" lvl="8" indent="-314325" algn="l" rtl="0">
              <a:lnSpc>
                <a:spcPct val="100000"/>
              </a:lnSpc>
              <a:spcBef>
                <a:spcPts val="270"/>
              </a:spcBef>
              <a:spcAft>
                <a:spcPts val="0"/>
              </a:spcAft>
              <a:buClr>
                <a:schemeClr val="accent3"/>
              </a:buClr>
              <a:buSzPts val="1350"/>
              <a:buFont typeface="Noto Sans Symbols"/>
              <a:buChar char="●"/>
              <a:defRPr sz="1350" b="0" i="0" u="none" strike="noStrike" cap="none">
                <a:solidFill>
                  <a:schemeClr val="lt1"/>
                </a:solidFill>
                <a:latin typeface="Garamond"/>
                <a:ea typeface="Garamond"/>
                <a:cs typeface="Garamond"/>
                <a:sym typeface="Garamond"/>
              </a:defRPr>
            </a:lvl9pPr>
          </a:lstStyle>
          <a:p>
            <a:endParaRPr/>
          </a:p>
        </p:txBody>
      </p:sp>
      <p:sp>
        <p:nvSpPr>
          <p:cNvPr id="14" name="Google Shape;14;p37"/>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5" name="Google Shape;15;p37"/>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Garamond"/>
                <a:ea typeface="Garamond"/>
                <a:cs typeface="Garamond"/>
                <a:sym typeface="Garamond"/>
              </a:defRPr>
            </a:lvl9pPr>
          </a:lstStyle>
          <a:p>
            <a:endParaRPr/>
          </a:p>
        </p:txBody>
      </p:sp>
      <p:sp>
        <p:nvSpPr>
          <p:cNvPr id="16" name="Google Shape;16;p37"/>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6"/>
          <p:cNvSpPr/>
          <p:nvPr/>
        </p:nvSpPr>
        <p:spPr>
          <a:xfrm>
            <a:off x="0" y="1435895"/>
            <a:ext cx="9144000" cy="456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28" name="Google Shape;28;p36"/>
          <p:cNvSpPr/>
          <p:nvPr/>
        </p:nvSpPr>
        <p:spPr>
          <a:xfrm>
            <a:off x="1" y="2"/>
            <a:ext cx="9144000" cy="1433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aramond"/>
              <a:ea typeface="Garamond"/>
              <a:cs typeface="Garamond"/>
              <a:sym typeface="Garamond"/>
            </a:endParaRPr>
          </a:p>
        </p:txBody>
      </p:sp>
      <p:sp>
        <p:nvSpPr>
          <p:cNvPr id="29" name="Google Shape;29;p36"/>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lvl1pPr marR="0" lvl="0" algn="l" rtl="0">
              <a:lnSpc>
                <a:spcPct val="100000"/>
              </a:lnSpc>
              <a:spcBef>
                <a:spcPts val="0"/>
              </a:spcBef>
              <a:spcAft>
                <a:spcPts val="0"/>
              </a:spcAft>
              <a:buClr>
                <a:srgbClr val="FFC700"/>
              </a:buClr>
              <a:buSzPts val="3375"/>
              <a:buFont typeface="Garamond"/>
              <a:buNone/>
              <a:defRPr sz="3375" b="1" i="0" u="none" strike="noStrike" cap="none">
                <a:solidFill>
                  <a:srgbClr val="FFC700"/>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36"/>
          <p:cNvSpPr txBox="1">
            <a:spLocks noGrp="1"/>
          </p:cNvSpPr>
          <p:nvPr>
            <p:ph type="body" idx="1"/>
          </p:nvPr>
        </p:nvSpPr>
        <p:spPr>
          <a:xfrm>
            <a:off x="457200" y="1775193"/>
            <a:ext cx="8229600" cy="4625700"/>
          </a:xfrm>
          <a:prstGeom prst="rect">
            <a:avLst/>
          </a:prstGeom>
          <a:noFill/>
          <a:ln>
            <a:noFill/>
          </a:ln>
        </p:spPr>
        <p:txBody>
          <a:bodyPr spcFirstLastPara="1" wrap="square" lIns="54850" tIns="91425" rIns="91425" bIns="45700" anchor="t" anchorCtr="0">
            <a:normAutofit/>
          </a:bodyPr>
          <a:lstStyle>
            <a:lvl1pPr marL="457200" marR="0" lvl="0" indent="-350520" algn="l" rtl="0">
              <a:lnSpc>
                <a:spcPct val="100000"/>
              </a:lnSpc>
              <a:spcBef>
                <a:spcPts val="0"/>
              </a:spcBef>
              <a:spcAft>
                <a:spcPts val="0"/>
              </a:spcAft>
              <a:buClr>
                <a:schemeClr val="accent1"/>
              </a:buClr>
              <a:buSzPts val="1920"/>
              <a:buFont typeface="Noto Sans Symbols"/>
              <a:buChar char="◼"/>
              <a:defRPr sz="2400" b="0" i="0" u="none" strike="noStrike" cap="none">
                <a:solidFill>
                  <a:schemeClr val="dk1"/>
                </a:solidFill>
                <a:latin typeface="Garamond"/>
                <a:ea typeface="Garamond"/>
                <a:cs typeface="Garamond"/>
                <a:sym typeface="Garamond"/>
              </a:defRPr>
            </a:lvl1pPr>
            <a:lvl2pPr marL="914400" marR="0" lvl="1" indent="-348615" algn="l" rtl="0">
              <a:lnSpc>
                <a:spcPct val="100000"/>
              </a:lnSpc>
              <a:spcBef>
                <a:spcPts val="420"/>
              </a:spcBef>
              <a:spcAft>
                <a:spcPts val="0"/>
              </a:spcAft>
              <a:buClr>
                <a:schemeClr val="accent2"/>
              </a:buClr>
              <a:buSzPts val="1890"/>
              <a:buFont typeface="Noto Sans Symbols"/>
              <a:buChar char="▪"/>
              <a:defRPr sz="2100" b="0" i="0" u="none" strike="noStrike" cap="none">
                <a:solidFill>
                  <a:schemeClr val="dk1"/>
                </a:solidFill>
                <a:latin typeface="Garamond"/>
                <a:ea typeface="Garamond"/>
                <a:cs typeface="Garamond"/>
                <a:sym typeface="Garamond"/>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Garamond"/>
                <a:ea typeface="Garamond"/>
                <a:cs typeface="Garamond"/>
                <a:sym typeface="Garamond"/>
              </a:defRPr>
            </a:lvl3pPr>
            <a:lvl4pPr marL="1828800" marR="0" lvl="3" indent="-323850" algn="l" rtl="0">
              <a:lnSpc>
                <a:spcPct val="100000"/>
              </a:lnSpc>
              <a:spcBef>
                <a:spcPts val="300"/>
              </a:spcBef>
              <a:spcAft>
                <a:spcPts val="0"/>
              </a:spcAft>
              <a:buClr>
                <a:schemeClr val="accent4"/>
              </a:buClr>
              <a:buSzPts val="1500"/>
              <a:buFont typeface="Arial"/>
              <a:buChar char="▪"/>
              <a:defRPr sz="1500" b="0" i="0" u="none" strike="noStrike" cap="none">
                <a:solidFill>
                  <a:schemeClr val="dk1"/>
                </a:solidFill>
                <a:latin typeface="Garamond"/>
                <a:ea typeface="Garamond"/>
                <a:cs typeface="Garamond"/>
                <a:sym typeface="Garamond"/>
              </a:defRPr>
            </a:lvl4pPr>
            <a:lvl5pPr marL="2286000" marR="0" lvl="4" indent="-323850" algn="l" rtl="0">
              <a:lnSpc>
                <a:spcPct val="100000"/>
              </a:lnSpc>
              <a:spcBef>
                <a:spcPts val="300"/>
              </a:spcBef>
              <a:spcAft>
                <a:spcPts val="0"/>
              </a:spcAft>
              <a:buClr>
                <a:schemeClr val="accent5"/>
              </a:buClr>
              <a:buSzPts val="1500"/>
              <a:buFont typeface="Noto Sans Symbols"/>
              <a:buChar char="🢝"/>
              <a:defRPr sz="1500" b="0" i="0" u="none" strike="noStrike" cap="none">
                <a:solidFill>
                  <a:schemeClr val="dk1"/>
                </a:solidFill>
                <a:latin typeface="Garamond"/>
                <a:ea typeface="Garamond"/>
                <a:cs typeface="Garamond"/>
                <a:sym typeface="Garamond"/>
              </a:defRPr>
            </a:lvl5pPr>
            <a:lvl6pPr marL="2743200" marR="0" lvl="5"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dk1"/>
                </a:solidFill>
                <a:latin typeface="Garamond"/>
                <a:ea typeface="Garamond"/>
                <a:cs typeface="Garamond"/>
                <a:sym typeface="Garamond"/>
              </a:defRPr>
            </a:lvl6pPr>
            <a:lvl7pPr marL="3200400" marR="0" lvl="6" indent="-314325" algn="l" rtl="0">
              <a:lnSpc>
                <a:spcPct val="100000"/>
              </a:lnSpc>
              <a:spcBef>
                <a:spcPts val="270"/>
              </a:spcBef>
              <a:spcAft>
                <a:spcPts val="0"/>
              </a:spcAft>
              <a:buClr>
                <a:schemeClr val="accent1"/>
              </a:buClr>
              <a:buSzPts val="1350"/>
              <a:buFont typeface="Noto Sans Symbols"/>
              <a:buChar char="●"/>
              <a:defRPr sz="1350" b="0" i="0" u="none" strike="noStrike" cap="none">
                <a:solidFill>
                  <a:schemeClr val="dk1"/>
                </a:solidFill>
                <a:latin typeface="Garamond"/>
                <a:ea typeface="Garamond"/>
                <a:cs typeface="Garamond"/>
                <a:sym typeface="Garamond"/>
              </a:defRPr>
            </a:lvl7pPr>
            <a:lvl8pPr marL="3657600" marR="0" lvl="7" indent="-314325" algn="l" rtl="0">
              <a:lnSpc>
                <a:spcPct val="100000"/>
              </a:lnSpc>
              <a:spcBef>
                <a:spcPts val="270"/>
              </a:spcBef>
              <a:spcAft>
                <a:spcPts val="0"/>
              </a:spcAft>
              <a:buClr>
                <a:schemeClr val="accent2"/>
              </a:buClr>
              <a:buSzPts val="1350"/>
              <a:buFont typeface="Noto Sans Symbols"/>
              <a:buChar char="●"/>
              <a:defRPr sz="1350" b="0" i="0" u="none" strike="noStrike" cap="none">
                <a:solidFill>
                  <a:schemeClr val="dk1"/>
                </a:solidFill>
                <a:latin typeface="Garamond"/>
                <a:ea typeface="Garamond"/>
                <a:cs typeface="Garamond"/>
                <a:sym typeface="Garamond"/>
              </a:defRPr>
            </a:lvl8pPr>
            <a:lvl9pPr marL="4114800" marR="0" lvl="8" indent="-314325" algn="l" rtl="0">
              <a:lnSpc>
                <a:spcPct val="100000"/>
              </a:lnSpc>
              <a:spcBef>
                <a:spcPts val="270"/>
              </a:spcBef>
              <a:spcAft>
                <a:spcPts val="0"/>
              </a:spcAft>
              <a:buClr>
                <a:schemeClr val="accent3"/>
              </a:buClr>
              <a:buSzPts val="1350"/>
              <a:buFont typeface="Noto Sans Symbols"/>
              <a:buChar char="●"/>
              <a:defRPr sz="1350" b="0" i="0" u="none" strike="noStrike" cap="none">
                <a:solidFill>
                  <a:schemeClr val="dk1"/>
                </a:solidFill>
                <a:latin typeface="Garamond"/>
                <a:ea typeface="Garamond"/>
                <a:cs typeface="Garamond"/>
                <a:sym typeface="Garamond"/>
              </a:defRPr>
            </a:lvl9pPr>
          </a:lstStyle>
          <a:p>
            <a:endParaRPr/>
          </a:p>
        </p:txBody>
      </p:sp>
      <p:sp>
        <p:nvSpPr>
          <p:cNvPr id="31" name="Google Shape;31;p36"/>
          <p:cNvSpPr txBox="1">
            <a:spLocks noGrp="1"/>
          </p:cNvSpPr>
          <p:nvPr>
            <p:ph type="dt" idx="10"/>
          </p:nvPr>
        </p:nvSpPr>
        <p:spPr>
          <a:xfrm>
            <a:off x="457200" y="6476999"/>
            <a:ext cx="2133600" cy="274200"/>
          </a:xfrm>
          <a:prstGeom prst="rect">
            <a:avLst/>
          </a:prstGeom>
          <a:noFill/>
          <a:ln>
            <a:noFill/>
          </a:ln>
        </p:spPr>
        <p:txBody>
          <a:bodyPr spcFirstLastPara="1" wrap="square" lIns="109725"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41414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32" name="Google Shape;32;p36"/>
          <p:cNvSpPr txBox="1">
            <a:spLocks noGrp="1"/>
          </p:cNvSpPr>
          <p:nvPr>
            <p:ph type="ftr" idx="11"/>
          </p:nvPr>
        </p:nvSpPr>
        <p:spPr>
          <a:xfrm>
            <a:off x="2640597" y="6476999"/>
            <a:ext cx="5507700" cy="274200"/>
          </a:xfrm>
          <a:prstGeom prst="rect">
            <a:avLst/>
          </a:prstGeom>
          <a:noFill/>
          <a:ln>
            <a:noFill/>
          </a:ln>
        </p:spPr>
        <p:txBody>
          <a:bodyPr spcFirstLastPara="1" wrap="square" lIns="45700" tIns="45700" rIns="4570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41414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33" name="Google Shape;33;p36"/>
          <p:cNvSpPr txBox="1">
            <a:spLocks noGrp="1"/>
          </p:cNvSpPr>
          <p:nvPr>
            <p:ph type="sldNum" idx="12"/>
          </p:nvPr>
        </p:nvSpPr>
        <p:spPr>
          <a:xfrm>
            <a:off x="8204397" y="6476999"/>
            <a:ext cx="733800" cy="2742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ctinc.ca/blog/indigenous-title-and-the-doctrine-of-discove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604058" y="2925305"/>
            <a:ext cx="7935884" cy="2187633"/>
          </a:xfrm>
          <a:prstGeom prst="rect">
            <a:avLst/>
          </a:prstGeom>
          <a:noFill/>
          <a:ln>
            <a:noFill/>
          </a:ln>
        </p:spPr>
        <p:txBody>
          <a:bodyPr spcFirstLastPara="1" wrap="square" lIns="118850" tIns="0" rIns="45700" bIns="0" anchor="b" anchorCtr="0">
            <a:normAutofit/>
          </a:bodyPr>
          <a:lstStyle/>
          <a:p>
            <a:pPr marL="0" lvl="0" indent="0" algn="ctr" rtl="0">
              <a:lnSpc>
                <a:spcPct val="100000"/>
              </a:lnSpc>
              <a:spcBef>
                <a:spcPts val="0"/>
              </a:spcBef>
              <a:spcAft>
                <a:spcPts val="0"/>
              </a:spcAft>
              <a:buSzPct val="48955"/>
              <a:buNone/>
            </a:pPr>
            <a:r>
              <a:rPr lang="en-US" sz="2800" b="1" i="1" dirty="0"/>
              <a:t>Cultural Competence: What Do We Do?</a:t>
            </a:r>
          </a:p>
          <a:p>
            <a:pPr marL="0" lvl="0" indent="0" algn="ctr" rtl="0">
              <a:lnSpc>
                <a:spcPct val="100000"/>
              </a:lnSpc>
              <a:spcBef>
                <a:spcPts val="0"/>
              </a:spcBef>
              <a:spcAft>
                <a:spcPts val="0"/>
              </a:spcAft>
              <a:buSzPct val="48955"/>
              <a:buNone/>
            </a:pPr>
            <a:r>
              <a:rPr lang="en-US" sz="2800" b="1" i="1" dirty="0"/>
              <a:t>by</a:t>
            </a:r>
          </a:p>
          <a:p>
            <a:pPr marL="0" lvl="0" indent="0" algn="ctr" rtl="0">
              <a:lnSpc>
                <a:spcPct val="100000"/>
              </a:lnSpc>
              <a:spcBef>
                <a:spcPts val="0"/>
              </a:spcBef>
              <a:spcAft>
                <a:spcPts val="0"/>
              </a:spcAft>
              <a:buSzPct val="48955"/>
              <a:buNone/>
            </a:pPr>
            <a:r>
              <a:rPr lang="en-US" sz="2800" b="1" i="1" dirty="0"/>
              <a:t>Robert S. Wright, MSW, RSW</a:t>
            </a:r>
            <a:endParaRPr sz="1600" b="1" dirty="0"/>
          </a:p>
          <a:p>
            <a:pPr marL="0" lvl="0" indent="0" algn="ctr" rtl="0">
              <a:lnSpc>
                <a:spcPct val="100000"/>
              </a:lnSpc>
              <a:spcBef>
                <a:spcPts val="0"/>
              </a:spcBef>
              <a:spcAft>
                <a:spcPts val="0"/>
              </a:spcAft>
              <a:buSzPct val="80000"/>
              <a:buNone/>
            </a:pPr>
            <a:endParaRPr sz="1600" dirty="0"/>
          </a:p>
        </p:txBody>
      </p:sp>
      <p:sp>
        <p:nvSpPr>
          <p:cNvPr id="72" name="Google Shape;72;p1"/>
          <p:cNvSpPr txBox="1">
            <a:spLocks noGrp="1"/>
          </p:cNvSpPr>
          <p:nvPr>
            <p:ph type="title"/>
          </p:nvPr>
        </p:nvSpPr>
        <p:spPr>
          <a:xfrm>
            <a:off x="457200" y="509500"/>
            <a:ext cx="8229600" cy="2590800"/>
          </a:xfrm>
          <a:prstGeom prst="rect">
            <a:avLst/>
          </a:prstGeom>
          <a:noFill/>
          <a:ln>
            <a:noFill/>
          </a:ln>
        </p:spPr>
        <p:txBody>
          <a:bodyPr spcFirstLastPara="1" wrap="square" lIns="91425" tIns="45700" rIns="45700" bIns="45700" anchor="ctr" anchorCtr="0">
            <a:noAutofit/>
          </a:bodyPr>
          <a:lstStyle/>
          <a:p>
            <a:pPr marL="0" lvl="0" indent="0" algn="ctr" rtl="0">
              <a:lnSpc>
                <a:spcPct val="100000"/>
              </a:lnSpc>
              <a:spcBef>
                <a:spcPts val="0"/>
              </a:spcBef>
              <a:spcAft>
                <a:spcPts val="0"/>
              </a:spcAft>
              <a:buClr>
                <a:srgbClr val="FFC700"/>
              </a:buClr>
              <a:buSzPts val="3300"/>
              <a:buFont typeface="Garamond"/>
              <a:buNone/>
            </a:pPr>
            <a:r>
              <a:rPr lang="en-US" sz="5400" dirty="0"/>
              <a:t>Understanding the Origins of Anti-Black Racism </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7893-D059-4632-AE0D-FD325BFB4717}"/>
              </a:ext>
            </a:extLst>
          </p:cNvPr>
          <p:cNvSpPr>
            <a:spLocks noGrp="1"/>
          </p:cNvSpPr>
          <p:nvPr>
            <p:ph type="title"/>
          </p:nvPr>
        </p:nvSpPr>
        <p:spPr/>
        <p:txBody>
          <a:bodyPr/>
          <a:lstStyle/>
          <a:p>
            <a:r>
              <a:rPr lang="en-US" dirty="0"/>
              <a:t>Principles of Addressing Racism</a:t>
            </a:r>
          </a:p>
        </p:txBody>
      </p:sp>
      <p:sp>
        <p:nvSpPr>
          <p:cNvPr id="3" name="Content Placeholder 2">
            <a:extLst>
              <a:ext uri="{FF2B5EF4-FFF2-40B4-BE49-F238E27FC236}">
                <a16:creationId xmlns:a16="http://schemas.microsoft.com/office/drawing/2014/main" id="{7B1E3462-C1DD-484B-B95A-3AFEF37F89E3}"/>
              </a:ext>
            </a:extLst>
          </p:cNvPr>
          <p:cNvSpPr>
            <a:spLocks noGrp="1"/>
          </p:cNvSpPr>
          <p:nvPr>
            <p:ph idx="1"/>
          </p:nvPr>
        </p:nvSpPr>
        <p:spPr/>
        <p:txBody>
          <a:bodyPr>
            <a:normAutofit/>
          </a:bodyPr>
          <a:lstStyle/>
          <a:p>
            <a:pPr marL="546354" indent="-457200">
              <a:buFont typeface="+mj-lt"/>
              <a:buAutoNum type="arabicPeriod"/>
            </a:pPr>
            <a:r>
              <a:rPr lang="en-US" sz="3200" dirty="0"/>
              <a:t>Understand that it exists </a:t>
            </a:r>
          </a:p>
          <a:p>
            <a:pPr marL="546354" indent="-457200">
              <a:buFont typeface="+mj-lt"/>
              <a:buAutoNum type="arabicPeriod"/>
            </a:pPr>
            <a:r>
              <a:rPr lang="en-US" sz="3200" dirty="0"/>
              <a:t>Know the history of the affected people </a:t>
            </a:r>
          </a:p>
          <a:p>
            <a:pPr marL="546354" indent="-457200">
              <a:buFont typeface="+mj-lt"/>
              <a:buAutoNum type="arabicPeriod"/>
            </a:pPr>
            <a:r>
              <a:rPr lang="en-US" sz="3200" dirty="0"/>
              <a:t>Understand the impact on the individual </a:t>
            </a:r>
          </a:p>
          <a:p>
            <a:pPr marL="546354" indent="-457200">
              <a:buFont typeface="+mj-lt"/>
              <a:buAutoNum type="arabicPeriod"/>
            </a:pPr>
            <a:r>
              <a:rPr lang="en-US" sz="3200" dirty="0"/>
              <a:t>Create individualized and policy responses that address effects with clients and in your own employment context </a:t>
            </a:r>
            <a:endParaRPr lang="en-US" sz="4000" dirty="0"/>
          </a:p>
        </p:txBody>
      </p:sp>
    </p:spTree>
    <p:extLst>
      <p:ext uri="{BB962C8B-B14F-4D97-AF65-F5344CB8AC3E}">
        <p14:creationId xmlns:p14="http://schemas.microsoft.com/office/powerpoint/2010/main" val="11316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a:spLocks noGrp="1"/>
          </p:cNvSpPr>
          <p:nvPr>
            <p:ph type="subTitle" idx="1"/>
          </p:nvPr>
        </p:nvSpPr>
        <p:spPr>
          <a:xfrm>
            <a:off x="604058" y="2925305"/>
            <a:ext cx="7935884" cy="2187633"/>
          </a:xfrm>
          <a:prstGeom prst="rect">
            <a:avLst/>
          </a:prstGeom>
          <a:noFill/>
          <a:ln>
            <a:noFill/>
          </a:ln>
        </p:spPr>
        <p:txBody>
          <a:bodyPr spcFirstLastPara="1" wrap="square" lIns="118850" tIns="0" rIns="45700" bIns="0" anchor="b" anchorCtr="0">
            <a:normAutofit/>
          </a:bodyPr>
          <a:lstStyle/>
          <a:p>
            <a:pPr marL="0" lvl="0" indent="0" algn="ctr" rtl="0">
              <a:lnSpc>
                <a:spcPct val="100000"/>
              </a:lnSpc>
              <a:spcBef>
                <a:spcPts val="0"/>
              </a:spcBef>
              <a:spcAft>
                <a:spcPts val="0"/>
              </a:spcAft>
              <a:buSzPct val="48955"/>
              <a:buNone/>
            </a:pPr>
            <a:r>
              <a:rPr lang="en-US" sz="2800" b="1" i="1" dirty="0"/>
              <a:t>Cultural Competence: What Do We Do?</a:t>
            </a:r>
          </a:p>
          <a:p>
            <a:pPr marL="0" lvl="0" indent="0" algn="ctr" rtl="0">
              <a:lnSpc>
                <a:spcPct val="100000"/>
              </a:lnSpc>
              <a:spcBef>
                <a:spcPts val="0"/>
              </a:spcBef>
              <a:spcAft>
                <a:spcPts val="0"/>
              </a:spcAft>
              <a:buSzPct val="48955"/>
              <a:buNone/>
            </a:pPr>
            <a:r>
              <a:rPr lang="en-US" sz="2800" b="1" i="1" dirty="0"/>
              <a:t>by</a:t>
            </a:r>
          </a:p>
          <a:p>
            <a:pPr marL="0" lvl="0" indent="0" algn="ctr" rtl="0">
              <a:lnSpc>
                <a:spcPct val="100000"/>
              </a:lnSpc>
              <a:spcBef>
                <a:spcPts val="0"/>
              </a:spcBef>
              <a:spcAft>
                <a:spcPts val="0"/>
              </a:spcAft>
              <a:buSzPct val="48955"/>
              <a:buNone/>
            </a:pPr>
            <a:r>
              <a:rPr lang="en-US" sz="2800" b="1" i="1" dirty="0"/>
              <a:t>Robert S. Wright, MSW, RSW</a:t>
            </a:r>
            <a:endParaRPr sz="1600" b="1" dirty="0"/>
          </a:p>
          <a:p>
            <a:pPr marL="0" lvl="0" indent="0" algn="ctr" rtl="0">
              <a:lnSpc>
                <a:spcPct val="100000"/>
              </a:lnSpc>
              <a:spcBef>
                <a:spcPts val="0"/>
              </a:spcBef>
              <a:spcAft>
                <a:spcPts val="0"/>
              </a:spcAft>
              <a:buSzPct val="80000"/>
              <a:buNone/>
            </a:pPr>
            <a:endParaRPr sz="1600" dirty="0"/>
          </a:p>
        </p:txBody>
      </p:sp>
      <p:sp>
        <p:nvSpPr>
          <p:cNvPr id="72" name="Google Shape;72;p1"/>
          <p:cNvSpPr txBox="1">
            <a:spLocks noGrp="1"/>
          </p:cNvSpPr>
          <p:nvPr>
            <p:ph type="title"/>
          </p:nvPr>
        </p:nvSpPr>
        <p:spPr>
          <a:xfrm>
            <a:off x="457200" y="509500"/>
            <a:ext cx="8229600" cy="2590800"/>
          </a:xfrm>
          <a:prstGeom prst="rect">
            <a:avLst/>
          </a:prstGeom>
          <a:noFill/>
          <a:ln>
            <a:noFill/>
          </a:ln>
        </p:spPr>
        <p:txBody>
          <a:bodyPr spcFirstLastPara="1" wrap="square" lIns="91425" tIns="45700" rIns="45700" bIns="45700" anchor="ctr" anchorCtr="0">
            <a:noAutofit/>
          </a:bodyPr>
          <a:lstStyle/>
          <a:p>
            <a:pPr marL="0" lvl="0" indent="0" algn="ctr" rtl="0">
              <a:lnSpc>
                <a:spcPct val="100000"/>
              </a:lnSpc>
              <a:spcBef>
                <a:spcPts val="0"/>
              </a:spcBef>
              <a:spcAft>
                <a:spcPts val="0"/>
              </a:spcAft>
              <a:buClr>
                <a:srgbClr val="FFC700"/>
              </a:buClr>
              <a:buSzPts val="3300"/>
              <a:buFont typeface="Garamond"/>
              <a:buNone/>
            </a:pPr>
            <a:r>
              <a:rPr lang="en-US" sz="5400" dirty="0"/>
              <a:t>Understanding the Origins of Anti-Black Racism</a:t>
            </a:r>
            <a:endParaRPr sz="5400" dirty="0"/>
          </a:p>
        </p:txBody>
      </p:sp>
    </p:spTree>
    <p:extLst>
      <p:ext uri="{BB962C8B-B14F-4D97-AF65-F5344CB8AC3E}">
        <p14:creationId xmlns:p14="http://schemas.microsoft.com/office/powerpoint/2010/main" val="231328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C3BA-723A-4CCC-9926-39E325C19DDE}"/>
              </a:ext>
            </a:extLst>
          </p:cNvPr>
          <p:cNvSpPr>
            <a:spLocks noGrp="1"/>
          </p:cNvSpPr>
          <p:nvPr>
            <p:ph type="title"/>
          </p:nvPr>
        </p:nvSpPr>
        <p:spPr/>
        <p:txBody>
          <a:bodyPr/>
          <a:lstStyle/>
          <a:p>
            <a:r>
              <a:rPr lang="en-US" dirty="0"/>
              <a:t>What is Racism</a:t>
            </a:r>
          </a:p>
        </p:txBody>
      </p:sp>
      <p:sp>
        <p:nvSpPr>
          <p:cNvPr id="3" name="Text Placeholder 2">
            <a:extLst>
              <a:ext uri="{FF2B5EF4-FFF2-40B4-BE49-F238E27FC236}">
                <a16:creationId xmlns:a16="http://schemas.microsoft.com/office/drawing/2014/main" id="{F031E0EE-A7A2-4977-989D-31373F8A3610}"/>
              </a:ext>
            </a:extLst>
          </p:cNvPr>
          <p:cNvSpPr>
            <a:spLocks noGrp="1"/>
          </p:cNvSpPr>
          <p:nvPr>
            <p:ph type="body" idx="1"/>
          </p:nvPr>
        </p:nvSpPr>
        <p:spPr/>
        <p:txBody>
          <a:bodyPr>
            <a:normAutofit/>
          </a:bodyPr>
          <a:lstStyle/>
          <a:p>
            <a:r>
              <a:rPr lang="en-CA" sz="3600" dirty="0"/>
              <a:t>the belief that different races possess distinct characteristics, abilities, or qualities, especially so as to distinguish them as inferior or superior to one another.</a:t>
            </a:r>
            <a:endParaRPr lang="en-US" sz="3600" dirty="0"/>
          </a:p>
        </p:txBody>
      </p:sp>
    </p:spTree>
    <p:extLst>
      <p:ext uri="{BB962C8B-B14F-4D97-AF65-F5344CB8AC3E}">
        <p14:creationId xmlns:p14="http://schemas.microsoft.com/office/powerpoint/2010/main" val="17542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FFC700"/>
              </a:buClr>
              <a:buSzPts val="3300"/>
              <a:buFont typeface="Garamond"/>
              <a:buNone/>
            </a:pPr>
            <a:r>
              <a:rPr lang="en-US"/>
              <a:t>Legal Foundations of Modern Racism</a:t>
            </a:r>
            <a:endParaRPr/>
          </a:p>
        </p:txBody>
      </p:sp>
      <p:pic>
        <p:nvPicPr>
          <p:cNvPr id="168" name="Google Shape;168;p7"/>
          <p:cNvPicPr preferRelativeResize="0"/>
          <p:nvPr/>
        </p:nvPicPr>
        <p:blipFill rotWithShape="1">
          <a:blip r:embed="rId3">
            <a:alphaModFix/>
          </a:blip>
          <a:srcRect/>
          <a:stretch/>
        </p:blipFill>
        <p:spPr>
          <a:xfrm>
            <a:off x="5676707" y="1600200"/>
            <a:ext cx="3010093" cy="4043102"/>
          </a:xfrm>
          <a:prstGeom prst="rect">
            <a:avLst/>
          </a:prstGeom>
          <a:noFill/>
          <a:ln>
            <a:noFill/>
          </a:ln>
        </p:spPr>
      </p:pic>
      <p:sp>
        <p:nvSpPr>
          <p:cNvPr id="169" name="Google Shape;169;p7"/>
          <p:cNvSpPr txBox="1"/>
          <p:nvPr/>
        </p:nvSpPr>
        <p:spPr>
          <a:xfrm flipH="1">
            <a:off x="304800" y="2098257"/>
            <a:ext cx="46482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chemeClr val="dk1"/>
                </a:solidFill>
                <a:latin typeface="Garamond"/>
                <a:ea typeface="Garamond"/>
                <a:cs typeface="Garamond"/>
                <a:sym typeface="Garamond"/>
              </a:rPr>
              <a:t>Dum Diversas – 1452</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chemeClr val="dk1"/>
                </a:solidFill>
                <a:latin typeface="Garamond"/>
                <a:ea typeface="Garamond"/>
                <a:cs typeface="Garamond"/>
                <a:sym typeface="Garamond"/>
              </a:rPr>
              <a:t>Papal Bull by Pope Nicholas V authorizing Portugal to conquer and enslave Saracens and North Africans.</a:t>
            </a: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800" b="0" i="0" u="none" strike="noStrike" cap="none"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chemeClr val="dk1"/>
                </a:solidFill>
                <a:latin typeface="Garamond"/>
                <a:ea typeface="Garamond"/>
                <a:cs typeface="Garamond"/>
                <a:sym typeface="Garamond"/>
              </a:rPr>
              <a:t>Established the legal foundation of what is known as The Doctrine of Discovery</a:t>
            </a:r>
          </a:p>
        </p:txBody>
      </p:sp>
    </p:spTree>
    <p:extLst>
      <p:ext uri="{BB962C8B-B14F-4D97-AF65-F5344CB8AC3E}">
        <p14:creationId xmlns:p14="http://schemas.microsoft.com/office/powerpoint/2010/main" val="194511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3300"/>
              <a:buFont typeface="Garamond"/>
              <a:buNone/>
            </a:pPr>
            <a:r>
              <a:rPr lang="en-US" dirty="0"/>
              <a:t>Dum Diversas Allowed the Following:</a:t>
            </a:r>
            <a:endParaRPr dirty="0"/>
          </a:p>
        </p:txBody>
      </p:sp>
      <p:sp>
        <p:nvSpPr>
          <p:cNvPr id="106" name="Google Shape;106;p8"/>
          <p:cNvSpPr txBox="1">
            <a:spLocks noGrp="1"/>
          </p:cNvSpPr>
          <p:nvPr>
            <p:ph type="body" idx="1"/>
          </p:nvPr>
        </p:nvSpPr>
        <p:spPr>
          <a:xfrm>
            <a:off x="464598" y="1859715"/>
            <a:ext cx="8229600" cy="4617283"/>
          </a:xfrm>
          <a:prstGeom prst="rect">
            <a:avLst/>
          </a:prstGeom>
          <a:noFill/>
          <a:ln>
            <a:noFill/>
          </a:ln>
        </p:spPr>
        <p:txBody>
          <a:bodyPr spcFirstLastPara="1" wrap="square" lIns="54850" tIns="91425" rIns="91425" bIns="45700" anchor="t" anchorCtr="0">
            <a:normAutofit lnSpcReduction="10000"/>
          </a:bodyPr>
          <a:lstStyle/>
          <a:p>
            <a:pPr marL="329184" lvl="0" indent="-240030" algn="l" rtl="0">
              <a:spcBef>
                <a:spcPts val="0"/>
              </a:spcBef>
              <a:spcAft>
                <a:spcPts val="0"/>
              </a:spcAft>
              <a:buSzPts val="1280"/>
              <a:buChar char="◼"/>
            </a:pPr>
            <a:r>
              <a:rPr lang="en-US" sz="2800" dirty="0"/>
              <a:t>invade, search out, capture, vanquish, and subdue all Saracens and pagans . . . and other enemies of Christ</a:t>
            </a:r>
            <a:endParaRPr sz="4000" dirty="0"/>
          </a:p>
          <a:p>
            <a:pPr marL="329184" lvl="0" indent="-240030" algn="l" rtl="0">
              <a:spcBef>
                <a:spcPts val="0"/>
              </a:spcBef>
              <a:spcAft>
                <a:spcPts val="0"/>
              </a:spcAft>
              <a:buSzPts val="1280"/>
              <a:buChar char="◼"/>
            </a:pPr>
            <a:r>
              <a:rPr lang="en-US" sz="2800" dirty="0"/>
              <a:t>[dispossess them of any] kingdoms, dukedoms, principalities, dominions, possessions, and all movable and immovable goods whatsoever held and possessed by them</a:t>
            </a:r>
            <a:endParaRPr sz="4000" dirty="0"/>
          </a:p>
          <a:p>
            <a:pPr marL="329184" lvl="0" indent="-240030" algn="l" rtl="0">
              <a:spcBef>
                <a:spcPts val="0"/>
              </a:spcBef>
              <a:spcAft>
                <a:spcPts val="0"/>
              </a:spcAft>
              <a:buSzPts val="1280"/>
              <a:buChar char="◼"/>
            </a:pPr>
            <a:r>
              <a:rPr lang="en-US" sz="2800" dirty="0"/>
              <a:t>reduce their persons to perpetual slavery</a:t>
            </a:r>
            <a:endParaRPr sz="4000" dirty="0"/>
          </a:p>
          <a:p>
            <a:pPr marL="329184" lvl="0" indent="-240030" algn="l" rtl="0">
              <a:spcBef>
                <a:spcPts val="0"/>
              </a:spcBef>
              <a:spcAft>
                <a:spcPts val="0"/>
              </a:spcAft>
              <a:buSzPts val="1280"/>
              <a:buChar char="◼"/>
            </a:pPr>
            <a:r>
              <a:rPr lang="en-US" sz="2800" dirty="0"/>
              <a:t>apply and appropriate to himself and his successors the kingdoms, dukedoms, counties, principalities, dominions, possessions, and goods, and to convert them to his and their use and profit</a:t>
            </a:r>
            <a:endParaRPr sz="4000" dirty="0"/>
          </a:p>
        </p:txBody>
      </p:sp>
      <p:sp>
        <p:nvSpPr>
          <p:cNvPr id="107" name="Google Shape;107;p8"/>
          <p:cNvSpPr txBox="1">
            <a:spLocks noGrp="1"/>
          </p:cNvSpPr>
          <p:nvPr>
            <p:ph type="sldNum" idx="12"/>
          </p:nvPr>
        </p:nvSpPr>
        <p:spPr>
          <a:xfrm>
            <a:off x="8204397"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4207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3300"/>
              <a:buFont typeface="Garamond"/>
              <a:buNone/>
            </a:pPr>
            <a:r>
              <a:rPr lang="en-US"/>
              <a:t>Doctrine of Discovery</a:t>
            </a:r>
            <a:endParaRPr/>
          </a:p>
        </p:txBody>
      </p:sp>
      <p:sp>
        <p:nvSpPr>
          <p:cNvPr id="114" name="Google Shape;114;p9"/>
          <p:cNvSpPr txBox="1">
            <a:spLocks noGrp="1"/>
          </p:cNvSpPr>
          <p:nvPr>
            <p:ph type="body" idx="1"/>
          </p:nvPr>
        </p:nvSpPr>
        <p:spPr>
          <a:xfrm>
            <a:off x="457200" y="1775193"/>
            <a:ext cx="8229600" cy="4625609"/>
          </a:xfrm>
          <a:prstGeom prst="rect">
            <a:avLst/>
          </a:prstGeom>
          <a:noFill/>
          <a:ln>
            <a:noFill/>
          </a:ln>
        </p:spPr>
        <p:txBody>
          <a:bodyPr spcFirstLastPara="1" wrap="square" lIns="54850" tIns="91425" rIns="91425" bIns="45700" anchor="t" anchorCtr="0">
            <a:normAutofit/>
          </a:bodyPr>
          <a:lstStyle/>
          <a:p>
            <a:pPr marL="329184" lvl="0" indent="-240030" algn="l" rtl="0">
              <a:spcBef>
                <a:spcPts val="0"/>
              </a:spcBef>
              <a:spcAft>
                <a:spcPts val="0"/>
              </a:spcAft>
              <a:buSzPts val="1920"/>
              <a:buChar char="◼"/>
            </a:pPr>
            <a:r>
              <a:rPr lang="en-US" dirty="0"/>
              <a:t>“The Doctrine of Discovery was the international law that gave license to explorers to claim vacant land (terra nullius) in the name of their sovereign. Vacant land was that which was not populated by Christians.”</a:t>
            </a:r>
            <a:endParaRPr dirty="0"/>
          </a:p>
          <a:p>
            <a:pPr marL="548640" lvl="1" indent="-205740" algn="l" rtl="0">
              <a:spcBef>
                <a:spcPts val="420"/>
              </a:spcBef>
              <a:spcAft>
                <a:spcPts val="0"/>
              </a:spcAft>
              <a:buSzPts val="1890"/>
              <a:buChar char="▪"/>
            </a:pPr>
            <a:r>
              <a:rPr lang="en-US" u="sng" dirty="0">
                <a:solidFill>
                  <a:schemeClr val="hlink"/>
                </a:solidFill>
                <a:hlinkClick r:id="rId3"/>
              </a:rPr>
              <a:t>https://www.ictinc.ca/blog/indigenous-title-and-the-doctrine-of-discovery</a:t>
            </a:r>
            <a:endParaRPr dirty="0"/>
          </a:p>
          <a:p>
            <a:pPr marL="548640" lvl="1" indent="-85725" algn="l" rtl="0">
              <a:spcBef>
                <a:spcPts val="420"/>
              </a:spcBef>
              <a:spcAft>
                <a:spcPts val="0"/>
              </a:spcAft>
              <a:buSzPts val="1890"/>
              <a:buNone/>
            </a:pPr>
            <a:endParaRPr dirty="0"/>
          </a:p>
          <a:p>
            <a:pPr marL="329184" lvl="0" indent="-240030" algn="l" rtl="0">
              <a:spcBef>
                <a:spcPts val="0"/>
              </a:spcBef>
              <a:spcAft>
                <a:spcPts val="0"/>
              </a:spcAft>
              <a:buSzPts val="1920"/>
              <a:buChar char="◼"/>
            </a:pPr>
            <a:r>
              <a:rPr lang="en-US" dirty="0"/>
              <a:t>Buffy Sainte-Marie talks about the Doctrine of Discovery here:</a:t>
            </a:r>
            <a:endParaRPr dirty="0"/>
          </a:p>
          <a:p>
            <a:pPr marL="548640" lvl="1" indent="-205740" algn="l" rtl="0">
              <a:spcBef>
                <a:spcPts val="420"/>
              </a:spcBef>
              <a:spcAft>
                <a:spcPts val="0"/>
              </a:spcAft>
              <a:buSzPts val="1890"/>
              <a:buChar char="▪"/>
            </a:pPr>
            <a:r>
              <a:rPr lang="en-US" dirty="0"/>
              <a:t>https://www.youtube.com/</a:t>
            </a:r>
            <a:r>
              <a:rPr lang="en-US" dirty="0" err="1"/>
              <a:t>watch?v</a:t>
            </a:r>
            <a:r>
              <a:rPr lang="en-US" dirty="0"/>
              <a:t>=</a:t>
            </a:r>
            <a:r>
              <a:rPr lang="en-US" dirty="0" err="1"/>
              <a:t>LKdnivsJdtY</a:t>
            </a:r>
            <a:r>
              <a:rPr lang="en-US" dirty="0"/>
              <a:t>”</a:t>
            </a:r>
            <a:endParaRPr dirty="0"/>
          </a:p>
        </p:txBody>
      </p:sp>
    </p:spTree>
    <p:extLst>
      <p:ext uri="{BB962C8B-B14F-4D97-AF65-F5344CB8AC3E}">
        <p14:creationId xmlns:p14="http://schemas.microsoft.com/office/powerpoint/2010/main" val="372209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d4c953b31d_1_36"/>
          <p:cNvSpPr txBox="1">
            <a:spLocks noGrp="1"/>
          </p:cNvSpPr>
          <p:nvPr>
            <p:ph type="title"/>
          </p:nvPr>
        </p:nvSpPr>
        <p:spPr>
          <a:xfrm>
            <a:off x="457200" y="152400"/>
            <a:ext cx="8229600" cy="1251000"/>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SzPts val="1800"/>
              <a:buNone/>
            </a:pPr>
            <a:r>
              <a:rPr lang="en-US" dirty="0"/>
              <a:t>Racism’s Effect on All Peoples</a:t>
            </a:r>
            <a:endParaRPr dirty="0"/>
          </a:p>
        </p:txBody>
      </p:sp>
      <p:sp>
        <p:nvSpPr>
          <p:cNvPr id="303" name="Google Shape;303;gd4c953b31d_1_36"/>
          <p:cNvSpPr txBox="1">
            <a:spLocks noGrp="1"/>
          </p:cNvSpPr>
          <p:nvPr>
            <p:ph type="body" idx="1"/>
          </p:nvPr>
        </p:nvSpPr>
        <p:spPr>
          <a:xfrm>
            <a:off x="457200" y="1600201"/>
            <a:ext cx="4038600" cy="4526100"/>
          </a:xfrm>
          <a:prstGeom prst="rect">
            <a:avLst/>
          </a:prstGeom>
          <a:noFill/>
          <a:ln>
            <a:noFill/>
          </a:ln>
        </p:spPr>
        <p:txBody>
          <a:bodyPr spcFirstLastPara="1" wrap="square" lIns="54850" tIns="91425" rIns="91425" bIns="45700" anchor="t" anchorCtr="0">
            <a:noAutofit/>
          </a:bodyPr>
          <a:lstStyle/>
          <a:p>
            <a:pPr marL="342900" lvl="0" indent="-342900" algn="l" rtl="0">
              <a:lnSpc>
                <a:spcPct val="90000"/>
              </a:lnSpc>
              <a:spcBef>
                <a:spcPts val="0"/>
              </a:spcBef>
              <a:spcAft>
                <a:spcPts val="0"/>
              </a:spcAft>
              <a:buClr>
                <a:srgbClr val="A5300F"/>
              </a:buClr>
              <a:buSzPts val="1740"/>
              <a:buFont typeface="Garamond"/>
              <a:buChar char="►"/>
            </a:pPr>
            <a:r>
              <a:rPr lang="en-US" sz="2100">
                <a:solidFill>
                  <a:srgbClr val="3F3F3F"/>
                </a:solidFill>
              </a:rPr>
              <a:t>On White People</a:t>
            </a:r>
            <a:endParaRPr sz="210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a:solidFill>
                  <a:srgbClr val="3F3F3F"/>
                </a:solidFill>
              </a:rPr>
              <a:t>White Privilege</a:t>
            </a:r>
            <a:endParaRPr sz="190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a:solidFill>
                  <a:srgbClr val="3F3F3F"/>
                </a:solidFill>
              </a:rPr>
              <a:t>White Supremacist Acculturation</a:t>
            </a:r>
            <a:endParaRPr sz="190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a:solidFill>
                  <a:srgbClr val="3F3F3F"/>
                </a:solidFill>
              </a:rPr>
              <a:t>Absence of Cultural Competence</a:t>
            </a:r>
            <a:endParaRPr sz="1900">
              <a:solidFill>
                <a:srgbClr val="3F3F3F"/>
              </a:solidFill>
            </a:endParaRPr>
          </a:p>
          <a:p>
            <a:pPr marL="742950" lvl="1" indent="-310896" algn="l" rtl="0">
              <a:lnSpc>
                <a:spcPct val="90000"/>
              </a:lnSpc>
              <a:spcBef>
                <a:spcPts val="1000"/>
              </a:spcBef>
              <a:spcAft>
                <a:spcPts val="0"/>
              </a:spcAft>
              <a:buClr>
                <a:srgbClr val="A5300F"/>
              </a:buClr>
              <a:buSzPts val="1580"/>
              <a:buFont typeface="Garamond"/>
              <a:buChar char="►"/>
            </a:pPr>
            <a:r>
              <a:rPr lang="en-US" sz="1900">
                <a:solidFill>
                  <a:srgbClr val="3F3F3F"/>
                </a:solidFill>
              </a:rPr>
              <a:t>White Empathy, White Guilt, White Fear*, White Fragility</a:t>
            </a:r>
            <a:endParaRPr sz="1900">
              <a:solidFill>
                <a:srgbClr val="3F3F3F"/>
              </a:solidFill>
            </a:endParaRPr>
          </a:p>
          <a:p>
            <a:pPr marL="457200" lvl="1" indent="0" algn="l" rtl="0">
              <a:lnSpc>
                <a:spcPct val="90000"/>
              </a:lnSpc>
              <a:spcBef>
                <a:spcPts val="1000"/>
              </a:spcBef>
              <a:spcAft>
                <a:spcPts val="0"/>
              </a:spcAft>
              <a:buSzPts val="2160"/>
              <a:buNone/>
            </a:pPr>
            <a:r>
              <a:rPr lang="en-US" sz="1900">
                <a:solidFill>
                  <a:srgbClr val="3F3F3F"/>
                </a:solidFill>
              </a:rPr>
              <a:t>*Spanierman, L. B., Todd, N. R., &amp; Anderson, C. J. (2009). Psychosocial costs of racism to Whites: Understanding patterns among university students. Journal of counseling psychology, 56(2), 239–252. https://doi.org/10.1037/a0015432</a:t>
            </a:r>
            <a:endParaRPr sz="3100"/>
          </a:p>
        </p:txBody>
      </p:sp>
      <p:sp>
        <p:nvSpPr>
          <p:cNvPr id="304" name="Google Shape;304;gd4c953b31d_1_36"/>
          <p:cNvSpPr txBox="1">
            <a:spLocks noGrp="1"/>
          </p:cNvSpPr>
          <p:nvPr>
            <p:ph type="body" idx="2"/>
          </p:nvPr>
        </p:nvSpPr>
        <p:spPr>
          <a:xfrm>
            <a:off x="4648200" y="1600201"/>
            <a:ext cx="4038600" cy="4526100"/>
          </a:xfrm>
          <a:prstGeom prst="rect">
            <a:avLst/>
          </a:prstGeom>
          <a:noFill/>
          <a:ln>
            <a:noFill/>
          </a:ln>
        </p:spPr>
        <p:txBody>
          <a:bodyPr spcFirstLastPara="1" wrap="square" lIns="54850" tIns="91425" rIns="91425" bIns="45700" anchor="t" anchorCtr="0">
            <a:noAutofit/>
          </a:bodyPr>
          <a:lstStyle/>
          <a:p>
            <a:pPr marL="342900" lvl="0" indent="-342900" algn="l" rtl="0">
              <a:lnSpc>
                <a:spcPct val="100000"/>
              </a:lnSpc>
              <a:spcBef>
                <a:spcPts val="0"/>
              </a:spcBef>
              <a:spcAft>
                <a:spcPts val="0"/>
              </a:spcAft>
              <a:buClr>
                <a:srgbClr val="A5300F"/>
              </a:buClr>
              <a:buSzPts val="1740"/>
              <a:buFont typeface="Garamond"/>
              <a:buChar char="►"/>
            </a:pPr>
            <a:r>
              <a:rPr lang="en-US" sz="2100">
                <a:solidFill>
                  <a:srgbClr val="3F3F3F"/>
                </a:solidFill>
              </a:rPr>
              <a:t>On BIPOC Peoples</a:t>
            </a:r>
            <a:endParaRPr sz="21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Historical Legacy of Underprivilege</a:t>
            </a:r>
            <a:endParaRPr sz="19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Intergenerational Trauma</a:t>
            </a:r>
            <a:endParaRPr sz="19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Post Traumatic Slave Syndrome**</a:t>
            </a:r>
            <a:endParaRPr sz="1900">
              <a:solidFill>
                <a:srgbClr val="3F3F3F"/>
              </a:solidFill>
            </a:endParaRPr>
          </a:p>
          <a:p>
            <a:pPr marL="742950" lvl="1" indent="-310896" algn="l" rtl="0">
              <a:lnSpc>
                <a:spcPct val="100000"/>
              </a:lnSpc>
              <a:spcBef>
                <a:spcPts val="1000"/>
              </a:spcBef>
              <a:spcAft>
                <a:spcPts val="0"/>
              </a:spcAft>
              <a:buClr>
                <a:srgbClr val="A5300F"/>
              </a:buClr>
              <a:buSzPts val="1580"/>
              <a:buFont typeface="Garamond"/>
              <a:buChar char="►"/>
            </a:pPr>
            <a:r>
              <a:rPr lang="en-US" sz="1900">
                <a:solidFill>
                  <a:srgbClr val="3F3F3F"/>
                </a:solidFill>
              </a:rPr>
              <a:t>The Advantage of Disadvantage</a:t>
            </a:r>
            <a:endParaRPr sz="1900">
              <a:solidFill>
                <a:srgbClr val="3F3F3F"/>
              </a:solidFill>
            </a:endParaRPr>
          </a:p>
          <a:p>
            <a:pPr marL="457200" lvl="1" indent="0" algn="l" rtl="0">
              <a:lnSpc>
                <a:spcPct val="100000"/>
              </a:lnSpc>
              <a:spcBef>
                <a:spcPts val="1000"/>
              </a:spcBef>
              <a:spcAft>
                <a:spcPts val="0"/>
              </a:spcAft>
              <a:buClr>
                <a:schemeClr val="dk1"/>
              </a:buClr>
              <a:buSzPts val="1280"/>
              <a:buFont typeface="Arial"/>
              <a:buNone/>
            </a:pPr>
            <a:r>
              <a:rPr lang="en-US" sz="1900">
                <a:solidFill>
                  <a:srgbClr val="3F3F3F"/>
                </a:solidFill>
              </a:rPr>
              <a:t>**Leary, J. (2017). Post traumatic slave syndrome : America's legacy of enduring injury and healing (Newly revised and updated ed.). Portland, Oregon]: Joy DeGruy Publications.	</a:t>
            </a:r>
            <a:endParaRPr sz="1900">
              <a:solidFill>
                <a:srgbClr val="3F3F3F"/>
              </a:solidFill>
            </a:endParaRPr>
          </a:p>
          <a:p>
            <a:pPr marL="0" lvl="0" indent="0" algn="l" rtl="0">
              <a:lnSpc>
                <a:spcPct val="100000"/>
              </a:lnSpc>
              <a:spcBef>
                <a:spcPts val="0"/>
              </a:spcBef>
              <a:spcAft>
                <a:spcPts val="0"/>
              </a:spcAft>
              <a:buSzPts val="2240"/>
              <a:buNone/>
            </a:pP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p>
            <a:pPr marL="0" lvl="0" indent="0" algn="l" rtl="0">
              <a:lnSpc>
                <a:spcPct val="100000"/>
              </a:lnSpc>
              <a:spcBef>
                <a:spcPts val="0"/>
              </a:spcBef>
              <a:spcAft>
                <a:spcPts val="0"/>
              </a:spcAft>
              <a:buClr>
                <a:srgbClr val="FFC700"/>
              </a:buClr>
              <a:buSzPts val="4000"/>
              <a:buFont typeface="Garamond"/>
              <a:buNone/>
            </a:pPr>
            <a:r>
              <a:rPr lang="en-US" sz="4000" b="1">
                <a:latin typeface="Garamond"/>
                <a:ea typeface="Garamond"/>
                <a:cs typeface="Garamond"/>
                <a:sym typeface="Garamond"/>
              </a:rPr>
              <a:t>Cultural Competence: Definition </a:t>
            </a:r>
            <a:endParaRPr/>
          </a:p>
        </p:txBody>
      </p:sp>
      <p:sp>
        <p:nvSpPr>
          <p:cNvPr id="358" name="Google Shape;358;p27"/>
          <p:cNvSpPr txBox="1">
            <a:spLocks noGrp="1"/>
          </p:cNvSpPr>
          <p:nvPr>
            <p:ph type="body" idx="1"/>
          </p:nvPr>
        </p:nvSpPr>
        <p:spPr>
          <a:xfrm>
            <a:off x="457200" y="1600200"/>
            <a:ext cx="8229600" cy="4876800"/>
          </a:xfrm>
          <a:prstGeom prst="rect">
            <a:avLst/>
          </a:prstGeom>
          <a:noFill/>
          <a:ln>
            <a:noFill/>
          </a:ln>
        </p:spPr>
        <p:txBody>
          <a:bodyPr spcFirstLastPara="1" wrap="square" lIns="54850" tIns="91425" rIns="91425" bIns="45700" anchor="t" anchorCtr="0">
            <a:noAutofit/>
          </a:bodyPr>
          <a:lstStyle/>
          <a:p>
            <a:pPr marL="329184" lvl="0" indent="-240030" algn="l" rtl="0">
              <a:lnSpc>
                <a:spcPct val="100000"/>
              </a:lnSpc>
              <a:spcBef>
                <a:spcPts val="0"/>
              </a:spcBef>
              <a:spcAft>
                <a:spcPts val="0"/>
              </a:spcAft>
              <a:buSzPts val="1920"/>
              <a:buChar char="◼"/>
            </a:pPr>
            <a:r>
              <a:rPr lang="en-US" sz="2800" dirty="0">
                <a:latin typeface="Garamond"/>
                <a:ea typeface="Garamond"/>
                <a:cs typeface="Garamond"/>
                <a:sym typeface="Garamond"/>
              </a:rPr>
              <a:t>Cultural competence refers to an ability to interact effectively with people of different cultures, and to manage and promote diversity and inclusion:</a:t>
            </a:r>
            <a:endParaRPr sz="2800" dirty="0"/>
          </a:p>
          <a:p>
            <a:pPr marL="914400" lvl="1" indent="-457200" algn="l" rtl="0">
              <a:lnSpc>
                <a:spcPct val="100000"/>
              </a:lnSpc>
              <a:spcBef>
                <a:spcPts val="400"/>
              </a:spcBef>
              <a:spcAft>
                <a:spcPts val="0"/>
              </a:spcAft>
              <a:buSzPts val="1800"/>
              <a:buAutoNum type="alphaUcPeriod"/>
            </a:pPr>
            <a:r>
              <a:rPr lang="en-US" sz="2400" dirty="0">
                <a:latin typeface="Garamond"/>
                <a:ea typeface="Garamond"/>
                <a:cs typeface="Garamond"/>
                <a:sym typeface="Garamond"/>
              </a:rPr>
              <a:t>Understand our own cultural positions and how they differ from others. </a:t>
            </a:r>
            <a:endParaRPr sz="2400" dirty="0"/>
          </a:p>
          <a:p>
            <a:pPr marL="914400" lvl="1" indent="-457200" algn="l" rtl="0">
              <a:lnSpc>
                <a:spcPct val="100000"/>
              </a:lnSpc>
              <a:spcBef>
                <a:spcPts val="400"/>
              </a:spcBef>
              <a:spcAft>
                <a:spcPts val="0"/>
              </a:spcAft>
              <a:buSzPts val="1800"/>
              <a:buAutoNum type="alphaUcPeriod"/>
            </a:pPr>
            <a:r>
              <a:rPr lang="en-US" sz="2400" dirty="0">
                <a:latin typeface="Garamond"/>
                <a:ea typeface="Garamond"/>
                <a:cs typeface="Garamond"/>
                <a:sym typeface="Garamond"/>
              </a:rPr>
              <a:t>Understand the different social and cultural realities we work in.</a:t>
            </a:r>
            <a:endParaRPr sz="2400" dirty="0"/>
          </a:p>
          <a:p>
            <a:pPr marL="914400" lvl="1" indent="-457200" algn="l" rtl="0">
              <a:lnSpc>
                <a:spcPct val="100000"/>
              </a:lnSpc>
              <a:spcBef>
                <a:spcPts val="400"/>
              </a:spcBef>
              <a:spcAft>
                <a:spcPts val="0"/>
              </a:spcAft>
              <a:buSzPts val="1800"/>
              <a:buAutoNum type="alphaUcPeriod"/>
            </a:pPr>
            <a:r>
              <a:rPr lang="en-US" sz="2400" dirty="0">
                <a:latin typeface="Garamond"/>
                <a:ea typeface="Garamond"/>
                <a:cs typeface="Garamond"/>
                <a:sym typeface="Garamond"/>
              </a:rPr>
              <a:t>Cultivate appropriate attitudes towards cultural difference.</a:t>
            </a:r>
            <a:endParaRPr sz="2400" dirty="0"/>
          </a:p>
          <a:p>
            <a:pPr marL="914400" lvl="1" indent="-457200" algn="l" rtl="0">
              <a:lnSpc>
                <a:spcPct val="100000"/>
              </a:lnSpc>
              <a:spcBef>
                <a:spcPts val="400"/>
              </a:spcBef>
              <a:spcAft>
                <a:spcPts val="0"/>
              </a:spcAft>
              <a:buSzPts val="1800"/>
              <a:buAutoNum type="alphaUcPeriod"/>
            </a:pPr>
            <a:r>
              <a:rPr lang="en-US" sz="2400" dirty="0">
                <a:latin typeface="Garamond"/>
                <a:ea typeface="Garamond"/>
                <a:cs typeface="Garamond"/>
                <a:sym typeface="Garamond"/>
              </a:rPr>
              <a:t>Generate and interpret a variety of verbal and non-verbal responses.</a:t>
            </a:r>
            <a:endParaRPr sz="2400" dirty="0"/>
          </a:p>
          <a:p>
            <a:pPr marL="914400" lvl="1" indent="-457200" algn="l" rtl="0">
              <a:lnSpc>
                <a:spcPct val="100000"/>
              </a:lnSpc>
              <a:spcBef>
                <a:spcPts val="400"/>
              </a:spcBef>
              <a:spcAft>
                <a:spcPts val="0"/>
              </a:spcAft>
              <a:buSzPts val="1800"/>
              <a:buAutoNum type="alphaUcPeriod"/>
            </a:pPr>
            <a:r>
              <a:rPr lang="en-US" sz="2400" dirty="0">
                <a:latin typeface="Garamond"/>
                <a:ea typeface="Garamond"/>
                <a:cs typeface="Garamond"/>
                <a:sym typeface="Garamond"/>
              </a:rPr>
              <a:t>Understand structural oppression and commit to social justice.</a:t>
            </a:r>
            <a:endParaRPr sz="2400" dirty="0"/>
          </a:p>
        </p:txBody>
      </p:sp>
    </p:spTree>
    <p:extLst>
      <p:ext uri="{BB962C8B-B14F-4D97-AF65-F5344CB8AC3E}">
        <p14:creationId xmlns:p14="http://schemas.microsoft.com/office/powerpoint/2010/main" val="113398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8716A8-A4F2-4341-922B-28E860CADE4C}"/>
              </a:ext>
            </a:extLst>
          </p:cNvPr>
          <p:cNvSpPr>
            <a:spLocks noGrp="1"/>
          </p:cNvSpPr>
          <p:nvPr>
            <p:ph type="title"/>
          </p:nvPr>
        </p:nvSpPr>
        <p:spPr/>
        <p:txBody>
          <a:bodyPr>
            <a:normAutofit fontScale="90000"/>
          </a:bodyPr>
          <a:lstStyle/>
          <a:p>
            <a:r>
              <a:rPr lang="en-US" dirty="0"/>
              <a:t>Cultural Competence in the C</a:t>
            </a:r>
            <a:r>
              <a:rPr lang="en-CA" dirty="0" err="1"/>
              <a:t>ontemporary</a:t>
            </a:r>
            <a:r>
              <a:rPr lang="en-CA" dirty="0"/>
              <a:t> Context – What are the Issues and Contributing Factors? </a:t>
            </a:r>
          </a:p>
        </p:txBody>
      </p:sp>
      <p:sp>
        <p:nvSpPr>
          <p:cNvPr id="8" name="Content Placeholder 7">
            <a:extLst>
              <a:ext uri="{FF2B5EF4-FFF2-40B4-BE49-F238E27FC236}">
                <a16:creationId xmlns:a16="http://schemas.microsoft.com/office/drawing/2014/main" id="{B03A3B21-6A2B-4227-9104-EB454656CF49}"/>
              </a:ext>
            </a:extLst>
          </p:cNvPr>
          <p:cNvSpPr>
            <a:spLocks noGrp="1"/>
          </p:cNvSpPr>
          <p:nvPr>
            <p:ph idx="1"/>
          </p:nvPr>
        </p:nvSpPr>
        <p:spPr>
          <a:xfrm>
            <a:off x="457200" y="1775192"/>
            <a:ext cx="8229600" cy="4930407"/>
          </a:xfrm>
        </p:spPr>
        <p:txBody>
          <a:bodyPr/>
          <a:lstStyle/>
          <a:p>
            <a:r>
              <a:rPr lang="en-US" dirty="0"/>
              <a:t>Some Contemporary Issues are:</a:t>
            </a:r>
          </a:p>
          <a:p>
            <a:pPr marL="137160" indent="0">
              <a:buNone/>
            </a:pPr>
            <a:r>
              <a:rPr lang="en-US" dirty="0"/>
              <a:t>	Over representation of Black people in the Criminal Justice 	System</a:t>
            </a:r>
          </a:p>
          <a:p>
            <a:pPr marL="137160" indent="0">
              <a:buNone/>
            </a:pPr>
            <a:r>
              <a:rPr lang="en-US" dirty="0"/>
              <a:t>	Over Policing/Street Checks and Wortley Report</a:t>
            </a:r>
          </a:p>
          <a:p>
            <a:pPr marL="137160" indent="0">
              <a:buNone/>
            </a:pPr>
            <a:r>
              <a:rPr lang="en-US" dirty="0"/>
              <a:t>	Under representation in the workplace and in positions of 	power and influence</a:t>
            </a:r>
          </a:p>
          <a:p>
            <a:pPr marL="137160" indent="0">
              <a:buNone/>
            </a:pPr>
            <a:endParaRPr lang="en-US" dirty="0"/>
          </a:p>
          <a:p>
            <a:r>
              <a:rPr lang="en-CA" dirty="0"/>
              <a:t>Social Determinates of Justice:</a:t>
            </a:r>
          </a:p>
          <a:p>
            <a:pPr lvl="1"/>
            <a:r>
              <a:rPr lang="en-CA" dirty="0"/>
              <a:t>Income</a:t>
            </a:r>
          </a:p>
          <a:p>
            <a:pPr lvl="1"/>
            <a:r>
              <a:rPr lang="en-CA" dirty="0"/>
              <a:t>Employment</a:t>
            </a:r>
          </a:p>
          <a:p>
            <a:pPr lvl="1"/>
            <a:r>
              <a:rPr lang="en-CA" dirty="0"/>
              <a:t>Housing</a:t>
            </a:r>
          </a:p>
          <a:p>
            <a:pPr lvl="1"/>
            <a:r>
              <a:rPr lang="en-CA" dirty="0"/>
              <a:t>Education </a:t>
            </a:r>
          </a:p>
          <a:p>
            <a:pPr lvl="1"/>
            <a:r>
              <a:rPr lang="en-CA" dirty="0"/>
              <a:t>Health</a:t>
            </a:r>
          </a:p>
        </p:txBody>
      </p:sp>
    </p:spTree>
    <p:extLst>
      <p:ext uri="{BB962C8B-B14F-4D97-AF65-F5344CB8AC3E}">
        <p14:creationId xmlns:p14="http://schemas.microsoft.com/office/powerpoint/2010/main" val="18479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C440-B81E-4EEC-8B75-E612F7491552}"/>
              </a:ext>
            </a:extLst>
          </p:cNvPr>
          <p:cNvSpPr>
            <a:spLocks noGrp="1"/>
          </p:cNvSpPr>
          <p:nvPr>
            <p:ph type="title"/>
          </p:nvPr>
        </p:nvSpPr>
        <p:spPr/>
        <p:txBody>
          <a:bodyPr/>
          <a:lstStyle/>
          <a:p>
            <a:r>
              <a:rPr lang="en-US" dirty="0"/>
              <a:t>The Question: What Do We Do/What Are Our Obligations?</a:t>
            </a:r>
          </a:p>
        </p:txBody>
      </p:sp>
      <p:sp>
        <p:nvSpPr>
          <p:cNvPr id="3" name="Content Placeholder 2">
            <a:extLst>
              <a:ext uri="{FF2B5EF4-FFF2-40B4-BE49-F238E27FC236}">
                <a16:creationId xmlns:a16="http://schemas.microsoft.com/office/drawing/2014/main" id="{FB826285-A9AD-4871-B6C3-3E6CE6BC8B66}"/>
              </a:ext>
            </a:extLst>
          </p:cNvPr>
          <p:cNvSpPr>
            <a:spLocks noGrp="1"/>
          </p:cNvSpPr>
          <p:nvPr>
            <p:ph idx="1"/>
          </p:nvPr>
        </p:nvSpPr>
        <p:spPr/>
        <p:txBody>
          <a:bodyPr/>
          <a:lstStyle/>
          <a:p>
            <a:pPr marL="89154" indent="0">
              <a:buNone/>
            </a:pPr>
            <a:r>
              <a:rPr lang="en-US" dirty="0"/>
              <a:t>Client Centered:</a:t>
            </a:r>
          </a:p>
          <a:p>
            <a:pPr marL="432054" indent="-342900"/>
            <a:r>
              <a:rPr lang="en-US" dirty="0"/>
              <a:t>In terms of your work with racialized clients, how well versed are you in understanding their experiences of racism? </a:t>
            </a:r>
          </a:p>
          <a:p>
            <a:pPr marL="432054" indent="-342900"/>
            <a:endParaRPr lang="en-US" dirty="0"/>
          </a:p>
          <a:p>
            <a:pPr marL="89154" indent="0">
              <a:buNone/>
            </a:pPr>
            <a:r>
              <a:rPr lang="en-US" dirty="0"/>
              <a:t>Workplace Context: </a:t>
            </a:r>
          </a:p>
          <a:p>
            <a:pPr marL="432054" indent="-342900"/>
            <a:r>
              <a:rPr lang="en-US" dirty="0"/>
              <a:t>What are the hiring practices of your organization? </a:t>
            </a:r>
          </a:p>
          <a:p>
            <a:pPr marL="889254" lvl="1" indent="-342900"/>
            <a:r>
              <a:rPr lang="en-US" dirty="0"/>
              <a:t>Removing barriers to employment</a:t>
            </a:r>
          </a:p>
          <a:p>
            <a:pPr marL="432054" indent="-342900"/>
            <a:r>
              <a:rPr lang="en-US" dirty="0"/>
              <a:t>How do you recruit and retain racialized talent? </a:t>
            </a:r>
          </a:p>
          <a:p>
            <a:pPr marL="889254" lvl="1" indent="-342900"/>
            <a:r>
              <a:rPr lang="en-US" dirty="0"/>
              <a:t>What makes you attractive and viable to racialized employees?</a:t>
            </a:r>
          </a:p>
          <a:p>
            <a:pPr marL="432054" indent="-342900"/>
            <a:r>
              <a:rPr lang="en-US" dirty="0"/>
              <a:t>How do you promote safety, growth and development for racialized employees?</a:t>
            </a:r>
          </a:p>
          <a:p>
            <a:pPr marL="889254" lvl="1" indent="-342900"/>
            <a:r>
              <a:rPr lang="en-US" dirty="0"/>
              <a:t>Ensuring racialized employees thrive</a:t>
            </a:r>
          </a:p>
          <a:p>
            <a:pPr marL="432054" indent="-342900"/>
            <a:endParaRPr lang="en-US" dirty="0"/>
          </a:p>
        </p:txBody>
      </p:sp>
    </p:spTree>
    <p:extLst>
      <p:ext uri="{BB962C8B-B14F-4D97-AF65-F5344CB8AC3E}">
        <p14:creationId xmlns:p14="http://schemas.microsoft.com/office/powerpoint/2010/main" val="3038054040"/>
      </p:ext>
    </p:extLst>
  </p:cSld>
  <p:clrMapOvr>
    <a:masterClrMapping/>
  </p:clrMapOvr>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1928</Words>
  <Application>Microsoft Office PowerPoint</Application>
  <PresentationFormat>On-screen Show (4:3)</PresentationFormat>
  <Paragraphs>139</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Garamond</vt:lpstr>
      <vt:lpstr>Noto Sans Symbols</vt:lpstr>
      <vt:lpstr>Module</vt:lpstr>
      <vt:lpstr>Module</vt:lpstr>
      <vt:lpstr>Understanding the Origins of Anti-Black Racism </vt:lpstr>
      <vt:lpstr>What is Racism</vt:lpstr>
      <vt:lpstr>Legal Foundations of Modern Racism</vt:lpstr>
      <vt:lpstr>Dum Diversas Allowed the Following:</vt:lpstr>
      <vt:lpstr>Doctrine of Discovery</vt:lpstr>
      <vt:lpstr>Racism’s Effect on All Peoples</vt:lpstr>
      <vt:lpstr>Cultural Competence: Definition </vt:lpstr>
      <vt:lpstr>Cultural Competence in the Contemporary Context – What are the Issues and Contributing Factors? </vt:lpstr>
      <vt:lpstr>The Question: What Do We Do/What Are Our Obligations?</vt:lpstr>
      <vt:lpstr>Principles of Addressing Racism</vt:lpstr>
      <vt:lpstr>Understanding the Origins of Anti-Black Racism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Racism on Mental Health</dc:title>
  <dc:creator>Robert S. Wright</dc:creator>
  <cp:lastModifiedBy>Charys Payne</cp:lastModifiedBy>
  <cp:revision>107</cp:revision>
  <cp:lastPrinted>2022-02-28T13:25:11Z</cp:lastPrinted>
  <dcterms:created xsi:type="dcterms:W3CDTF">2010-04-27T11:58:57Z</dcterms:created>
  <dcterms:modified xsi:type="dcterms:W3CDTF">2023-02-22T12:58:20Z</dcterms:modified>
</cp:coreProperties>
</file>